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9" r:id="rId5"/>
    <p:sldId id="271" r:id="rId6"/>
    <p:sldId id="272" r:id="rId7"/>
    <p:sldId id="273" r:id="rId8"/>
    <p:sldId id="275" r:id="rId9"/>
    <p:sldId id="276" r:id="rId10"/>
    <p:sldId id="290" r:id="rId11"/>
    <p:sldId id="280" r:id="rId12"/>
    <p:sldId id="281" r:id="rId13"/>
    <p:sldId id="293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1" autoAdjust="0"/>
  </p:normalViewPr>
  <p:slideViewPr>
    <p:cSldViewPr>
      <p:cViewPr varScale="1">
        <p:scale>
          <a:sx n="85" d="100"/>
          <a:sy n="85" d="100"/>
        </p:scale>
        <p:origin x="137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Ty&#246;kirja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Ty&#246;kirja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ina.buchert\Documents\Sabina\Sabina\JTO%20taulukot%20201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ina.buchert\Documents\Sabina\Sabina\JTO%20taulukot%202018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ina.buchert\Documents\Sabina\Sabina\JTO%20taulukot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 sz="1400" dirty="0"/>
              <a:t>Kuvattujen osuus syntymävuoden mukaan</a:t>
            </a:r>
            <a:endParaRPr lang="fi-FI" sz="10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Lonkat!$C$1</c:f>
              <c:strCache>
                <c:ptCount val="1"/>
              </c:strCache>
            </c:strRef>
          </c:tx>
          <c:spPr>
            <a:solidFill>
              <a:schemeClr val="tx2"/>
            </a:solidFill>
          </c:spPr>
          <c:invertIfNegative val="0"/>
          <c:trendline>
            <c:trendlineType val="linear"/>
            <c:dispRSqr val="0"/>
            <c:dispEq val="0"/>
          </c:trendline>
          <c:cat>
            <c:strRef>
              <c:f>Lonkat!$A$2:$A$19</c:f>
              <c:strCache>
                <c:ptCount val="18"/>
                <c:pt idx="0">
                  <c:v>Vuosi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Lonkat!$C$2:$C$19</c:f>
              <c:numCache>
                <c:formatCode>0%</c:formatCode>
                <c:ptCount val="18"/>
                <c:pt idx="0" formatCode="General">
                  <c:v>0</c:v>
                </c:pt>
                <c:pt idx="1">
                  <c:v>0.27</c:v>
                </c:pt>
                <c:pt idx="2">
                  <c:v>0.25</c:v>
                </c:pt>
                <c:pt idx="3">
                  <c:v>0.28000000000000003</c:v>
                </c:pt>
                <c:pt idx="4">
                  <c:v>0.28999999999999998</c:v>
                </c:pt>
                <c:pt idx="5">
                  <c:v>0.31</c:v>
                </c:pt>
                <c:pt idx="6">
                  <c:v>0.32</c:v>
                </c:pt>
                <c:pt idx="7">
                  <c:v>0.28999999999999998</c:v>
                </c:pt>
                <c:pt idx="8">
                  <c:v>0.32</c:v>
                </c:pt>
                <c:pt idx="9">
                  <c:v>0.34</c:v>
                </c:pt>
                <c:pt idx="10">
                  <c:v>0.34</c:v>
                </c:pt>
                <c:pt idx="11">
                  <c:v>0.3</c:v>
                </c:pt>
                <c:pt idx="12">
                  <c:v>0.33</c:v>
                </c:pt>
                <c:pt idx="13">
                  <c:v>0.3</c:v>
                </c:pt>
                <c:pt idx="14">
                  <c:v>0.32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5C-4F40-B63F-07DE78610C7B}"/>
            </c:ext>
          </c:extLst>
        </c:ser>
        <c:ser>
          <c:idx val="0"/>
          <c:order val="1"/>
          <c:invertIfNegative val="0"/>
          <c:cat>
            <c:strRef>
              <c:f>Lonkat!$A$2:$A$19</c:f>
              <c:strCache>
                <c:ptCount val="18"/>
                <c:pt idx="0">
                  <c:v>Vuosi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Lonkat!$B$2:$B$19</c:f>
              <c:numCache>
                <c:formatCode>General</c:formatCode>
                <c:ptCount val="18"/>
                <c:pt idx="15" formatCode="0%">
                  <c:v>0.28999999999999998</c:v>
                </c:pt>
                <c:pt idx="16" formatCode="0%">
                  <c:v>0.28000000000000003</c:v>
                </c:pt>
                <c:pt idx="17" formatCode="0%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C5C-4F40-B63F-07DE78610C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1543960"/>
        <c:axId val="383450528"/>
      </c:barChart>
      <c:catAx>
        <c:axId val="381543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83450528"/>
        <c:crosses val="autoZero"/>
        <c:auto val="1"/>
        <c:lblAlgn val="ctr"/>
        <c:lblOffset val="100"/>
        <c:noMultiLvlLbl val="0"/>
      </c:catAx>
      <c:valAx>
        <c:axId val="383450528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381543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Koko populaatio syntymävuoden mukaan</a:t>
            </a:r>
          </a:p>
        </c:rich>
      </c:tx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Lonkat!$D$2</c:f>
              <c:strCache>
                <c:ptCount val="1"/>
                <c:pt idx="0">
                  <c:v>A</c:v>
                </c:pt>
              </c:strCache>
            </c:strRef>
          </c:tx>
          <c:invertIfNegative val="0"/>
          <c:cat>
            <c:numRef>
              <c:f>Lonkat!$A$3:$A$18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Lonkat!$D$3:$D$18</c:f>
              <c:numCache>
                <c:formatCode>0%</c:formatCode>
                <c:ptCount val="16"/>
                <c:pt idx="0">
                  <c:v>0.51</c:v>
                </c:pt>
                <c:pt idx="1">
                  <c:v>0.54</c:v>
                </c:pt>
                <c:pt idx="2">
                  <c:v>0.44</c:v>
                </c:pt>
                <c:pt idx="3">
                  <c:v>0.62</c:v>
                </c:pt>
                <c:pt idx="4">
                  <c:v>0.52</c:v>
                </c:pt>
                <c:pt idx="5">
                  <c:v>0.42</c:v>
                </c:pt>
                <c:pt idx="6">
                  <c:v>0.45</c:v>
                </c:pt>
                <c:pt idx="7">
                  <c:v>0.55000000000000004</c:v>
                </c:pt>
                <c:pt idx="8">
                  <c:v>0.56999999999999995</c:v>
                </c:pt>
                <c:pt idx="9">
                  <c:v>0.57999999999999996</c:v>
                </c:pt>
                <c:pt idx="10">
                  <c:v>0.42</c:v>
                </c:pt>
                <c:pt idx="11">
                  <c:v>0.53</c:v>
                </c:pt>
                <c:pt idx="12">
                  <c:v>0.43</c:v>
                </c:pt>
                <c:pt idx="13">
                  <c:v>0.48</c:v>
                </c:pt>
                <c:pt idx="14">
                  <c:v>0.41</c:v>
                </c:pt>
                <c:pt idx="15">
                  <c:v>0.36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F8-42F1-A396-FC08508475A3}"/>
            </c:ext>
          </c:extLst>
        </c:ser>
        <c:ser>
          <c:idx val="1"/>
          <c:order val="1"/>
          <c:tx>
            <c:strRef>
              <c:f>Lonkat!$E$2</c:f>
              <c:strCache>
                <c:ptCount val="1"/>
                <c:pt idx="0">
                  <c:v>B</c:v>
                </c:pt>
              </c:strCache>
            </c:strRef>
          </c:tx>
          <c:invertIfNegative val="0"/>
          <c:cat>
            <c:numRef>
              <c:f>Lonkat!$A$3:$A$18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Lonkat!$E$3:$E$18</c:f>
              <c:numCache>
                <c:formatCode>0%</c:formatCode>
                <c:ptCount val="16"/>
                <c:pt idx="0">
                  <c:v>0.22</c:v>
                </c:pt>
                <c:pt idx="1">
                  <c:v>0.33</c:v>
                </c:pt>
                <c:pt idx="2">
                  <c:v>0.31</c:v>
                </c:pt>
                <c:pt idx="3">
                  <c:v>0.23</c:v>
                </c:pt>
                <c:pt idx="4">
                  <c:v>0.32</c:v>
                </c:pt>
                <c:pt idx="5">
                  <c:v>0.28999999999999998</c:v>
                </c:pt>
                <c:pt idx="6">
                  <c:v>0.28000000000000003</c:v>
                </c:pt>
                <c:pt idx="7">
                  <c:v>0.24</c:v>
                </c:pt>
                <c:pt idx="8">
                  <c:v>0.24</c:v>
                </c:pt>
                <c:pt idx="9">
                  <c:v>0.26</c:v>
                </c:pt>
                <c:pt idx="10">
                  <c:v>0.37</c:v>
                </c:pt>
                <c:pt idx="11">
                  <c:v>0.24</c:v>
                </c:pt>
                <c:pt idx="12">
                  <c:v>0.3</c:v>
                </c:pt>
                <c:pt idx="13">
                  <c:v>0.28999999999999998</c:v>
                </c:pt>
                <c:pt idx="14">
                  <c:v>0.36</c:v>
                </c:pt>
                <c:pt idx="15">
                  <c:v>0.38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9F8-42F1-A396-FC08508475A3}"/>
            </c:ext>
          </c:extLst>
        </c:ser>
        <c:ser>
          <c:idx val="2"/>
          <c:order val="2"/>
          <c:tx>
            <c:strRef>
              <c:f>Lonkat!$F$2</c:f>
              <c:strCache>
                <c:ptCount val="1"/>
                <c:pt idx="0">
                  <c:v>C</c:v>
                </c:pt>
              </c:strCache>
            </c:strRef>
          </c:tx>
          <c:invertIfNegative val="0"/>
          <c:cat>
            <c:numRef>
              <c:f>Lonkat!$A$3:$A$18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Lonkat!$F$3:$F$18</c:f>
              <c:numCache>
                <c:formatCode>0%</c:formatCode>
                <c:ptCount val="16"/>
                <c:pt idx="0">
                  <c:v>0.21</c:v>
                </c:pt>
                <c:pt idx="1">
                  <c:v>0.13</c:v>
                </c:pt>
                <c:pt idx="2">
                  <c:v>0.17</c:v>
                </c:pt>
                <c:pt idx="3">
                  <c:v>0.11</c:v>
                </c:pt>
                <c:pt idx="4">
                  <c:v>0.13</c:v>
                </c:pt>
                <c:pt idx="5">
                  <c:v>0.21</c:v>
                </c:pt>
                <c:pt idx="6">
                  <c:v>0.19</c:v>
                </c:pt>
                <c:pt idx="7">
                  <c:v>0.16</c:v>
                </c:pt>
                <c:pt idx="8">
                  <c:v>0.17</c:v>
                </c:pt>
                <c:pt idx="9">
                  <c:v>0.11</c:v>
                </c:pt>
                <c:pt idx="10">
                  <c:v>0.16</c:v>
                </c:pt>
                <c:pt idx="11">
                  <c:v>0.18</c:v>
                </c:pt>
                <c:pt idx="12">
                  <c:v>0.19</c:v>
                </c:pt>
                <c:pt idx="13">
                  <c:v>0.19</c:v>
                </c:pt>
                <c:pt idx="14">
                  <c:v>0.17</c:v>
                </c:pt>
                <c:pt idx="15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9F8-42F1-A396-FC08508475A3}"/>
            </c:ext>
          </c:extLst>
        </c:ser>
        <c:ser>
          <c:idx val="3"/>
          <c:order val="3"/>
          <c:tx>
            <c:strRef>
              <c:f>Lonkat!$G$2</c:f>
              <c:strCache>
                <c:ptCount val="1"/>
                <c:pt idx="0">
                  <c:v>D</c:v>
                </c:pt>
              </c:strCache>
            </c:strRef>
          </c:tx>
          <c:invertIfNegative val="0"/>
          <c:cat>
            <c:numRef>
              <c:f>Lonkat!$A$3:$A$18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Lonkat!$G$3:$G$18</c:f>
              <c:numCache>
                <c:formatCode>0%</c:formatCode>
                <c:ptCount val="16"/>
                <c:pt idx="0">
                  <c:v>0.05</c:v>
                </c:pt>
                <c:pt idx="1">
                  <c:v>0</c:v>
                </c:pt>
                <c:pt idx="2">
                  <c:v>0.08</c:v>
                </c:pt>
                <c:pt idx="3">
                  <c:v>0.04</c:v>
                </c:pt>
                <c:pt idx="4">
                  <c:v>0.03</c:v>
                </c:pt>
                <c:pt idx="5">
                  <c:v>0.06</c:v>
                </c:pt>
                <c:pt idx="6">
                  <c:v>0.08</c:v>
                </c:pt>
                <c:pt idx="7">
                  <c:v>0.04</c:v>
                </c:pt>
                <c:pt idx="8">
                  <c:v>0.02</c:v>
                </c:pt>
                <c:pt idx="9">
                  <c:v>0.04</c:v>
                </c:pt>
                <c:pt idx="10">
                  <c:v>0.04</c:v>
                </c:pt>
                <c:pt idx="11">
                  <c:v>0.04</c:v>
                </c:pt>
                <c:pt idx="12">
                  <c:v>0.06</c:v>
                </c:pt>
                <c:pt idx="13">
                  <c:v>0.04</c:v>
                </c:pt>
                <c:pt idx="14">
                  <c:v>0.05</c:v>
                </c:pt>
                <c:pt idx="15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9F8-42F1-A396-FC08508475A3}"/>
            </c:ext>
          </c:extLst>
        </c:ser>
        <c:ser>
          <c:idx val="4"/>
          <c:order val="4"/>
          <c:tx>
            <c:strRef>
              <c:f>Lonkat!$H$2</c:f>
              <c:strCache>
                <c:ptCount val="1"/>
                <c:pt idx="0">
                  <c:v>E</c:v>
                </c:pt>
              </c:strCache>
            </c:strRef>
          </c:tx>
          <c:invertIfNegative val="0"/>
          <c:cat>
            <c:numRef>
              <c:f>Lonkat!$A$3:$A$18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Lonkat!$H$3:$H$18</c:f>
              <c:numCache>
                <c:formatCode>0%</c:formatCode>
                <c:ptCount val="16"/>
                <c:pt idx="0">
                  <c:v>0.01</c:v>
                </c:pt>
                <c:pt idx="1">
                  <c:v>0</c:v>
                </c:pt>
                <c:pt idx="2">
                  <c:v>0.01</c:v>
                </c:pt>
                <c:pt idx="3">
                  <c:v>0.01</c:v>
                </c:pt>
                <c:pt idx="4">
                  <c:v>0</c:v>
                </c:pt>
                <c:pt idx="5">
                  <c:v>0.01</c:v>
                </c:pt>
                <c:pt idx="6">
                  <c:v>0</c:v>
                </c:pt>
                <c:pt idx="7">
                  <c:v>0.01</c:v>
                </c:pt>
                <c:pt idx="8">
                  <c:v>0</c:v>
                </c:pt>
                <c:pt idx="9">
                  <c:v>0.01</c:v>
                </c:pt>
                <c:pt idx="10">
                  <c:v>0</c:v>
                </c:pt>
                <c:pt idx="11">
                  <c:v>0.01</c:v>
                </c:pt>
                <c:pt idx="12">
                  <c:v>0.01</c:v>
                </c:pt>
                <c:pt idx="13">
                  <c:v>0</c:v>
                </c:pt>
                <c:pt idx="14">
                  <c:v>0</c:v>
                </c:pt>
                <c:pt idx="15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9F8-42F1-A396-FC08508475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82500976"/>
        <c:axId val="382501368"/>
      </c:barChart>
      <c:catAx>
        <c:axId val="38250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2501368"/>
        <c:crosses val="autoZero"/>
        <c:auto val="1"/>
        <c:lblAlgn val="ctr"/>
        <c:lblOffset val="100"/>
        <c:noMultiLvlLbl val="0"/>
      </c:catAx>
      <c:valAx>
        <c:axId val="3825013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25009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Tutkitut kpl lausuntovuoden mukaan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Kyynäret!$I$3:$I$19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Kyynäret!$N$3:$N$19</c:f>
              <c:numCache>
                <c:formatCode>General</c:formatCode>
                <c:ptCount val="17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6</c:v>
                </c:pt>
                <c:pt idx="5">
                  <c:v>8</c:v>
                </c:pt>
                <c:pt idx="6">
                  <c:v>12</c:v>
                </c:pt>
                <c:pt idx="7">
                  <c:v>24</c:v>
                </c:pt>
                <c:pt idx="8">
                  <c:v>20</c:v>
                </c:pt>
                <c:pt idx="9">
                  <c:v>39</c:v>
                </c:pt>
                <c:pt idx="10">
                  <c:v>39</c:v>
                </c:pt>
                <c:pt idx="11">
                  <c:v>51</c:v>
                </c:pt>
                <c:pt idx="12">
                  <c:v>56</c:v>
                </c:pt>
                <c:pt idx="13">
                  <c:v>80</c:v>
                </c:pt>
                <c:pt idx="14">
                  <c:v>98</c:v>
                </c:pt>
                <c:pt idx="15">
                  <c:v>101</c:v>
                </c:pt>
                <c:pt idx="16">
                  <c:v>137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15-42A1-B802-3E617B2B84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280648"/>
        <c:axId val="383281040"/>
      </c:barChart>
      <c:catAx>
        <c:axId val="383280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3281040"/>
        <c:crosses val="autoZero"/>
        <c:auto val="1"/>
        <c:lblAlgn val="ctr"/>
        <c:lblOffset val="100"/>
        <c:noMultiLvlLbl val="0"/>
      </c:catAx>
      <c:valAx>
        <c:axId val="383281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3280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Tutkittujen osuus rekvuoden mukaan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cat>
            <c:numRef>
              <c:f>Kyynäret!$A$24:$A$40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Kyynäret!$B$24:$B$40</c:f>
              <c:numCache>
                <c:formatCode>0%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0.01</c:v>
                </c:pt>
                <c:pt idx="3">
                  <c:v>0.02</c:v>
                </c:pt>
                <c:pt idx="4">
                  <c:v>0.01</c:v>
                </c:pt>
                <c:pt idx="5">
                  <c:v>0.03</c:v>
                </c:pt>
                <c:pt idx="6">
                  <c:v>0.03</c:v>
                </c:pt>
                <c:pt idx="7">
                  <c:v>0.05</c:v>
                </c:pt>
                <c:pt idx="8">
                  <c:v>7.0000000000000007E-2</c:v>
                </c:pt>
                <c:pt idx="9">
                  <c:v>0.09</c:v>
                </c:pt>
                <c:pt idx="10">
                  <c:v>0.09</c:v>
                </c:pt>
                <c:pt idx="11">
                  <c:v>0.11</c:v>
                </c:pt>
                <c:pt idx="12">
                  <c:v>0.12</c:v>
                </c:pt>
                <c:pt idx="13">
                  <c:v>0.14000000000000001</c:v>
                </c:pt>
                <c:pt idx="14">
                  <c:v>0.14000000000000001</c:v>
                </c:pt>
                <c:pt idx="15">
                  <c:v>0.13</c:v>
                </c:pt>
                <c:pt idx="16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83-4498-BC39-67D8675291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281824"/>
        <c:axId val="383282216"/>
      </c:barChart>
      <c:catAx>
        <c:axId val="38328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3282216"/>
        <c:crosses val="autoZero"/>
        <c:auto val="1"/>
        <c:lblAlgn val="ctr"/>
        <c:lblOffset val="100"/>
        <c:noMultiLvlLbl val="0"/>
      </c:catAx>
      <c:valAx>
        <c:axId val="3832822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3281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tutkitut kpl lausuntovuoden mukaan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Polvet!$K$3:$K$19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Polvet!$R$3:$R$19</c:f>
              <c:numCache>
                <c:formatCode>General</c:formatCode>
                <c:ptCount val="17"/>
                <c:pt idx="0">
                  <c:v>2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6</c:v>
                </c:pt>
                <c:pt idx="5">
                  <c:v>7</c:v>
                </c:pt>
                <c:pt idx="6">
                  <c:v>11</c:v>
                </c:pt>
                <c:pt idx="7">
                  <c:v>9</c:v>
                </c:pt>
                <c:pt idx="8">
                  <c:v>20</c:v>
                </c:pt>
                <c:pt idx="9">
                  <c:v>31</c:v>
                </c:pt>
                <c:pt idx="10">
                  <c:v>21</c:v>
                </c:pt>
                <c:pt idx="11">
                  <c:v>22</c:v>
                </c:pt>
                <c:pt idx="12">
                  <c:v>48</c:v>
                </c:pt>
                <c:pt idx="13">
                  <c:v>142</c:v>
                </c:pt>
                <c:pt idx="14">
                  <c:v>136</c:v>
                </c:pt>
                <c:pt idx="15">
                  <c:v>135</c:v>
                </c:pt>
                <c:pt idx="16">
                  <c:v>117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0A-48BE-B12C-A0370F3252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283000"/>
        <c:axId val="383283392"/>
      </c:barChart>
      <c:catAx>
        <c:axId val="383283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3283392"/>
        <c:crosses val="autoZero"/>
        <c:auto val="1"/>
        <c:lblAlgn val="ctr"/>
        <c:lblOffset val="100"/>
        <c:noMultiLvlLbl val="0"/>
      </c:catAx>
      <c:valAx>
        <c:axId val="383283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3283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tutkittujen osuus rek.vuoden mukaan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cat>
            <c:numRef>
              <c:f>Polvet!$A$24:$A$40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Polvet!$B$24:$B$40</c:f>
              <c:numCache>
                <c:formatCode>0%</c:formatCode>
                <c:ptCount val="17"/>
                <c:pt idx="0">
                  <c:v>0.01</c:v>
                </c:pt>
                <c:pt idx="1">
                  <c:v>0.01</c:v>
                </c:pt>
                <c:pt idx="2">
                  <c:v>0.02</c:v>
                </c:pt>
                <c:pt idx="3">
                  <c:v>0.02</c:v>
                </c:pt>
                <c:pt idx="4">
                  <c:v>0.02</c:v>
                </c:pt>
                <c:pt idx="5">
                  <c:v>0.03</c:v>
                </c:pt>
                <c:pt idx="6">
                  <c:v>0.03</c:v>
                </c:pt>
                <c:pt idx="7">
                  <c:v>0.05</c:v>
                </c:pt>
                <c:pt idx="8">
                  <c:v>7.0000000000000007E-2</c:v>
                </c:pt>
                <c:pt idx="9">
                  <c:v>7.0000000000000007E-2</c:v>
                </c:pt>
                <c:pt idx="10">
                  <c:v>0.09</c:v>
                </c:pt>
                <c:pt idx="11">
                  <c:v>0.12</c:v>
                </c:pt>
                <c:pt idx="12">
                  <c:v>0.14000000000000001</c:v>
                </c:pt>
                <c:pt idx="13">
                  <c:v>0.14000000000000001</c:v>
                </c:pt>
                <c:pt idx="14">
                  <c:v>0.11</c:v>
                </c:pt>
                <c:pt idx="15">
                  <c:v>0.12</c:v>
                </c:pt>
                <c:pt idx="16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12-4A5C-B102-DB7935D79E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284176"/>
        <c:axId val="499801392"/>
      </c:barChart>
      <c:catAx>
        <c:axId val="38328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9801392"/>
        <c:crosses val="autoZero"/>
        <c:auto val="1"/>
        <c:lblAlgn val="ctr"/>
        <c:lblOffset val="100"/>
        <c:noMultiLvlLbl val="0"/>
      </c:catAx>
      <c:valAx>
        <c:axId val="4998013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3284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/>
              <a:t>Tutkittu %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Taul4!$A$3:$A$19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Taul4!$D$3:$D$19</c:f>
              <c:numCache>
                <c:formatCode>0%</c:formatCode>
                <c:ptCount val="17"/>
                <c:pt idx="0">
                  <c:v>0.27</c:v>
                </c:pt>
                <c:pt idx="1">
                  <c:v>0.26</c:v>
                </c:pt>
                <c:pt idx="2">
                  <c:v>0.27</c:v>
                </c:pt>
                <c:pt idx="3">
                  <c:v>0.28999999999999998</c:v>
                </c:pt>
                <c:pt idx="4">
                  <c:v>0.28000000000000003</c:v>
                </c:pt>
                <c:pt idx="5">
                  <c:v>0.3</c:v>
                </c:pt>
                <c:pt idx="6">
                  <c:v>0.28000000000000003</c:v>
                </c:pt>
                <c:pt idx="7">
                  <c:v>0.31</c:v>
                </c:pt>
                <c:pt idx="8">
                  <c:v>0.34</c:v>
                </c:pt>
                <c:pt idx="9">
                  <c:v>0.31</c:v>
                </c:pt>
                <c:pt idx="10">
                  <c:v>0.27</c:v>
                </c:pt>
                <c:pt idx="11">
                  <c:v>0.31</c:v>
                </c:pt>
                <c:pt idx="12">
                  <c:v>0.27</c:v>
                </c:pt>
                <c:pt idx="13">
                  <c:v>0.27</c:v>
                </c:pt>
                <c:pt idx="14">
                  <c:v>0.24</c:v>
                </c:pt>
                <c:pt idx="15">
                  <c:v>0.18</c:v>
                </c:pt>
                <c:pt idx="16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52-4052-B68C-C5772040B0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802176"/>
        <c:axId val="499802568"/>
      </c:barChart>
      <c:catAx>
        <c:axId val="49980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9802568"/>
        <c:crosses val="autoZero"/>
        <c:auto val="1"/>
        <c:lblAlgn val="ctr"/>
        <c:lblOffset val="100"/>
        <c:noMultiLvlLbl val="0"/>
      </c:catAx>
      <c:valAx>
        <c:axId val="4998025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998021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Terveitä %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Silmät!$A$3:$A$19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Silmät!$F$3:$F$19</c:f>
              <c:numCache>
                <c:formatCode>0%</c:formatCode>
                <c:ptCount val="17"/>
                <c:pt idx="0">
                  <c:v>0.79</c:v>
                </c:pt>
                <c:pt idx="1">
                  <c:v>0.76</c:v>
                </c:pt>
                <c:pt idx="2">
                  <c:v>0.74</c:v>
                </c:pt>
                <c:pt idx="3">
                  <c:v>0.65</c:v>
                </c:pt>
                <c:pt idx="4">
                  <c:v>0.64</c:v>
                </c:pt>
                <c:pt idx="5">
                  <c:v>0.54</c:v>
                </c:pt>
                <c:pt idx="6">
                  <c:v>0.53</c:v>
                </c:pt>
                <c:pt idx="7">
                  <c:v>0.5</c:v>
                </c:pt>
                <c:pt idx="8">
                  <c:v>0.5</c:v>
                </c:pt>
                <c:pt idx="9">
                  <c:v>0.48</c:v>
                </c:pt>
                <c:pt idx="10">
                  <c:v>0.44</c:v>
                </c:pt>
                <c:pt idx="11">
                  <c:v>0.59</c:v>
                </c:pt>
                <c:pt idx="12">
                  <c:v>0.64</c:v>
                </c:pt>
                <c:pt idx="13">
                  <c:v>0.53</c:v>
                </c:pt>
                <c:pt idx="14">
                  <c:v>0.55000000000000004</c:v>
                </c:pt>
                <c:pt idx="15">
                  <c:v>0.64</c:v>
                </c:pt>
                <c:pt idx="16">
                  <c:v>0.43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49-4AFB-AFFC-327791423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803352"/>
        <c:axId val="499803744"/>
      </c:barChart>
      <c:catAx>
        <c:axId val="499803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9803744"/>
        <c:crosses val="autoZero"/>
        <c:auto val="1"/>
        <c:lblAlgn val="ctr"/>
        <c:lblOffset val="100"/>
        <c:noMultiLvlLbl val="0"/>
      </c:catAx>
      <c:valAx>
        <c:axId val="4998037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99803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E8F68-911A-4D7C-8C55-7DB04AA6114F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A1B99-388E-4326-B32D-EFAA9A0DF4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373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337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459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10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527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114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776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656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376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601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472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830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A55F4-22BF-44EE-9C02-ED92B46EA7E6}" type="datetimeFigureOut">
              <a:rPr lang="fi-FI" smtClean="0"/>
              <a:t>12.12.2018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69639-AFE7-460D-A399-AFB8F298B7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606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jalostus.kennelliitto.fi/frmKoirat.aspx?TK=33&amp;TA=223&amp;VuosiA=2013&amp;VuosiY=2017" TargetMode="External"/><Relationship Id="rId3" Type="http://schemas.openxmlformats.org/officeDocument/2006/relationships/hyperlink" Target="https://jalostus.kennelliitto.fi/frmKoirat.aspx?TK=70&amp;TA=635&amp;VuosiA=2013&amp;VuosiY=2017" TargetMode="External"/><Relationship Id="rId7" Type="http://schemas.openxmlformats.org/officeDocument/2006/relationships/hyperlink" Target="https://jalostus.kennelliitto.fi/frmKoirat.aspx?TK=86&amp;TA=703&amp;VuosiA=2013&amp;VuosiY=2017" TargetMode="External"/><Relationship Id="rId2" Type="http://schemas.openxmlformats.org/officeDocument/2006/relationships/hyperlink" Target="https://jalostus.kennelliitto.fi/frmKoirat.aspx?TK=66&amp;TA=626&amp;VuosiA=2013&amp;VuosiY=20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lostus.kennelliitto.fi/frmKoirat.aspx?TK=80&amp;TA=663&amp;VuosiA=2013&amp;VuosiY=2017" TargetMode="External"/><Relationship Id="rId5" Type="http://schemas.openxmlformats.org/officeDocument/2006/relationships/hyperlink" Target="https://jalostus.kennelliitto.fi/frmKoirat.aspx?TK=77&amp;TA=660&amp;VuosiA=2013&amp;VuosiY=2017" TargetMode="External"/><Relationship Id="rId10" Type="http://schemas.openxmlformats.org/officeDocument/2006/relationships/hyperlink" Target="https://jalostus.kennelliitto.fi/frmKoirat.aspx?TK=72&amp;TA=646&amp;VuosiA=2013&amp;VuosiY=2017" TargetMode="External"/><Relationship Id="rId4" Type="http://schemas.openxmlformats.org/officeDocument/2006/relationships/hyperlink" Target="https://jalostus.kennelliitto.fi/frmKoirat.aspx?TK=33&amp;TA=189&amp;VuosiA=2013&amp;VuosiY=2017" TargetMode="External"/><Relationship Id="rId9" Type="http://schemas.openxmlformats.org/officeDocument/2006/relationships/hyperlink" Target="https://jalostus.kennelliitto.fi/frmKoirat.aspx?TK=34&amp;TA=155&amp;VuosiA=2013&amp;VuosiY=20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Rotukohtainen neuvottelu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Jalostustilastot 2001-2017</a:t>
            </a:r>
          </a:p>
        </p:txBody>
      </p:sp>
    </p:spTree>
    <p:extLst>
      <p:ext uri="{BB962C8B-B14F-4D97-AF65-F5344CB8AC3E}">
        <p14:creationId xmlns:p14="http://schemas.microsoft.com/office/powerpoint/2010/main" val="3333454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800" dirty="0"/>
              <a:t>2017 käytettiin 76 eri urosta, 10 eniten käytettyä urosta vastasivat kuitenkin 1/3 kaikista pennuista</a:t>
            </a:r>
            <a:br>
              <a:rPr lang="fi-FI" sz="2800" dirty="0"/>
            </a:br>
            <a:r>
              <a:rPr lang="fi-FI" sz="2800" dirty="0"/>
              <a:t>pentueita syntyi 173 (728 pentua)</a:t>
            </a:r>
            <a:br>
              <a:rPr lang="fi-FI" sz="2800" dirty="0"/>
            </a:br>
            <a:r>
              <a:rPr lang="fi-FI" sz="2800" dirty="0"/>
              <a:t>Eniten käytetty uros 2017 oli </a:t>
            </a:r>
            <a:r>
              <a:rPr lang="fi-FI" sz="2800" dirty="0" err="1"/>
              <a:t>Cassom</a:t>
            </a:r>
            <a:r>
              <a:rPr lang="fi-FI" sz="2800" dirty="0"/>
              <a:t> </a:t>
            </a:r>
            <a:r>
              <a:rPr lang="fi-FI" sz="2800" dirty="0" err="1"/>
              <a:t>Twist’n’shout</a:t>
            </a:r>
            <a:endParaRPr lang="fi-FI" sz="2800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186574"/>
              </p:ext>
            </p:extLst>
          </p:nvPr>
        </p:nvGraphicFramePr>
        <p:xfrm>
          <a:off x="395536" y="2276865"/>
          <a:ext cx="7776863" cy="3240366"/>
        </p:xfrm>
        <a:graphic>
          <a:graphicData uri="http://schemas.openxmlformats.org/drawingml/2006/table">
            <a:tbl>
              <a:tblPr/>
              <a:tblGrid>
                <a:gridCol w="868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362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8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81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81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81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11636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%-osuus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kumulat.%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873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CASSOM TWIST'N'SHOUT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5,32 %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2873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BACKHILLS YOUR THE MAN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4,31 %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873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MERRY COCKTAILS MORRISSAY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3,45 %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2873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SKJERVTUN'S WANNA BE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3,30 %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2873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MERRY COCKTAILS UP-AND-COMING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3,30 %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2873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HONEYWATER'S CATCH OF THE DAY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3,02 %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2873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NORTHWORTH ONLINE STYLE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2,87 %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2873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ENGELBERT VOM SCHLOSS HELLENSTEIN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2,59 %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2873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I'M YOURS VOM WULFEKAMP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2,59 %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2873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QR MARC Z VEJMINKU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2,59 %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319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Yksivärisillä uroksilla 20 eniten käytettyä urosta 2013-2017 vastaavat melkein 60% pennuista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433736"/>
              </p:ext>
            </p:extLst>
          </p:nvPr>
        </p:nvGraphicFramePr>
        <p:xfrm>
          <a:off x="615950" y="1771491"/>
          <a:ext cx="8132514" cy="4183380"/>
        </p:xfrm>
        <a:graphic>
          <a:graphicData uri="http://schemas.openxmlformats.org/drawingml/2006/table">
            <a:tbl>
              <a:tblPr/>
              <a:tblGrid>
                <a:gridCol w="6904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95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00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23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04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954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726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0486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9979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5233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Tilastointiaikana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Toisessa polvessa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Yhteensä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%-osuus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kumulat.%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COBARN DISTANT DRUMS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8,74 %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LINDRIDGE BLACK KNIGHT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4,40 %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KRISTALA COCKWAVE'S FAST MOVER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17,14 %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EDWIN SCHÖNEZ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3,82 %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20,96 %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MERRY COCKTAILS UP-AND-COMING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24,54 %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PRETTY FLOWER'S UNUS SED LEO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3,40 %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27,94 %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CARA'S JEDEDIAH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31,22 %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MANACA'S TRICK OF THE TAIL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3,12 %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34,34 %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FLYERS ZIM BEAN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37,34 %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CANIGOU LOVE EM AND LEAVE EM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40,28 %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MERRY COCKTAILS BLISS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42,46 %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DREAMFILLA'S BANNANA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2,12 %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44,58 %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CORRALET INDIAN-SAVAGE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46,46 %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HONEYWATER'S CATCH OF THE DAY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48,34 %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NORTHWORTH FATAL N'WOODY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50,22 %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NORTHWORTH ONLINE STYLE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1,82 %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52,04 %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NORTHWORTH JAGGY WOOD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53,62 %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BACKHILLS SCANDINAVIAN STYLE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1,46 %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55,08 %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BRUMLA ANDRASTE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1,46 %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52,00 %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TWO PINE'S ULUGH BEG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1,40 %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57,94 %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627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Kirjavillakin uroksilla 20 eniten käytettyä 2013-2017 vastaavat lähes puolet pennuista</a:t>
            </a:r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334256"/>
              </p:ext>
            </p:extLst>
          </p:nvPr>
        </p:nvGraphicFramePr>
        <p:xfrm>
          <a:off x="615950" y="1771491"/>
          <a:ext cx="8204519" cy="4183380"/>
        </p:xfrm>
        <a:graphic>
          <a:graphicData uri="http://schemas.openxmlformats.org/drawingml/2006/table">
            <a:tbl>
              <a:tblPr/>
              <a:tblGrid>
                <a:gridCol w="696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1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7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7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65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915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0459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1954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9490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5722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Tilastointiaikana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Toisessa polvessa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Yhteensä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%-osuus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kumulat.%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CASSOM TWIST'N'SHOUT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5,34 %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BENCHMARK SINNING MUSK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BACKHILLS YOUR THE MAN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12,86 %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BREEZE WHISKEY ON ICE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3,22 %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SKJERVTUN'S WANNA BE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18,96 %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PRETTY FLOWER'S ONEWAYORANOTHER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2,76 %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21,72 %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COCKERGOLD I'M STILL THE ROCKSTAR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2,76 %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WESTERNER TAKE OFF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27,06 %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LEADING-LIGHT DOM PÉRIGNON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29,64 %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BREEZE XANTE AVEC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2,52 %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32,16 %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ENGELBERT VOM SCHLOSS HELLENSTEIN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34,50 %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WESTERNER HIGHER UP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DELICHON DROPLET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2,06 %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38,74 %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ASHWIND'S IVY LEAGUE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40,74 %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BREEZE XAUKKI MAYBE TRACKER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1,82 %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42,56 %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BENCHMARK REVOLUTIONARY ROAD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44,20 %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ROYAL FRIEND SHADOW ON THE WALL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1,52 %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51,00 %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FLUSHING MEADOW'S DIRAC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1,46 %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47,18 %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TRIPLET YOURS TRULY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1,40 %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48,58 %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VITO BLACK PETRS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1,36 %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49,94 %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555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400" dirty="0"/>
              <a:t>Käytetyin käyttölinjainen uros 2017 oli Lahjakas </a:t>
            </a:r>
            <a:r>
              <a:rPr lang="fi-FI" sz="2400" dirty="0" err="1"/>
              <a:t>Copper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/>
              <a:t>2 pentuetta ja 10 pentua</a:t>
            </a:r>
            <a:br>
              <a:rPr lang="fi-FI" sz="2400" dirty="0"/>
            </a:b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/>
              <a:t>Käytetyin 2013-2017 on edelleen </a:t>
            </a:r>
            <a:r>
              <a:rPr lang="fi-FI" sz="2400" dirty="0" err="1"/>
              <a:t>Miklaus</a:t>
            </a:r>
            <a:r>
              <a:rPr lang="fi-FI" sz="2400" dirty="0"/>
              <a:t> onpa Metka</a:t>
            </a:r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995893"/>
              </p:ext>
            </p:extLst>
          </p:nvPr>
        </p:nvGraphicFramePr>
        <p:xfrm>
          <a:off x="539549" y="2204868"/>
          <a:ext cx="7704858" cy="2835603"/>
        </p:xfrm>
        <a:graphic>
          <a:graphicData uri="http://schemas.openxmlformats.org/drawingml/2006/table">
            <a:tbl>
              <a:tblPr/>
              <a:tblGrid>
                <a:gridCol w="7878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35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30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303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303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3030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3030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3030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202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Tilastointiaikana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Toisessa polvessa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Yhteensä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2952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Pentueita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Pentuja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024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MIKLAUS ONPA METKA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024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SWEETCHARIOT BRANDY SNAP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024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LADECOURT BEVIS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024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LADYSPLIT'S DEAGOL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024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MIKLAUS NIITTI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024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FRIISIN KAIRA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024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VAGNMAKARENS DUKAT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024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FROSTY MORNING'S ORLANDO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024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MERYL BLACK RING-OUZEL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024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MERYL CRISP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44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/>
              <a:t>Noin joka kolmas </a:t>
            </a:r>
            <a:r>
              <a:rPr lang="fi-FI" sz="2000" dirty="0" err="1"/>
              <a:t>cockeri</a:t>
            </a:r>
            <a:r>
              <a:rPr lang="fi-FI" sz="2000" dirty="0"/>
              <a:t> </a:t>
            </a:r>
            <a:r>
              <a:rPr lang="fi-FI" sz="2000" dirty="0" err="1"/>
              <a:t>lonkkakuvataan</a:t>
            </a: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/>
              <a:t>10v sitten vain joka neljäs</a:t>
            </a:r>
            <a:br>
              <a:rPr lang="fi-FI" sz="2000" dirty="0"/>
            </a:br>
            <a:r>
              <a:rPr lang="en-US" sz="2000" b="1" dirty="0">
                <a:solidFill>
                  <a:srgbClr val="92D050"/>
                </a:solidFill>
              </a:rPr>
              <a:t>2016 </a:t>
            </a:r>
            <a:r>
              <a:rPr lang="en-US" sz="2000" b="1" dirty="0" err="1">
                <a:solidFill>
                  <a:srgbClr val="92D050"/>
                </a:solidFill>
              </a:rPr>
              <a:t>syntyneistä</a:t>
            </a:r>
            <a:r>
              <a:rPr lang="en-US" sz="2000" b="1" dirty="0">
                <a:solidFill>
                  <a:srgbClr val="92D050"/>
                </a:solidFill>
              </a:rPr>
              <a:t> </a:t>
            </a:r>
            <a:r>
              <a:rPr lang="en-US" sz="2000" b="1" dirty="0" err="1">
                <a:solidFill>
                  <a:srgbClr val="92D050"/>
                </a:solidFill>
              </a:rPr>
              <a:t>nyt</a:t>
            </a:r>
            <a:r>
              <a:rPr lang="en-US" sz="2000" b="1" dirty="0">
                <a:solidFill>
                  <a:srgbClr val="92D050"/>
                </a:solidFill>
              </a:rPr>
              <a:t> jo </a:t>
            </a:r>
            <a:r>
              <a:rPr lang="en-US" sz="2000" b="1" dirty="0" err="1">
                <a:solidFill>
                  <a:srgbClr val="92D050"/>
                </a:solidFill>
              </a:rPr>
              <a:t>kuvattu</a:t>
            </a:r>
            <a:r>
              <a:rPr lang="en-US" sz="2000" b="1" dirty="0">
                <a:solidFill>
                  <a:srgbClr val="92D050"/>
                </a:solidFill>
              </a:rPr>
              <a:t> 28%!!!</a:t>
            </a:r>
            <a:endParaRPr lang="fi-FI" sz="4000" b="1" dirty="0">
              <a:solidFill>
                <a:srgbClr val="92D050"/>
              </a:solidFill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7247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909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i-FI" sz="2000" b="1" dirty="0">
                <a:solidFill>
                  <a:prstClr val="black"/>
                </a:solidFill>
              </a:rPr>
              <a:t>Terveiden lonkkien osuus tasaisesti noin 80%</a:t>
            </a:r>
            <a:r>
              <a:rPr lang="fi-FI" sz="2800" b="1" dirty="0">
                <a:solidFill>
                  <a:prstClr val="black"/>
                </a:solidFill>
              </a:rPr>
              <a:t/>
            </a:r>
            <a:br>
              <a:rPr lang="fi-FI" sz="2800" b="1" dirty="0">
                <a:solidFill>
                  <a:prstClr val="black"/>
                </a:solidFill>
              </a:rPr>
            </a:br>
            <a:r>
              <a:rPr lang="fi-FI" sz="1400" b="1" dirty="0" err="1">
                <a:solidFill>
                  <a:prstClr val="black"/>
                </a:solidFill>
              </a:rPr>
              <a:t>A-lonkkaisten</a:t>
            </a:r>
            <a:r>
              <a:rPr lang="fi-FI" sz="1400" b="1" dirty="0">
                <a:solidFill>
                  <a:prstClr val="black"/>
                </a:solidFill>
              </a:rPr>
              <a:t> osuus kuitenkin lievässä laskussa</a:t>
            </a:r>
            <a:endParaRPr lang="fi-FI" sz="600" b="1" dirty="0">
              <a:solidFill>
                <a:prstClr val="black"/>
              </a:solidFill>
            </a:endParaRPr>
          </a:p>
        </p:txBody>
      </p:sp>
      <p:graphicFrame>
        <p:nvGraphicFramePr>
          <p:cNvPr id="4" name="Kaavi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431909"/>
              </p:ext>
            </p:extLst>
          </p:nvPr>
        </p:nvGraphicFramePr>
        <p:xfrm>
          <a:off x="683568" y="1556792"/>
          <a:ext cx="79208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3257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210146"/>
          </a:xfrm>
        </p:spPr>
        <p:txBody>
          <a:bodyPr>
            <a:normAutofit fontScale="90000"/>
          </a:bodyPr>
          <a:lstStyle/>
          <a:p>
            <a:r>
              <a:rPr lang="fi-FI" sz="4000" dirty="0"/>
              <a:t>Kiinnostus kyynärniveliin edelleen kasvussa </a:t>
            </a:r>
            <a:r>
              <a:rPr lang="fi-FI" dirty="0"/>
              <a:t/>
            </a:r>
            <a:br>
              <a:rPr lang="fi-FI" dirty="0"/>
            </a:br>
            <a:r>
              <a:rPr lang="fi-FI" sz="2700" dirty="0"/>
              <a:t>Nyt jo lähes puolelta lonkkakuvatuista kuvataan myös </a:t>
            </a:r>
            <a:r>
              <a:rPr lang="fi-FI" sz="2700" dirty="0" err="1"/>
              <a:t>kyynäret</a:t>
            </a:r>
            <a:endParaRPr lang="fi-FI" sz="2700" dirty="0"/>
          </a:p>
        </p:txBody>
      </p:sp>
      <p:graphicFrame>
        <p:nvGraphicFramePr>
          <p:cNvPr id="5" name="Kaavi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2446092"/>
              </p:ext>
            </p:extLst>
          </p:nvPr>
        </p:nvGraphicFramePr>
        <p:xfrm>
          <a:off x="467544" y="1916832"/>
          <a:ext cx="3482340" cy="3775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Kaavi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04029"/>
              </p:ext>
            </p:extLst>
          </p:nvPr>
        </p:nvGraphicFramePr>
        <p:xfrm>
          <a:off x="4499992" y="1916832"/>
          <a:ext cx="3482340" cy="3768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101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600" dirty="0"/>
              <a:t>Kyynärissä edelleen löydetty hyvin vähän ongelmia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365412"/>
              </p:ext>
            </p:extLst>
          </p:nvPr>
        </p:nvGraphicFramePr>
        <p:xfrm>
          <a:off x="611561" y="1556781"/>
          <a:ext cx="7992887" cy="4608522"/>
        </p:xfrm>
        <a:graphic>
          <a:graphicData uri="http://schemas.openxmlformats.org/drawingml/2006/table">
            <a:tbl>
              <a:tblPr/>
              <a:tblGrid>
                <a:gridCol w="11418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18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18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18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18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18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4184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5602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Vuosi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Syntyneitä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Yhteensä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02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602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602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602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602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602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602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602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636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602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647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602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602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602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602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602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602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602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602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295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000" dirty="0"/>
              <a:t>Myös polvilumpioluksaatioon kiinnitetään nykyään selkeästi enemmän huomiota</a:t>
            </a:r>
            <a:r>
              <a:rPr lang="fi-FI" dirty="0"/>
              <a:t/>
            </a:r>
            <a:br>
              <a:rPr lang="fi-FI" dirty="0"/>
            </a:br>
            <a:r>
              <a:rPr lang="fi-FI" sz="2700" dirty="0"/>
              <a:t>Polvia tutkitaan suunnilleen saman verran kuin Kyynäriä</a:t>
            </a:r>
          </a:p>
        </p:txBody>
      </p:sp>
      <p:graphicFrame>
        <p:nvGraphicFramePr>
          <p:cNvPr id="5" name="Kaavi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517595"/>
              </p:ext>
            </p:extLst>
          </p:nvPr>
        </p:nvGraphicFramePr>
        <p:xfrm>
          <a:off x="611560" y="2204864"/>
          <a:ext cx="3619500" cy="358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Kaavi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2110357"/>
              </p:ext>
            </p:extLst>
          </p:nvPr>
        </p:nvGraphicFramePr>
        <p:xfrm>
          <a:off x="4788024" y="2204864"/>
          <a:ext cx="352044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9315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600" dirty="0"/>
              <a:t>Polvissa kuten kyynäreissä löytyy edelleen hyvin vähän ongelmia</a:t>
            </a:r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506076"/>
              </p:ext>
            </p:extLst>
          </p:nvPr>
        </p:nvGraphicFramePr>
        <p:xfrm>
          <a:off x="755579" y="1844830"/>
          <a:ext cx="7272804" cy="4248457"/>
        </p:xfrm>
        <a:graphic>
          <a:graphicData uri="http://schemas.openxmlformats.org/drawingml/2006/table">
            <a:tbl>
              <a:tblPr/>
              <a:tblGrid>
                <a:gridCol w="10389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89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89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89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89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389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89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2360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Vuosi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Syntyneitä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360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360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360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360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360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360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360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360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636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360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647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360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360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360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360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360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360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360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360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23603">
                <a:tc>
                  <a:txBody>
                    <a:bodyPr/>
                    <a:lstStyle/>
                    <a:p>
                      <a:pPr algn="ctr" fontAlgn="ctr"/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426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000" dirty="0"/>
              <a:t>Silmiä tutkitaan hieman vähemmän kuin lonkkia </a:t>
            </a:r>
            <a:r>
              <a:rPr lang="fi-FI" dirty="0"/>
              <a:t/>
            </a:r>
            <a:br>
              <a:rPr lang="fi-FI" dirty="0"/>
            </a:br>
            <a:r>
              <a:rPr lang="fi-FI" sz="2700" dirty="0"/>
              <a:t>Täysin </a:t>
            </a:r>
            <a:r>
              <a:rPr lang="fi-FI" sz="2700" dirty="0" err="1"/>
              <a:t>clear</a:t>
            </a:r>
            <a:r>
              <a:rPr lang="fi-FI" sz="2700" dirty="0"/>
              <a:t> ovat vain reilu puolet</a:t>
            </a:r>
          </a:p>
        </p:txBody>
      </p:sp>
      <p:graphicFrame>
        <p:nvGraphicFramePr>
          <p:cNvPr id="5" name="Kaavi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035486"/>
              </p:ext>
            </p:extLst>
          </p:nvPr>
        </p:nvGraphicFramePr>
        <p:xfrm>
          <a:off x="611560" y="2348880"/>
          <a:ext cx="36004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Kaavi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6029576"/>
              </p:ext>
            </p:extLst>
          </p:nvPr>
        </p:nvGraphicFramePr>
        <p:xfrm>
          <a:off x="4788024" y="2348880"/>
          <a:ext cx="367240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2055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600" dirty="0"/>
              <a:t>Tavallisimmat silmäsairaudet</a:t>
            </a:r>
            <a:br>
              <a:rPr lang="fi-FI" sz="3600" dirty="0"/>
            </a:br>
            <a:r>
              <a:rPr lang="fi-FI" sz="1600" dirty="0"/>
              <a:t>(2013-2017 syntyneillä koirilla)</a:t>
            </a:r>
            <a:r>
              <a:rPr lang="fi-FI" sz="3600" dirty="0"/>
              <a:t/>
            </a:r>
            <a:br>
              <a:rPr lang="fi-FI" sz="3600" dirty="0"/>
            </a:br>
            <a:r>
              <a:rPr lang="fi-FI" sz="2400" dirty="0"/>
              <a:t>Ylivoimaisesti tavallisin on </a:t>
            </a:r>
            <a:r>
              <a:rPr lang="fi-FI" sz="2400" dirty="0" err="1"/>
              <a:t>Distichiasis</a:t>
            </a:r>
            <a:endParaRPr lang="fi-FI" sz="24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538126"/>
              </p:ext>
            </p:extLst>
          </p:nvPr>
        </p:nvGraphicFramePr>
        <p:xfrm>
          <a:off x="611560" y="2060848"/>
          <a:ext cx="6552728" cy="2456900"/>
        </p:xfrm>
        <a:graphic>
          <a:graphicData uri="http://schemas.openxmlformats.org/drawingml/2006/table">
            <a:tbl>
              <a:tblPr/>
              <a:tblGrid>
                <a:gridCol w="4277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752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990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Diagnoosi</a:t>
                      </a:r>
                    </a:p>
                  </a:txBody>
                  <a:tcPr marL="3021" marR="3021" marT="30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Esiintymiä</a:t>
                      </a:r>
                    </a:p>
                  </a:txBody>
                  <a:tcPr marL="3021" marR="3021" marT="30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597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2"/>
                        </a:rPr>
                        <a:t>Distichiasis, todettu</a:t>
                      </a:r>
                      <a:endParaRPr lang="fi-FI" sz="12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3021" marR="3021" marT="30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242</a:t>
                      </a:r>
                    </a:p>
                  </a:txBody>
                  <a:tcPr marL="3021" marR="3021" marT="30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269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3"/>
                        </a:rPr>
                        <a:t>Puutteellinen kyynelkanavan aukko, todettu</a:t>
                      </a:r>
                      <a:endParaRPr lang="fi-FI" sz="12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3021" marR="3021" marT="30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3021" marR="3021" marT="30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1187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4"/>
                        </a:rPr>
                        <a:t>Makroblepharon/silmäluomen ulospäin kiertyminen, todettu</a:t>
                      </a:r>
                      <a:endParaRPr lang="fi-FI" sz="12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3021" marR="3021" marT="30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3021" marR="3021" marT="30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5714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5"/>
                        </a:rPr>
                        <a:t>Kortikaalinen katarakta, todettu</a:t>
                      </a:r>
                      <a:endParaRPr lang="fi-FI" sz="12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3021" marR="3021" marT="30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3021" marR="3021" marT="30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5714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6"/>
                        </a:rPr>
                        <a:t>Nukleaarinen katarakta, todettu</a:t>
                      </a:r>
                      <a:endParaRPr lang="fi-FI" sz="12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3021" marR="3021" marT="30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3021" marR="3021" marT="30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796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7"/>
                        </a:rPr>
                        <a:t>RD, multifokaali, todettu</a:t>
                      </a:r>
                      <a:endParaRPr lang="fi-FI" sz="12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3021" marR="3021" marT="30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3021" marR="3021" marT="30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9678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8"/>
                        </a:rPr>
                        <a:t>Makroblepharon/silmäluomen ulospäin kiertyminen, epäilyttävä</a:t>
                      </a:r>
                      <a:endParaRPr lang="fi-FI" sz="12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3021" marR="3021" marT="30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3021" marR="3021" marT="30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791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9"/>
                        </a:rPr>
                        <a:t>Posterior polaarinen katarakta, todettu</a:t>
                      </a:r>
                      <a:endParaRPr lang="fi-FI" sz="12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3021" marR="3021" marT="30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3021" marR="3021" marT="30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592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10"/>
                        </a:rPr>
                        <a:t>PPM, iris-iris, todettu</a:t>
                      </a:r>
                      <a:endParaRPr lang="fi-FI" sz="12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3021" marR="3021" marT="30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3021" marR="3021" marT="30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21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8481</TotalTime>
  <Words>1249</Words>
  <Application>Microsoft Office PowerPoint</Application>
  <PresentationFormat>Näytössä katseltava diaesitys (4:3)</PresentationFormat>
  <Paragraphs>887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Verdana</vt:lpstr>
      <vt:lpstr>Office-teema</vt:lpstr>
      <vt:lpstr>Rotukohtainen neuvottelu</vt:lpstr>
      <vt:lpstr>Noin joka kolmas cockeri lonkkakuvataan 10v sitten vain joka neljäs 2016 syntyneistä nyt jo kuvattu 28%!!!</vt:lpstr>
      <vt:lpstr>Terveiden lonkkien osuus tasaisesti noin 80% A-lonkkaisten osuus kuitenkin lievässä laskussa</vt:lpstr>
      <vt:lpstr>Kiinnostus kyynärniveliin edelleen kasvussa  Nyt jo lähes puolelta lonkkakuvatuista kuvataan myös kyynäret</vt:lpstr>
      <vt:lpstr>Kyynärissä edelleen löydetty hyvin vähän ongelmia</vt:lpstr>
      <vt:lpstr>Myös polvilumpioluksaatioon kiinnitetään nykyään selkeästi enemmän huomiota Polvia tutkitaan suunnilleen saman verran kuin Kyynäriä</vt:lpstr>
      <vt:lpstr>Polvissa kuten kyynäreissä löytyy edelleen hyvin vähän ongelmia</vt:lpstr>
      <vt:lpstr>Silmiä tutkitaan hieman vähemmän kuin lonkkia  Täysin clear ovat vain reilu puolet</vt:lpstr>
      <vt:lpstr>Tavallisimmat silmäsairaudet (2013-2017 syntyneillä koirilla) Ylivoimaisesti tavallisin on Distichiasis</vt:lpstr>
      <vt:lpstr>2017 käytettiin 76 eri urosta, 10 eniten käytettyä urosta vastasivat kuitenkin 1/3 kaikista pennuista pentueita syntyi 173 (728 pentua) Eniten käytetty uros 2017 oli Cassom Twist’n’shout</vt:lpstr>
      <vt:lpstr>Yksivärisillä uroksilla 20 eniten käytettyä urosta 2013-2017 vastaavat melkein 60% pennuista</vt:lpstr>
      <vt:lpstr>Kirjavillakin uroksilla 20 eniten käytettyä 2013-2017 vastaavat lähes puolet pennuista</vt:lpstr>
      <vt:lpstr>Käytetyin käyttölinjainen uros 2017 oli Lahjakas Copper 2 pentuetta ja 10 pentua  Käytetyin 2013-2017 on edelleen Miklaus onpa Metka</vt:lpstr>
    </vt:vector>
  </TitlesOfParts>
  <Company>Attendo Finland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Rotukohtainen neuvottelu</dc:title>
  <dc:creator>Sabina Finne</dc:creator>
  <cp:lastModifiedBy>Marianne Sundblad</cp:lastModifiedBy>
  <cp:revision>94</cp:revision>
  <dcterms:created xsi:type="dcterms:W3CDTF">2016-02-14T11:20:54Z</dcterms:created>
  <dcterms:modified xsi:type="dcterms:W3CDTF">2018-12-12T07:24:59Z</dcterms:modified>
</cp:coreProperties>
</file>