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67" r:id="rId3"/>
    <p:sldId id="261" r:id="rId4"/>
    <p:sldId id="257" r:id="rId5"/>
    <p:sldId id="258" r:id="rId6"/>
    <p:sldId id="262" r:id="rId7"/>
    <p:sldId id="269" r:id="rId8"/>
    <p:sldId id="271" r:id="rId9"/>
    <p:sldId id="264" r:id="rId10"/>
    <p:sldId id="272" r:id="rId11"/>
    <p:sldId id="273" r:id="rId12"/>
    <p:sldId id="265" r:id="rId13"/>
    <p:sldId id="275" r:id="rId14"/>
    <p:sldId id="276" r:id="rId15"/>
    <p:sldId id="260" r:id="rId16"/>
    <p:sldId id="266" r:id="rId17"/>
    <p:sldId id="290" r:id="rId18"/>
    <p:sldId id="279" r:id="rId19"/>
    <p:sldId id="280" r:id="rId20"/>
    <p:sldId id="281" r:id="rId21"/>
    <p:sldId id="293" r:id="rId22"/>
    <p:sldId id="283" r:id="rId23"/>
    <p:sldId id="284" r:id="rId24"/>
    <p:sldId id="285" r:id="rId25"/>
    <p:sldId id="294" r:id="rId26"/>
    <p:sldId id="291" r:id="rId27"/>
    <p:sldId id="292" r:id="rId28"/>
    <p:sldId id="287" r:id="rId29"/>
    <p:sldId id="301" r:id="rId30"/>
    <p:sldId id="302" r:id="rId31"/>
    <p:sldId id="300" r:id="rId32"/>
    <p:sldId id="288" r:id="rId33"/>
    <p:sldId id="295" r:id="rId34"/>
    <p:sldId id="296" r:id="rId35"/>
    <p:sldId id="297" r:id="rId36"/>
    <p:sldId id="298" r:id="rId37"/>
    <p:sldId id="299" r:id="rId38"/>
    <p:sldId id="289" r:id="rId3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01" autoAdjust="0"/>
  </p:normalViewPr>
  <p:slideViewPr>
    <p:cSldViewPr>
      <p:cViewPr>
        <p:scale>
          <a:sx n="80" d="100"/>
          <a:sy n="80" d="100"/>
        </p:scale>
        <p:origin x="-1668" y="-10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laskentataulukko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laskentataulukko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abina.buchert\Documents\Sabina\Sabina\JTO%20taulukot%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en-US" sz="1400" b="1" i="0" baseline="0" dirty="0" err="1" smtClean="0">
                <a:effectLst/>
              </a:rPr>
              <a:t>Tutkittujen</a:t>
            </a:r>
            <a:r>
              <a:rPr lang="en-US" sz="1400" b="1" i="0" baseline="0" dirty="0" smtClean="0">
                <a:effectLst/>
              </a:rPr>
              <a:t> </a:t>
            </a:r>
            <a:r>
              <a:rPr lang="en-US" sz="1400" b="1" i="0" baseline="0" dirty="0" err="1" smtClean="0">
                <a:effectLst/>
              </a:rPr>
              <a:t>osuus</a:t>
            </a:r>
            <a:r>
              <a:rPr lang="en-US" sz="1400" b="1" i="0" baseline="0" dirty="0" smtClean="0">
                <a:effectLst/>
              </a:rPr>
              <a:t> </a:t>
            </a:r>
            <a:r>
              <a:rPr lang="en-US" sz="1400" b="1" i="0" baseline="0" dirty="0" err="1" smtClean="0">
                <a:effectLst/>
              </a:rPr>
              <a:t>rek.vuoden</a:t>
            </a:r>
            <a:r>
              <a:rPr lang="en-US" sz="1400" b="1" i="0" baseline="0" dirty="0" smtClean="0">
                <a:effectLst/>
              </a:rPr>
              <a:t> </a:t>
            </a:r>
            <a:r>
              <a:rPr lang="en-US" sz="1400" b="1" i="0" baseline="0" dirty="0" err="1" smtClean="0">
                <a:effectLst/>
              </a:rPr>
              <a:t>mukaan</a:t>
            </a:r>
            <a:r>
              <a:rPr lang="en-US" sz="1400" b="1" i="0" baseline="0" dirty="0" smtClean="0">
                <a:effectLst/>
              </a:rPr>
              <a:t> </a:t>
            </a:r>
            <a:endParaRPr lang="fi-FI" sz="1100" dirty="0">
              <a:effectLst/>
            </a:endParaRPr>
          </a:p>
        </c:rich>
      </c:tx>
      <c:layout/>
    </c:title>
    <c:plotArea>
      <c:layout/>
      <c:barChart>
        <c:barDir val="col"/>
        <c:grouping val="clustered"/>
        <c:ser>
          <c:idx val="1"/>
          <c:order val="0"/>
          <c:tx>
            <c:strRef>
              <c:f>Lonkat!$C$1</c:f>
              <c:strCache>
                <c:ptCount val="1"/>
                <c:pt idx="0">
                  <c:v>Tutkittu</c:v>
                </c:pt>
              </c:strCache>
            </c:strRef>
          </c:tx>
          <c:spPr>
            <a:solidFill>
              <a:schemeClr val="tx2"/>
            </a:solidFill>
          </c:spPr>
          <c:trendline>
            <c:spPr>
              <a:ln w="19050"/>
            </c:spPr>
            <c:trendlineType val="linear"/>
          </c:trendline>
          <c:cat>
            <c:numRef>
              <c:f>Lonkat!$A$2:$A$17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Lonkat!$C$2:$C$17</c:f>
              <c:numCache>
                <c:formatCode>0%</c:formatCode>
                <c:ptCount val="16"/>
                <c:pt idx="0">
                  <c:v>0.27</c:v>
                </c:pt>
                <c:pt idx="1">
                  <c:v>0.25</c:v>
                </c:pt>
                <c:pt idx="2">
                  <c:v>0.28000000000000008</c:v>
                </c:pt>
                <c:pt idx="3">
                  <c:v>0.29000000000000004</c:v>
                </c:pt>
                <c:pt idx="4">
                  <c:v>0.31000000000000005</c:v>
                </c:pt>
                <c:pt idx="5">
                  <c:v>0.32000000000000006</c:v>
                </c:pt>
                <c:pt idx="6">
                  <c:v>0.29000000000000004</c:v>
                </c:pt>
                <c:pt idx="7">
                  <c:v>0.32000000000000006</c:v>
                </c:pt>
                <c:pt idx="8">
                  <c:v>0.34</c:v>
                </c:pt>
                <c:pt idx="9">
                  <c:v>0.34</c:v>
                </c:pt>
                <c:pt idx="10">
                  <c:v>0.30000000000000004</c:v>
                </c:pt>
                <c:pt idx="11">
                  <c:v>0.33000000000000007</c:v>
                </c:pt>
              </c:numCache>
            </c:numRef>
          </c:val>
          <c:extLst xmlns:c16r2="http://schemas.microsoft.com/office/drawing/2015/06/chart">
            <c:ext xmlns:c16="http://schemas.microsoft.com/office/drawing/2014/chart" uri="{C3380CC4-5D6E-409C-BE32-E72D297353CC}">
              <c16:uniqueId val="{00000000-4468-46D2-BB02-FC896855B84C}"/>
            </c:ext>
          </c:extLst>
        </c:ser>
        <c:ser>
          <c:idx val="0"/>
          <c:order val="1"/>
          <c:val>
            <c:numRef>
              <c:f>Lonkat!$B$2:$B$17</c:f>
              <c:numCache>
                <c:formatCode>General</c:formatCode>
                <c:ptCount val="16"/>
                <c:pt idx="12" formatCode="0%">
                  <c:v>0.29000000000000004</c:v>
                </c:pt>
                <c:pt idx="13" formatCode="0%">
                  <c:v>0.29000000000000004</c:v>
                </c:pt>
                <c:pt idx="14" formatCode="0%">
                  <c:v>0.18000000000000002</c:v>
                </c:pt>
                <c:pt idx="15" formatCode="0%">
                  <c:v>2.0000000000000004E-2</c:v>
                </c:pt>
              </c:numCache>
            </c:numRef>
          </c:val>
          <c:extLst xmlns:c16r2="http://schemas.microsoft.com/office/drawing/2015/06/chart">
            <c:ext xmlns:c16="http://schemas.microsoft.com/office/drawing/2014/chart" uri="{C3380CC4-5D6E-409C-BE32-E72D297353CC}">
              <c16:uniqueId val="{00000001-4468-46D2-BB02-FC896855B84C}"/>
            </c:ext>
          </c:extLst>
        </c:ser>
        <c:dLbls/>
        <c:axId val="135024640"/>
        <c:axId val="135026176"/>
      </c:barChart>
      <c:catAx>
        <c:axId val="135024640"/>
        <c:scaling>
          <c:orientation val="minMax"/>
        </c:scaling>
        <c:axPos val="b"/>
        <c:numFmt formatCode="General" sourceLinked="1"/>
        <c:majorTickMark val="none"/>
        <c:tickLblPos val="nextTo"/>
        <c:crossAx val="135026176"/>
        <c:crosses val="autoZero"/>
        <c:auto val="1"/>
        <c:lblAlgn val="ctr"/>
        <c:lblOffset val="100"/>
      </c:catAx>
      <c:valAx>
        <c:axId val="135026176"/>
        <c:scaling>
          <c:orientation val="minMax"/>
        </c:scaling>
        <c:axPos val="l"/>
        <c:majorGridlines/>
        <c:numFmt formatCode="0%" sourceLinked="1"/>
        <c:majorTickMark val="none"/>
        <c:tickLblPos val="nextTo"/>
        <c:crossAx val="135024640"/>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en-US" sz="1200" b="1" i="0" baseline="0" dirty="0" err="1" smtClean="0">
                <a:effectLst/>
              </a:rPr>
              <a:t>Tutkitut</a:t>
            </a:r>
            <a:r>
              <a:rPr lang="en-US" sz="1200" b="1" i="0" baseline="0" dirty="0" smtClean="0">
                <a:effectLst/>
              </a:rPr>
              <a:t> </a:t>
            </a:r>
            <a:r>
              <a:rPr lang="en-US" sz="1200" b="1" i="0" baseline="0" dirty="0" err="1" smtClean="0">
                <a:effectLst/>
              </a:rPr>
              <a:t>kpl</a:t>
            </a:r>
            <a:r>
              <a:rPr lang="en-US" sz="1200" b="1" i="0" baseline="0" dirty="0" smtClean="0">
                <a:effectLst/>
              </a:rPr>
              <a:t> </a:t>
            </a:r>
            <a:r>
              <a:rPr lang="en-US" sz="1200" b="1" i="0" baseline="0" dirty="0" err="1" smtClean="0">
                <a:effectLst/>
              </a:rPr>
              <a:t>lausuntovuoden</a:t>
            </a:r>
            <a:r>
              <a:rPr lang="en-US" sz="1200" b="1" i="0" baseline="0" dirty="0" smtClean="0">
                <a:effectLst/>
              </a:rPr>
              <a:t> </a:t>
            </a:r>
            <a:r>
              <a:rPr lang="en-US" sz="1200" b="1" i="0" baseline="0" dirty="0" err="1" smtClean="0">
                <a:effectLst/>
              </a:rPr>
              <a:t>mukaan</a:t>
            </a:r>
            <a:endParaRPr lang="fi-FI" sz="1000" dirty="0">
              <a:effectLst/>
            </a:endParaRPr>
          </a:p>
        </c:rich>
      </c:tx>
      <c:layout/>
    </c:title>
    <c:plotArea>
      <c:layout/>
      <c:lineChart>
        <c:grouping val="standard"/>
        <c:ser>
          <c:idx val="0"/>
          <c:order val="0"/>
          <c:marker>
            <c:symbol val="none"/>
          </c:marker>
          <c:cat>
            <c:numRef>
              <c:f>Lonkat!$A$23:$A$38</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Lonkat!$G$23:$G$38</c:f>
              <c:numCache>
                <c:formatCode>General</c:formatCode>
                <c:ptCount val="16"/>
                <c:pt idx="0">
                  <c:v>125</c:v>
                </c:pt>
                <c:pt idx="1">
                  <c:v>137</c:v>
                </c:pt>
                <c:pt idx="2">
                  <c:v>123</c:v>
                </c:pt>
                <c:pt idx="3">
                  <c:v>141</c:v>
                </c:pt>
                <c:pt idx="4">
                  <c:v>192</c:v>
                </c:pt>
                <c:pt idx="5">
                  <c:v>167</c:v>
                </c:pt>
                <c:pt idx="6">
                  <c:v>171</c:v>
                </c:pt>
                <c:pt idx="7">
                  <c:v>225</c:v>
                </c:pt>
                <c:pt idx="8">
                  <c:v>184</c:v>
                </c:pt>
                <c:pt idx="9">
                  <c:v>243</c:v>
                </c:pt>
                <c:pt idx="10">
                  <c:v>222</c:v>
                </c:pt>
                <c:pt idx="11">
                  <c:v>211</c:v>
                </c:pt>
                <c:pt idx="12">
                  <c:v>223</c:v>
                </c:pt>
                <c:pt idx="13">
                  <c:v>221</c:v>
                </c:pt>
                <c:pt idx="14">
                  <c:v>237</c:v>
                </c:pt>
                <c:pt idx="15">
                  <c:v>217</c:v>
                </c:pt>
              </c:numCache>
            </c:numRef>
          </c:val>
          <c:extLst xmlns:c16r2="http://schemas.microsoft.com/office/drawing/2015/06/chart">
            <c:ext xmlns:c16="http://schemas.microsoft.com/office/drawing/2014/chart" uri="{C3380CC4-5D6E-409C-BE32-E72D297353CC}">
              <c16:uniqueId val="{00000000-2E55-4940-9252-2AB15BC9F2EC}"/>
            </c:ext>
          </c:extLst>
        </c:ser>
        <c:dLbls/>
        <c:marker val="1"/>
        <c:axId val="135379968"/>
        <c:axId val="135381760"/>
      </c:lineChart>
      <c:catAx>
        <c:axId val="135379968"/>
        <c:scaling>
          <c:orientation val="minMax"/>
        </c:scaling>
        <c:axPos val="b"/>
        <c:numFmt formatCode="General" sourceLinked="1"/>
        <c:majorTickMark val="none"/>
        <c:tickLblPos val="nextTo"/>
        <c:crossAx val="135381760"/>
        <c:crosses val="autoZero"/>
        <c:auto val="1"/>
        <c:lblAlgn val="ctr"/>
        <c:lblOffset val="100"/>
      </c:catAx>
      <c:valAx>
        <c:axId val="135381760"/>
        <c:scaling>
          <c:orientation val="minMax"/>
        </c:scaling>
        <c:axPos val="l"/>
        <c:majorGridlines/>
        <c:numFmt formatCode="General" sourceLinked="1"/>
        <c:majorTickMark val="none"/>
        <c:tickLblPos val="nextTo"/>
        <c:crossAx val="135379968"/>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fi-FI" sz="1200" baseline="0" dirty="0" smtClean="0"/>
              <a:t>Koko populaatio </a:t>
            </a:r>
            <a:r>
              <a:rPr lang="fi-FI" sz="1200" baseline="0" dirty="0" err="1" smtClean="0"/>
              <a:t>rek.vuoden</a:t>
            </a:r>
            <a:r>
              <a:rPr lang="fi-FI" sz="1200" baseline="0" dirty="0" smtClean="0"/>
              <a:t> mukaan</a:t>
            </a:r>
            <a:endParaRPr lang="fi-FI" sz="500" dirty="0"/>
          </a:p>
        </c:rich>
      </c:tx>
      <c:layout/>
    </c:title>
    <c:plotArea>
      <c:layout/>
      <c:barChart>
        <c:barDir val="col"/>
        <c:grouping val="percentStacked"/>
        <c:ser>
          <c:idx val="0"/>
          <c:order val="0"/>
          <c:tx>
            <c:strRef>
              <c:f>Lonkat!$D$1</c:f>
              <c:strCache>
                <c:ptCount val="1"/>
                <c:pt idx="0">
                  <c:v>A</c:v>
                </c:pt>
              </c:strCache>
            </c:strRef>
          </c:tx>
          <c:cat>
            <c:numRef>
              <c:f>Lonkat!$A$2:$A$16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Lonkat!$D$2:$D$16</c:f>
              <c:numCache>
                <c:formatCode>0%</c:formatCode>
                <c:ptCount val="15"/>
                <c:pt idx="0">
                  <c:v>0.51</c:v>
                </c:pt>
                <c:pt idx="1">
                  <c:v>0.54</c:v>
                </c:pt>
                <c:pt idx="2">
                  <c:v>0.44000000000000006</c:v>
                </c:pt>
                <c:pt idx="3">
                  <c:v>0.62000000000000011</c:v>
                </c:pt>
                <c:pt idx="4">
                  <c:v>0.52</c:v>
                </c:pt>
                <c:pt idx="5">
                  <c:v>0.42000000000000004</c:v>
                </c:pt>
                <c:pt idx="6">
                  <c:v>0.45</c:v>
                </c:pt>
                <c:pt idx="7">
                  <c:v>0.55000000000000004</c:v>
                </c:pt>
                <c:pt idx="8">
                  <c:v>0.56999999999999995</c:v>
                </c:pt>
                <c:pt idx="9">
                  <c:v>0.58000000000000007</c:v>
                </c:pt>
                <c:pt idx="10">
                  <c:v>0.43000000000000005</c:v>
                </c:pt>
                <c:pt idx="11">
                  <c:v>0.53</c:v>
                </c:pt>
                <c:pt idx="12">
                  <c:v>0.43000000000000005</c:v>
                </c:pt>
                <c:pt idx="13">
                  <c:v>0.49000000000000005</c:v>
                </c:pt>
                <c:pt idx="14">
                  <c:v>0.46</c:v>
                </c:pt>
              </c:numCache>
            </c:numRef>
          </c:val>
          <c:extLst xmlns:c16r2="http://schemas.microsoft.com/office/drawing/2015/06/chart">
            <c:ext xmlns:c16="http://schemas.microsoft.com/office/drawing/2014/chart" uri="{C3380CC4-5D6E-409C-BE32-E72D297353CC}">
              <c16:uniqueId val="{00000000-0846-4D63-987C-02EDB77B9D77}"/>
            </c:ext>
          </c:extLst>
        </c:ser>
        <c:ser>
          <c:idx val="1"/>
          <c:order val="1"/>
          <c:tx>
            <c:strRef>
              <c:f>Lonkat!$E$1</c:f>
              <c:strCache>
                <c:ptCount val="1"/>
                <c:pt idx="0">
                  <c:v>B</c:v>
                </c:pt>
              </c:strCache>
            </c:strRef>
          </c:tx>
          <c:cat>
            <c:numRef>
              <c:f>Lonkat!$A$2:$A$16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Lonkat!$E$2:$E$16</c:f>
              <c:numCache>
                <c:formatCode>0%</c:formatCode>
                <c:ptCount val="15"/>
                <c:pt idx="0">
                  <c:v>0.22000000000000003</c:v>
                </c:pt>
                <c:pt idx="1">
                  <c:v>0.33000000000000007</c:v>
                </c:pt>
                <c:pt idx="2">
                  <c:v>0.31000000000000005</c:v>
                </c:pt>
                <c:pt idx="3">
                  <c:v>0.23</c:v>
                </c:pt>
                <c:pt idx="4">
                  <c:v>0.32000000000000006</c:v>
                </c:pt>
                <c:pt idx="5">
                  <c:v>0.29000000000000004</c:v>
                </c:pt>
                <c:pt idx="6">
                  <c:v>0.28000000000000008</c:v>
                </c:pt>
                <c:pt idx="7">
                  <c:v>0.24000000000000002</c:v>
                </c:pt>
                <c:pt idx="8">
                  <c:v>0.24000000000000002</c:v>
                </c:pt>
                <c:pt idx="9">
                  <c:v>0.26</c:v>
                </c:pt>
                <c:pt idx="10">
                  <c:v>0.37000000000000005</c:v>
                </c:pt>
                <c:pt idx="11">
                  <c:v>0.24000000000000002</c:v>
                </c:pt>
                <c:pt idx="12">
                  <c:v>0.31000000000000005</c:v>
                </c:pt>
                <c:pt idx="13">
                  <c:v>0.29000000000000004</c:v>
                </c:pt>
                <c:pt idx="14">
                  <c:v>0.31000000000000005</c:v>
                </c:pt>
              </c:numCache>
            </c:numRef>
          </c:val>
          <c:extLst xmlns:c16r2="http://schemas.microsoft.com/office/drawing/2015/06/chart">
            <c:ext xmlns:c16="http://schemas.microsoft.com/office/drawing/2014/chart" uri="{C3380CC4-5D6E-409C-BE32-E72D297353CC}">
              <c16:uniqueId val="{00000001-0846-4D63-987C-02EDB77B9D77}"/>
            </c:ext>
          </c:extLst>
        </c:ser>
        <c:ser>
          <c:idx val="2"/>
          <c:order val="2"/>
          <c:tx>
            <c:strRef>
              <c:f>Lonkat!$F$1</c:f>
              <c:strCache>
                <c:ptCount val="1"/>
                <c:pt idx="0">
                  <c:v>C</c:v>
                </c:pt>
              </c:strCache>
            </c:strRef>
          </c:tx>
          <c:cat>
            <c:numRef>
              <c:f>Lonkat!$A$2:$A$16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Lonkat!$F$2:$F$16</c:f>
              <c:numCache>
                <c:formatCode>0%</c:formatCode>
                <c:ptCount val="15"/>
                <c:pt idx="0">
                  <c:v>0.21000000000000002</c:v>
                </c:pt>
                <c:pt idx="1">
                  <c:v>0.13</c:v>
                </c:pt>
                <c:pt idx="2">
                  <c:v>0.17</c:v>
                </c:pt>
                <c:pt idx="3">
                  <c:v>0.11000000000000001</c:v>
                </c:pt>
                <c:pt idx="4">
                  <c:v>0.13</c:v>
                </c:pt>
                <c:pt idx="5">
                  <c:v>0.21000000000000002</c:v>
                </c:pt>
                <c:pt idx="6">
                  <c:v>0.19000000000000003</c:v>
                </c:pt>
                <c:pt idx="7">
                  <c:v>0.16000000000000003</c:v>
                </c:pt>
                <c:pt idx="8">
                  <c:v>0.17</c:v>
                </c:pt>
                <c:pt idx="9">
                  <c:v>0.11000000000000001</c:v>
                </c:pt>
                <c:pt idx="10">
                  <c:v>0.16000000000000003</c:v>
                </c:pt>
                <c:pt idx="11">
                  <c:v>0.18000000000000002</c:v>
                </c:pt>
                <c:pt idx="12">
                  <c:v>0.19000000000000003</c:v>
                </c:pt>
                <c:pt idx="13">
                  <c:v>0.18000000000000002</c:v>
                </c:pt>
                <c:pt idx="14">
                  <c:v>0.17</c:v>
                </c:pt>
              </c:numCache>
            </c:numRef>
          </c:val>
          <c:extLst xmlns:c16r2="http://schemas.microsoft.com/office/drawing/2015/06/chart">
            <c:ext xmlns:c16="http://schemas.microsoft.com/office/drawing/2014/chart" uri="{C3380CC4-5D6E-409C-BE32-E72D297353CC}">
              <c16:uniqueId val="{00000002-0846-4D63-987C-02EDB77B9D77}"/>
            </c:ext>
          </c:extLst>
        </c:ser>
        <c:ser>
          <c:idx val="3"/>
          <c:order val="3"/>
          <c:tx>
            <c:strRef>
              <c:f>Lonkat!$G$1</c:f>
              <c:strCache>
                <c:ptCount val="1"/>
                <c:pt idx="0">
                  <c:v>D</c:v>
                </c:pt>
              </c:strCache>
            </c:strRef>
          </c:tx>
          <c:cat>
            <c:numRef>
              <c:f>Lonkat!$A$2:$A$16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Lonkat!$G$2:$G$16</c:f>
              <c:numCache>
                <c:formatCode>0%</c:formatCode>
                <c:ptCount val="15"/>
                <c:pt idx="0">
                  <c:v>5.000000000000001E-2</c:v>
                </c:pt>
                <c:pt idx="1">
                  <c:v>0</c:v>
                </c:pt>
                <c:pt idx="2">
                  <c:v>8.0000000000000016E-2</c:v>
                </c:pt>
                <c:pt idx="3">
                  <c:v>4.0000000000000008E-2</c:v>
                </c:pt>
                <c:pt idx="4">
                  <c:v>3.0000000000000006E-2</c:v>
                </c:pt>
                <c:pt idx="5">
                  <c:v>6.0000000000000012E-2</c:v>
                </c:pt>
                <c:pt idx="6">
                  <c:v>8.0000000000000016E-2</c:v>
                </c:pt>
                <c:pt idx="7">
                  <c:v>4.0000000000000008E-2</c:v>
                </c:pt>
                <c:pt idx="8">
                  <c:v>2.0000000000000004E-2</c:v>
                </c:pt>
                <c:pt idx="9">
                  <c:v>4.0000000000000008E-2</c:v>
                </c:pt>
                <c:pt idx="10">
                  <c:v>4.0000000000000008E-2</c:v>
                </c:pt>
                <c:pt idx="11">
                  <c:v>4.0000000000000008E-2</c:v>
                </c:pt>
                <c:pt idx="12">
                  <c:v>6.0000000000000012E-2</c:v>
                </c:pt>
                <c:pt idx="13">
                  <c:v>4.0000000000000008E-2</c:v>
                </c:pt>
                <c:pt idx="14">
                  <c:v>6.0000000000000012E-2</c:v>
                </c:pt>
              </c:numCache>
            </c:numRef>
          </c:val>
          <c:extLst xmlns:c16r2="http://schemas.microsoft.com/office/drawing/2015/06/chart">
            <c:ext xmlns:c16="http://schemas.microsoft.com/office/drawing/2014/chart" uri="{C3380CC4-5D6E-409C-BE32-E72D297353CC}">
              <c16:uniqueId val="{00000003-0846-4D63-987C-02EDB77B9D77}"/>
            </c:ext>
          </c:extLst>
        </c:ser>
        <c:ser>
          <c:idx val="4"/>
          <c:order val="4"/>
          <c:tx>
            <c:strRef>
              <c:f>Lonkat!$H$1</c:f>
              <c:strCache>
                <c:ptCount val="1"/>
                <c:pt idx="0">
                  <c:v>E</c:v>
                </c:pt>
              </c:strCache>
            </c:strRef>
          </c:tx>
          <c:cat>
            <c:numRef>
              <c:f>Lonkat!$A$2:$A$16</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Lonkat!$H$2:$H$16</c:f>
              <c:numCache>
                <c:formatCode>0%</c:formatCode>
                <c:ptCount val="15"/>
                <c:pt idx="0">
                  <c:v>1.0000000000000002E-2</c:v>
                </c:pt>
                <c:pt idx="1">
                  <c:v>0</c:v>
                </c:pt>
                <c:pt idx="2">
                  <c:v>1.0000000000000002E-2</c:v>
                </c:pt>
                <c:pt idx="3">
                  <c:v>1.0000000000000002E-2</c:v>
                </c:pt>
                <c:pt idx="4">
                  <c:v>0</c:v>
                </c:pt>
                <c:pt idx="5">
                  <c:v>1.0000000000000002E-2</c:v>
                </c:pt>
                <c:pt idx="6">
                  <c:v>0</c:v>
                </c:pt>
                <c:pt idx="7">
                  <c:v>1.0000000000000002E-2</c:v>
                </c:pt>
                <c:pt idx="8">
                  <c:v>0</c:v>
                </c:pt>
                <c:pt idx="9">
                  <c:v>1.0000000000000002E-2</c:v>
                </c:pt>
                <c:pt idx="10">
                  <c:v>0</c:v>
                </c:pt>
                <c:pt idx="11">
                  <c:v>1.0000000000000002E-2</c:v>
                </c:pt>
                <c:pt idx="12">
                  <c:v>1.0000000000000002E-2</c:v>
                </c:pt>
                <c:pt idx="13">
                  <c:v>0</c:v>
                </c:pt>
                <c:pt idx="14">
                  <c:v>0</c:v>
                </c:pt>
              </c:numCache>
            </c:numRef>
          </c:val>
          <c:extLst xmlns:c16r2="http://schemas.microsoft.com/office/drawing/2015/06/chart">
            <c:ext xmlns:c16="http://schemas.microsoft.com/office/drawing/2014/chart" uri="{C3380CC4-5D6E-409C-BE32-E72D297353CC}">
              <c16:uniqueId val="{00000004-0846-4D63-987C-02EDB77B9D77}"/>
            </c:ext>
          </c:extLst>
        </c:ser>
        <c:dLbls/>
        <c:gapWidth val="55"/>
        <c:overlap val="100"/>
        <c:axId val="101723136"/>
        <c:axId val="101745408"/>
      </c:barChart>
      <c:catAx>
        <c:axId val="101723136"/>
        <c:scaling>
          <c:orientation val="minMax"/>
        </c:scaling>
        <c:axPos val="b"/>
        <c:numFmt formatCode="General" sourceLinked="1"/>
        <c:majorTickMark val="none"/>
        <c:tickLblPos val="nextTo"/>
        <c:crossAx val="101745408"/>
        <c:crosses val="autoZero"/>
        <c:auto val="1"/>
        <c:lblAlgn val="ctr"/>
        <c:lblOffset val="100"/>
      </c:catAx>
      <c:valAx>
        <c:axId val="101745408"/>
        <c:scaling>
          <c:orientation val="minMax"/>
        </c:scaling>
        <c:axPos val="l"/>
        <c:majorGridlines/>
        <c:numFmt formatCode="0\ %" sourceLinked="1"/>
        <c:majorTickMark val="none"/>
        <c:tickLblPos val="nextTo"/>
        <c:crossAx val="101723136"/>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en-US" sz="1000"/>
              <a:t>Tutkitut kpl lausuntovuoden mukaan</a:t>
            </a:r>
          </a:p>
        </c:rich>
      </c:tx>
      <c:layout/>
    </c:title>
    <c:plotArea>
      <c:layout/>
      <c:barChart>
        <c:barDir val="col"/>
        <c:grouping val="clustered"/>
        <c:ser>
          <c:idx val="0"/>
          <c:order val="0"/>
          <c:cat>
            <c:numRef>
              <c:f>Kyynäret!$A$3:$A$18</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Kyynäret!$F$3:$F$18</c:f>
              <c:numCache>
                <c:formatCode>General</c:formatCode>
                <c:ptCount val="16"/>
                <c:pt idx="0">
                  <c:v>0</c:v>
                </c:pt>
                <c:pt idx="1">
                  <c:v>3</c:v>
                </c:pt>
                <c:pt idx="2">
                  <c:v>1</c:v>
                </c:pt>
                <c:pt idx="3">
                  <c:v>3</c:v>
                </c:pt>
                <c:pt idx="4">
                  <c:v>6</c:v>
                </c:pt>
                <c:pt idx="5">
                  <c:v>8</c:v>
                </c:pt>
                <c:pt idx="6">
                  <c:v>12</c:v>
                </c:pt>
                <c:pt idx="7">
                  <c:v>24</c:v>
                </c:pt>
                <c:pt idx="8">
                  <c:v>20</c:v>
                </c:pt>
                <c:pt idx="9">
                  <c:v>39</c:v>
                </c:pt>
                <c:pt idx="10">
                  <c:v>39</c:v>
                </c:pt>
                <c:pt idx="11">
                  <c:v>51</c:v>
                </c:pt>
                <c:pt idx="12">
                  <c:v>56</c:v>
                </c:pt>
                <c:pt idx="13">
                  <c:v>80</c:v>
                </c:pt>
                <c:pt idx="14">
                  <c:v>98</c:v>
                </c:pt>
                <c:pt idx="15">
                  <c:v>101</c:v>
                </c:pt>
              </c:numCache>
            </c:numRef>
          </c:val>
          <c:extLst xmlns:c16r2="http://schemas.microsoft.com/office/drawing/2015/06/chart">
            <c:ext xmlns:c16="http://schemas.microsoft.com/office/drawing/2014/chart" uri="{C3380CC4-5D6E-409C-BE32-E72D297353CC}">
              <c16:uniqueId val="{00000000-C907-4741-8B70-0093C8CC60DE}"/>
            </c:ext>
          </c:extLst>
        </c:ser>
        <c:dLbls/>
        <c:axId val="101771520"/>
        <c:axId val="101777408"/>
      </c:barChart>
      <c:catAx>
        <c:axId val="101771520"/>
        <c:scaling>
          <c:orientation val="minMax"/>
        </c:scaling>
        <c:axPos val="b"/>
        <c:numFmt formatCode="General" sourceLinked="1"/>
        <c:majorTickMark val="none"/>
        <c:tickLblPos val="nextTo"/>
        <c:txPr>
          <a:bodyPr/>
          <a:lstStyle/>
          <a:p>
            <a:pPr>
              <a:defRPr sz="900"/>
            </a:pPr>
            <a:endParaRPr lang="fi-FI"/>
          </a:p>
        </c:txPr>
        <c:crossAx val="101777408"/>
        <c:crosses val="autoZero"/>
        <c:auto val="1"/>
        <c:lblAlgn val="ctr"/>
        <c:lblOffset val="100"/>
      </c:catAx>
      <c:valAx>
        <c:axId val="101777408"/>
        <c:scaling>
          <c:orientation val="minMax"/>
        </c:scaling>
        <c:axPos val="l"/>
        <c:majorGridlines/>
        <c:numFmt formatCode="General" sourceLinked="1"/>
        <c:majorTickMark val="none"/>
        <c:tickLblPos val="nextTo"/>
        <c:crossAx val="101771520"/>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fi-FI" sz="1000"/>
              <a:t>Tutkittujen osuus rekvuoden mukaan</a:t>
            </a:r>
          </a:p>
        </c:rich>
      </c:tx>
      <c:layout/>
    </c:title>
    <c:plotArea>
      <c:layout/>
      <c:barChart>
        <c:barDir val="col"/>
        <c:grouping val="clustered"/>
        <c:ser>
          <c:idx val="1"/>
          <c:order val="0"/>
          <c:tx>
            <c:strRef>
              <c:f>Kyynäret!$B$21</c:f>
              <c:strCache>
                <c:ptCount val="1"/>
                <c:pt idx="0">
                  <c:v>Tutkittu</c:v>
                </c:pt>
              </c:strCache>
            </c:strRef>
          </c:tx>
          <c:cat>
            <c:numRef>
              <c:f>Kyynäret!$A$22:$A$37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Kyynäret!$B$22:$B$37</c:f>
              <c:numCache>
                <c:formatCode>0%</c:formatCode>
                <c:ptCount val="16"/>
                <c:pt idx="0">
                  <c:v>0</c:v>
                </c:pt>
                <c:pt idx="1">
                  <c:v>0</c:v>
                </c:pt>
                <c:pt idx="2">
                  <c:v>1.0000000000000002E-2</c:v>
                </c:pt>
                <c:pt idx="3">
                  <c:v>2.0000000000000004E-2</c:v>
                </c:pt>
                <c:pt idx="4">
                  <c:v>1.0000000000000002E-2</c:v>
                </c:pt>
                <c:pt idx="5">
                  <c:v>3.0000000000000002E-2</c:v>
                </c:pt>
                <c:pt idx="6">
                  <c:v>3.0000000000000002E-2</c:v>
                </c:pt>
                <c:pt idx="7">
                  <c:v>0.05</c:v>
                </c:pt>
                <c:pt idx="8">
                  <c:v>7.0000000000000021E-2</c:v>
                </c:pt>
                <c:pt idx="9">
                  <c:v>8.0000000000000016E-2</c:v>
                </c:pt>
                <c:pt idx="10">
                  <c:v>9.0000000000000011E-2</c:v>
                </c:pt>
                <c:pt idx="11">
                  <c:v>0.11</c:v>
                </c:pt>
                <c:pt idx="12">
                  <c:v>0.12000000000000001</c:v>
                </c:pt>
                <c:pt idx="13">
                  <c:v>0.12000000000000001</c:v>
                </c:pt>
                <c:pt idx="14">
                  <c:v>9.0000000000000011E-2</c:v>
                </c:pt>
                <c:pt idx="15">
                  <c:v>2.0000000000000004E-2</c:v>
                </c:pt>
              </c:numCache>
            </c:numRef>
          </c:val>
          <c:extLst xmlns:c16r2="http://schemas.microsoft.com/office/drawing/2015/06/chart">
            <c:ext xmlns:c16="http://schemas.microsoft.com/office/drawing/2014/chart" uri="{C3380CC4-5D6E-409C-BE32-E72D297353CC}">
              <c16:uniqueId val="{00000000-3D1A-4196-B91A-5AEA82641133}"/>
            </c:ext>
          </c:extLst>
        </c:ser>
        <c:dLbls/>
        <c:axId val="101810176"/>
        <c:axId val="101811712"/>
      </c:barChart>
      <c:catAx>
        <c:axId val="101810176"/>
        <c:scaling>
          <c:orientation val="minMax"/>
        </c:scaling>
        <c:axPos val="b"/>
        <c:numFmt formatCode="General" sourceLinked="1"/>
        <c:tickLblPos val="nextTo"/>
        <c:txPr>
          <a:bodyPr rot="-5400000" vert="horz"/>
          <a:lstStyle/>
          <a:p>
            <a:pPr>
              <a:defRPr sz="900"/>
            </a:pPr>
            <a:endParaRPr lang="fi-FI"/>
          </a:p>
        </c:txPr>
        <c:crossAx val="101811712"/>
        <c:crosses val="autoZero"/>
        <c:auto val="1"/>
        <c:lblAlgn val="ctr"/>
        <c:lblOffset val="100"/>
      </c:catAx>
      <c:valAx>
        <c:axId val="101811712"/>
        <c:scaling>
          <c:orientation val="minMax"/>
        </c:scaling>
        <c:axPos val="l"/>
        <c:majorGridlines/>
        <c:numFmt formatCode="0%" sourceLinked="1"/>
        <c:tickLblPos val="nextTo"/>
        <c:crossAx val="101810176"/>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en-US" sz="1050"/>
              <a:t>tutkitut kpl lausuntovuoden mukaan</a:t>
            </a:r>
          </a:p>
        </c:rich>
      </c:tx>
      <c:layout/>
    </c:title>
    <c:plotArea>
      <c:layout/>
      <c:barChart>
        <c:barDir val="col"/>
        <c:grouping val="clustered"/>
        <c:ser>
          <c:idx val="0"/>
          <c:order val="0"/>
          <c:cat>
            <c:numRef>
              <c:f>Polvet!$A$3:$A$18</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Polvet!$H$3:$H$18</c:f>
              <c:numCache>
                <c:formatCode>General</c:formatCode>
                <c:ptCount val="16"/>
                <c:pt idx="0">
                  <c:v>2</c:v>
                </c:pt>
                <c:pt idx="1">
                  <c:v>0</c:v>
                </c:pt>
                <c:pt idx="2">
                  <c:v>3</c:v>
                </c:pt>
                <c:pt idx="3">
                  <c:v>6</c:v>
                </c:pt>
                <c:pt idx="4">
                  <c:v>6</c:v>
                </c:pt>
                <c:pt idx="5">
                  <c:v>7</c:v>
                </c:pt>
                <c:pt idx="6">
                  <c:v>11</c:v>
                </c:pt>
                <c:pt idx="7">
                  <c:v>9</c:v>
                </c:pt>
                <c:pt idx="8">
                  <c:v>20</c:v>
                </c:pt>
                <c:pt idx="9">
                  <c:v>31</c:v>
                </c:pt>
                <c:pt idx="10">
                  <c:v>21</c:v>
                </c:pt>
                <c:pt idx="11">
                  <c:v>22</c:v>
                </c:pt>
                <c:pt idx="12">
                  <c:v>48</c:v>
                </c:pt>
                <c:pt idx="13">
                  <c:v>142</c:v>
                </c:pt>
                <c:pt idx="14">
                  <c:v>136</c:v>
                </c:pt>
                <c:pt idx="15">
                  <c:v>134</c:v>
                </c:pt>
              </c:numCache>
            </c:numRef>
          </c:val>
          <c:extLst xmlns:c16r2="http://schemas.microsoft.com/office/drawing/2015/06/chart">
            <c:ext xmlns:c16="http://schemas.microsoft.com/office/drawing/2014/chart" uri="{C3380CC4-5D6E-409C-BE32-E72D297353CC}">
              <c16:uniqueId val="{00000000-5FC2-4370-B9FE-8DBAD8261252}"/>
            </c:ext>
          </c:extLst>
        </c:ser>
        <c:dLbls/>
        <c:axId val="102041472"/>
        <c:axId val="102043008"/>
      </c:barChart>
      <c:catAx>
        <c:axId val="102041472"/>
        <c:scaling>
          <c:orientation val="minMax"/>
        </c:scaling>
        <c:axPos val="b"/>
        <c:numFmt formatCode="General" sourceLinked="1"/>
        <c:tickLblPos val="nextTo"/>
        <c:txPr>
          <a:bodyPr/>
          <a:lstStyle/>
          <a:p>
            <a:pPr>
              <a:defRPr sz="900"/>
            </a:pPr>
            <a:endParaRPr lang="fi-FI"/>
          </a:p>
        </c:txPr>
        <c:crossAx val="102043008"/>
        <c:crosses val="autoZero"/>
        <c:auto val="1"/>
        <c:lblAlgn val="ctr"/>
        <c:lblOffset val="100"/>
      </c:catAx>
      <c:valAx>
        <c:axId val="102043008"/>
        <c:scaling>
          <c:orientation val="minMax"/>
        </c:scaling>
        <c:axPos val="l"/>
        <c:majorGridlines/>
        <c:numFmt formatCode="General" sourceLinked="1"/>
        <c:tickLblPos val="nextTo"/>
        <c:crossAx val="102041472"/>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fi-FI" sz="1000"/>
              <a:t>tutkittujen osuus rek.vuoden mukaan</a:t>
            </a:r>
          </a:p>
        </c:rich>
      </c:tx>
      <c:layout/>
    </c:title>
    <c:plotArea>
      <c:layout/>
      <c:barChart>
        <c:barDir val="col"/>
        <c:grouping val="clustered"/>
        <c:ser>
          <c:idx val="0"/>
          <c:order val="0"/>
          <c:cat>
            <c:numRef>
              <c:f>Polvet!$A$23:$A$38</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Polvet!$B$23:$B$38</c:f>
              <c:numCache>
                <c:formatCode>0%</c:formatCode>
                <c:ptCount val="16"/>
                <c:pt idx="0">
                  <c:v>1.0000000000000002E-2</c:v>
                </c:pt>
                <c:pt idx="1">
                  <c:v>1.0000000000000002E-2</c:v>
                </c:pt>
                <c:pt idx="2">
                  <c:v>2.0000000000000004E-2</c:v>
                </c:pt>
                <c:pt idx="3">
                  <c:v>2.0000000000000004E-2</c:v>
                </c:pt>
                <c:pt idx="4">
                  <c:v>2.0000000000000004E-2</c:v>
                </c:pt>
                <c:pt idx="5">
                  <c:v>3.0000000000000002E-2</c:v>
                </c:pt>
                <c:pt idx="6">
                  <c:v>3.0000000000000002E-2</c:v>
                </c:pt>
                <c:pt idx="7">
                  <c:v>0.05</c:v>
                </c:pt>
                <c:pt idx="8">
                  <c:v>7.0000000000000021E-2</c:v>
                </c:pt>
                <c:pt idx="9">
                  <c:v>7.0000000000000021E-2</c:v>
                </c:pt>
                <c:pt idx="10">
                  <c:v>9.0000000000000011E-2</c:v>
                </c:pt>
                <c:pt idx="11">
                  <c:v>0.12000000000000001</c:v>
                </c:pt>
                <c:pt idx="12">
                  <c:v>0.13</c:v>
                </c:pt>
                <c:pt idx="13">
                  <c:v>0.13</c:v>
                </c:pt>
                <c:pt idx="14">
                  <c:v>7.0000000000000021E-2</c:v>
                </c:pt>
                <c:pt idx="15">
                  <c:v>2.0000000000000004E-2</c:v>
                </c:pt>
              </c:numCache>
            </c:numRef>
          </c:val>
          <c:extLst xmlns:c16r2="http://schemas.microsoft.com/office/drawing/2015/06/chart">
            <c:ext xmlns:c16="http://schemas.microsoft.com/office/drawing/2014/chart" uri="{C3380CC4-5D6E-409C-BE32-E72D297353CC}">
              <c16:uniqueId val="{00000000-C725-4D61-ACB4-BA7DDC67900F}"/>
            </c:ext>
          </c:extLst>
        </c:ser>
        <c:dLbls/>
        <c:axId val="102063488"/>
        <c:axId val="102077568"/>
      </c:barChart>
      <c:catAx>
        <c:axId val="102063488"/>
        <c:scaling>
          <c:orientation val="minMax"/>
        </c:scaling>
        <c:axPos val="b"/>
        <c:numFmt formatCode="General" sourceLinked="1"/>
        <c:tickLblPos val="nextTo"/>
        <c:txPr>
          <a:bodyPr rot="-5400000" vert="horz"/>
          <a:lstStyle/>
          <a:p>
            <a:pPr>
              <a:defRPr sz="900"/>
            </a:pPr>
            <a:endParaRPr lang="fi-FI"/>
          </a:p>
        </c:txPr>
        <c:crossAx val="102077568"/>
        <c:crosses val="autoZero"/>
        <c:auto val="1"/>
        <c:lblAlgn val="ctr"/>
        <c:lblOffset val="100"/>
      </c:catAx>
      <c:valAx>
        <c:axId val="102077568"/>
        <c:scaling>
          <c:orientation val="minMax"/>
        </c:scaling>
        <c:axPos val="l"/>
        <c:majorGridlines/>
        <c:numFmt formatCode="0%" sourceLinked="1"/>
        <c:tickLblPos val="nextTo"/>
        <c:crossAx val="102063488"/>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en-US" sz="1400" dirty="0" err="1"/>
              <a:t>Tutkittu</a:t>
            </a:r>
            <a:r>
              <a:rPr lang="en-US" sz="1400" dirty="0"/>
              <a:t> %</a:t>
            </a:r>
          </a:p>
        </c:rich>
      </c:tx>
      <c:layout/>
    </c:title>
    <c:plotArea>
      <c:layout/>
      <c:barChart>
        <c:barDir val="col"/>
        <c:grouping val="clustered"/>
        <c:ser>
          <c:idx val="0"/>
          <c:order val="0"/>
          <c:tx>
            <c:strRef>
              <c:f>Silmät!$E$2</c:f>
              <c:strCache>
                <c:ptCount val="1"/>
                <c:pt idx="0">
                  <c:v>Tutkittu %</c:v>
                </c:pt>
              </c:strCache>
            </c:strRef>
          </c:tx>
          <c:cat>
            <c:numRef>
              <c:f>Silmät!$B$3:$B$17</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Silmät!$E$3:$E$17</c:f>
              <c:numCache>
                <c:formatCode>0%</c:formatCode>
                <c:ptCount val="15"/>
                <c:pt idx="0">
                  <c:v>0.27</c:v>
                </c:pt>
                <c:pt idx="1">
                  <c:v>0.26</c:v>
                </c:pt>
                <c:pt idx="2">
                  <c:v>0.27</c:v>
                </c:pt>
                <c:pt idx="3">
                  <c:v>0.29000000000000004</c:v>
                </c:pt>
                <c:pt idx="4">
                  <c:v>0.28000000000000008</c:v>
                </c:pt>
                <c:pt idx="5">
                  <c:v>0.30000000000000004</c:v>
                </c:pt>
                <c:pt idx="6">
                  <c:v>0.28000000000000008</c:v>
                </c:pt>
                <c:pt idx="7">
                  <c:v>0.31000000000000005</c:v>
                </c:pt>
                <c:pt idx="8">
                  <c:v>0.34</c:v>
                </c:pt>
                <c:pt idx="9">
                  <c:v>0.31000000000000005</c:v>
                </c:pt>
                <c:pt idx="10">
                  <c:v>0.27</c:v>
                </c:pt>
                <c:pt idx="11">
                  <c:v>0.30000000000000004</c:v>
                </c:pt>
                <c:pt idx="12">
                  <c:v>0.26</c:v>
                </c:pt>
                <c:pt idx="13">
                  <c:v>0.22</c:v>
                </c:pt>
                <c:pt idx="14">
                  <c:v>0.13</c:v>
                </c:pt>
              </c:numCache>
            </c:numRef>
          </c:val>
          <c:extLst xmlns:c16r2="http://schemas.microsoft.com/office/drawing/2015/06/chart">
            <c:ext xmlns:c16="http://schemas.microsoft.com/office/drawing/2014/chart" uri="{C3380CC4-5D6E-409C-BE32-E72D297353CC}">
              <c16:uniqueId val="{00000000-00E1-42E7-9AF8-3E1A99D2398C}"/>
            </c:ext>
          </c:extLst>
        </c:ser>
        <c:dLbls/>
        <c:axId val="102188544"/>
        <c:axId val="102190080"/>
      </c:barChart>
      <c:catAx>
        <c:axId val="102188544"/>
        <c:scaling>
          <c:orientation val="minMax"/>
        </c:scaling>
        <c:axPos val="b"/>
        <c:numFmt formatCode="General" sourceLinked="1"/>
        <c:tickLblPos val="nextTo"/>
        <c:txPr>
          <a:bodyPr rot="-5400000" vert="horz"/>
          <a:lstStyle/>
          <a:p>
            <a:pPr>
              <a:defRPr sz="900"/>
            </a:pPr>
            <a:endParaRPr lang="fi-FI"/>
          </a:p>
        </c:txPr>
        <c:crossAx val="102190080"/>
        <c:crosses val="autoZero"/>
        <c:auto val="1"/>
        <c:lblAlgn val="ctr"/>
        <c:lblOffset val="100"/>
      </c:catAx>
      <c:valAx>
        <c:axId val="102190080"/>
        <c:scaling>
          <c:orientation val="minMax"/>
        </c:scaling>
        <c:axPos val="l"/>
        <c:majorGridlines/>
        <c:numFmt formatCode="0%" sourceLinked="1"/>
        <c:tickLblPos val="nextTo"/>
        <c:crossAx val="102188544"/>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fi-FI"/>
  <c:chart>
    <c:title>
      <c:tx>
        <c:rich>
          <a:bodyPr/>
          <a:lstStyle/>
          <a:p>
            <a:pPr>
              <a:defRPr/>
            </a:pPr>
            <a:r>
              <a:rPr lang="en-US" sz="1400" dirty="0" err="1"/>
              <a:t>Terveitä</a:t>
            </a:r>
            <a:r>
              <a:rPr lang="en-US" sz="1400" dirty="0"/>
              <a:t> %</a:t>
            </a:r>
          </a:p>
        </c:rich>
      </c:tx>
      <c:layout/>
    </c:title>
    <c:plotArea>
      <c:layout/>
      <c:barChart>
        <c:barDir val="col"/>
        <c:grouping val="clustered"/>
        <c:ser>
          <c:idx val="0"/>
          <c:order val="0"/>
          <c:tx>
            <c:strRef>
              <c:f>Silmät!$G$2</c:f>
              <c:strCache>
                <c:ptCount val="1"/>
                <c:pt idx="0">
                  <c:v>Terveitä %</c:v>
                </c:pt>
              </c:strCache>
            </c:strRef>
          </c:tx>
          <c:cat>
            <c:numRef>
              <c:f>Silmät!$B$3:$B$17</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Silmät!$G$3:$G$17</c:f>
              <c:numCache>
                <c:formatCode>0%</c:formatCode>
                <c:ptCount val="15"/>
                <c:pt idx="0">
                  <c:v>0.79</c:v>
                </c:pt>
                <c:pt idx="1">
                  <c:v>0.76000000000000012</c:v>
                </c:pt>
                <c:pt idx="2">
                  <c:v>0.7400000000000001</c:v>
                </c:pt>
                <c:pt idx="3">
                  <c:v>0.65000000000000013</c:v>
                </c:pt>
                <c:pt idx="4">
                  <c:v>0.65000000000000013</c:v>
                </c:pt>
                <c:pt idx="5">
                  <c:v>0.54</c:v>
                </c:pt>
                <c:pt idx="6">
                  <c:v>0.53</c:v>
                </c:pt>
                <c:pt idx="7">
                  <c:v>0.51</c:v>
                </c:pt>
                <c:pt idx="8">
                  <c:v>0.51</c:v>
                </c:pt>
                <c:pt idx="9">
                  <c:v>0.5</c:v>
                </c:pt>
                <c:pt idx="10">
                  <c:v>0.44</c:v>
                </c:pt>
                <c:pt idx="11">
                  <c:v>0.62000000000000011</c:v>
                </c:pt>
                <c:pt idx="12">
                  <c:v>0.66000000000000014</c:v>
                </c:pt>
                <c:pt idx="13">
                  <c:v>0.63000000000000012</c:v>
                </c:pt>
                <c:pt idx="14">
                  <c:v>0.56000000000000005</c:v>
                </c:pt>
              </c:numCache>
            </c:numRef>
          </c:val>
          <c:extLst xmlns:c16r2="http://schemas.microsoft.com/office/drawing/2015/06/chart">
            <c:ext xmlns:c16="http://schemas.microsoft.com/office/drawing/2014/chart" uri="{C3380CC4-5D6E-409C-BE32-E72D297353CC}">
              <c16:uniqueId val="{00000000-80B3-41E1-8456-D584D4F2FEB5}"/>
            </c:ext>
          </c:extLst>
        </c:ser>
        <c:dLbls/>
        <c:axId val="102201216"/>
        <c:axId val="102202752"/>
      </c:barChart>
      <c:catAx>
        <c:axId val="102201216"/>
        <c:scaling>
          <c:orientation val="minMax"/>
        </c:scaling>
        <c:axPos val="b"/>
        <c:numFmt formatCode="General" sourceLinked="1"/>
        <c:tickLblPos val="nextTo"/>
        <c:crossAx val="102202752"/>
        <c:crosses val="autoZero"/>
        <c:auto val="1"/>
        <c:lblAlgn val="ctr"/>
        <c:lblOffset val="100"/>
      </c:catAx>
      <c:valAx>
        <c:axId val="102202752"/>
        <c:scaling>
          <c:orientation val="minMax"/>
        </c:scaling>
        <c:axPos val="l"/>
        <c:majorGridlines/>
        <c:numFmt formatCode="0%" sourceLinked="1"/>
        <c:tickLblPos val="nextTo"/>
        <c:crossAx val="102201216"/>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E8F68-911A-4D7C-8C55-7DB04AA6114F}" type="datetimeFigureOut">
              <a:rPr lang="fi-FI" smtClean="0"/>
              <a:pPr/>
              <a:t>9.1.2019</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6A1B99-388E-4326-B32D-EFAA9A0DF45A}" type="slidenum">
              <a:rPr lang="fi-FI" smtClean="0"/>
              <a:pPr/>
              <a:t>‹#›</a:t>
            </a:fld>
            <a:endParaRPr lang="fi-FI"/>
          </a:p>
        </p:txBody>
      </p:sp>
    </p:spTree>
    <p:extLst>
      <p:ext uri="{BB962C8B-B14F-4D97-AF65-F5344CB8AC3E}">
        <p14:creationId xmlns:p14="http://schemas.microsoft.com/office/powerpoint/2010/main" xmlns="" val="2563739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err="1" smtClean="0"/>
              <a:t>Yksvärisillä</a:t>
            </a:r>
            <a:r>
              <a:rPr lang="fi-FI" sz="1200" dirty="0" smtClean="0"/>
              <a:t> ”matadorien” käyttö tavallisempaa, kahdella </a:t>
            </a:r>
            <a:r>
              <a:rPr lang="fi-FI" sz="1200" dirty="0" err="1" smtClean="0"/>
              <a:t>ekalla</a:t>
            </a:r>
            <a:r>
              <a:rPr lang="fi-FI" sz="1200" dirty="0" smtClean="0"/>
              <a:t> </a:t>
            </a:r>
            <a:r>
              <a:rPr lang="fi-FI" sz="1200" dirty="0" err="1" smtClean="0"/>
              <a:t>Blup</a:t>
            </a:r>
            <a:r>
              <a:rPr lang="fi-FI" sz="1200" dirty="0" smtClean="0"/>
              <a:t>&lt;100, luonne ehkä ratkaissut? Ja ensimmäisen kohdalla SS% kun on tuontikoira?</a:t>
            </a:r>
            <a:endParaRPr lang="fi-FI" dirty="0"/>
          </a:p>
        </p:txBody>
      </p:sp>
      <p:sp>
        <p:nvSpPr>
          <p:cNvPr id="4" name="Dian numeron paikkamerkki 3"/>
          <p:cNvSpPr>
            <a:spLocks noGrp="1"/>
          </p:cNvSpPr>
          <p:nvPr>
            <p:ph type="sldNum" sz="quarter" idx="10"/>
          </p:nvPr>
        </p:nvSpPr>
        <p:spPr/>
        <p:txBody>
          <a:bodyPr/>
          <a:lstStyle/>
          <a:p>
            <a:fld id="{1F6A1B99-388E-4326-B32D-EFAA9A0DF45A}" type="slidenum">
              <a:rPr lang="fi-FI" smtClean="0"/>
              <a:pPr/>
              <a:t>18</a:t>
            </a:fld>
            <a:endParaRPr lang="fi-FI"/>
          </a:p>
        </p:txBody>
      </p:sp>
    </p:spTree>
    <p:extLst>
      <p:ext uri="{BB962C8B-B14F-4D97-AF65-F5344CB8AC3E}">
        <p14:creationId xmlns:p14="http://schemas.microsoft.com/office/powerpoint/2010/main" xmlns="" val="400398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D44A55F4-22BF-44EE-9C02-ED92B46EA7E6}" type="datetimeFigureOut">
              <a:rPr lang="fi-FI" smtClean="0"/>
              <a:pPr/>
              <a:t>9.1.2019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863378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44A55F4-22BF-44EE-9C02-ED92B46EA7E6}" type="datetimeFigureOut">
              <a:rPr lang="fi-FI" smtClean="0"/>
              <a:pPr/>
              <a:t>9.1.2019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425459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44A55F4-22BF-44EE-9C02-ED92B46EA7E6}" type="datetimeFigureOut">
              <a:rPr lang="fi-FI" smtClean="0"/>
              <a:pPr/>
              <a:t>9.1.2019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39110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D44A55F4-22BF-44EE-9C02-ED92B46EA7E6}" type="datetimeFigureOut">
              <a:rPr lang="fi-FI" smtClean="0"/>
              <a:pPr/>
              <a:t>9.1.2019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361527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D44A55F4-22BF-44EE-9C02-ED92B46EA7E6}" type="datetimeFigureOut">
              <a:rPr lang="fi-FI" smtClean="0"/>
              <a:pPr/>
              <a:t>9.1.2019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1811142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D44A55F4-22BF-44EE-9C02-ED92B46EA7E6}" type="datetimeFigureOut">
              <a:rPr lang="fi-FI" smtClean="0"/>
              <a:pPr/>
              <a:t>9.1.2019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316776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D44A55F4-22BF-44EE-9C02-ED92B46EA7E6}" type="datetimeFigureOut">
              <a:rPr lang="fi-FI" smtClean="0"/>
              <a:pPr/>
              <a:t>9.1.2019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98656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D44A55F4-22BF-44EE-9C02-ED92B46EA7E6}" type="datetimeFigureOut">
              <a:rPr lang="fi-FI" smtClean="0"/>
              <a:pPr/>
              <a:t>9.1.2019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345376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44A55F4-22BF-44EE-9C02-ED92B46EA7E6}" type="datetimeFigureOut">
              <a:rPr lang="fi-FI" smtClean="0"/>
              <a:pPr/>
              <a:t>9.1.2019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191601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44A55F4-22BF-44EE-9C02-ED92B46EA7E6}" type="datetimeFigureOut">
              <a:rPr lang="fi-FI" smtClean="0"/>
              <a:pPr/>
              <a:t>9.1.2019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169472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D44A55F4-22BF-44EE-9C02-ED92B46EA7E6}" type="datetimeFigureOut">
              <a:rPr lang="fi-FI" smtClean="0"/>
              <a:pPr/>
              <a:t>9.1.2019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3258303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A55F4-22BF-44EE-9C02-ED92B46EA7E6}" type="datetimeFigureOut">
              <a:rPr lang="fi-FI" smtClean="0"/>
              <a:pPr/>
              <a:t>9.1.2019</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69639-AFE7-460D-A399-AFB8F298B75D}" type="slidenum">
              <a:rPr lang="fi-FI" smtClean="0"/>
              <a:pPr/>
              <a:t>‹#›</a:t>
            </a:fld>
            <a:endParaRPr lang="fi-FI"/>
          </a:p>
        </p:txBody>
      </p:sp>
    </p:spTree>
    <p:extLst>
      <p:ext uri="{BB962C8B-B14F-4D97-AF65-F5344CB8AC3E}">
        <p14:creationId xmlns:p14="http://schemas.microsoft.com/office/powerpoint/2010/main" xmlns="" val="414606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Rotukohtainen neuvottelu</a:t>
            </a:r>
            <a:endParaRPr lang="fi-FI" dirty="0"/>
          </a:p>
        </p:txBody>
      </p:sp>
      <p:sp>
        <p:nvSpPr>
          <p:cNvPr id="3" name="Alaotsikko 2"/>
          <p:cNvSpPr>
            <a:spLocks noGrp="1"/>
          </p:cNvSpPr>
          <p:nvPr>
            <p:ph type="subTitle" idx="1"/>
          </p:nvPr>
        </p:nvSpPr>
        <p:spPr/>
        <p:txBody>
          <a:bodyPr/>
          <a:lstStyle/>
          <a:p>
            <a:r>
              <a:rPr lang="fi-FI" dirty="0" smtClean="0"/>
              <a:t>Jalostustilastot 2001-2016</a:t>
            </a:r>
            <a:endParaRPr lang="fi-FI" dirty="0"/>
          </a:p>
        </p:txBody>
      </p:sp>
    </p:spTree>
    <p:extLst>
      <p:ext uri="{BB962C8B-B14F-4D97-AF65-F5344CB8AC3E}">
        <p14:creationId xmlns:p14="http://schemas.microsoft.com/office/powerpoint/2010/main" xmlns="" val="3333454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4000" dirty="0" smtClean="0"/>
              <a:t>Myös polvilumpioluksaatioon kiinnitetään nykyään selkeästi enemmän huomiota</a:t>
            </a:r>
            <a:r>
              <a:rPr lang="fi-FI" dirty="0" smtClean="0"/>
              <a:t/>
            </a:r>
            <a:br>
              <a:rPr lang="fi-FI" dirty="0" smtClean="0"/>
            </a:br>
            <a:r>
              <a:rPr lang="fi-FI" sz="2700" dirty="0" smtClean="0"/>
              <a:t>Polvia tutkitaan suunnilleen saman verran kuin Kyynäriä</a:t>
            </a:r>
            <a:endParaRPr lang="fi-FI" sz="2700" dirty="0"/>
          </a:p>
        </p:txBody>
      </p:sp>
      <p:graphicFrame>
        <p:nvGraphicFramePr>
          <p:cNvPr id="6" name="Kaavio 5"/>
          <p:cNvGraphicFramePr>
            <a:graphicFrameLocks/>
          </p:cNvGraphicFramePr>
          <p:nvPr>
            <p:extLst>
              <p:ext uri="{D42A27DB-BD31-4B8C-83A1-F6EECF244321}">
                <p14:modId xmlns:p14="http://schemas.microsoft.com/office/powerpoint/2010/main" xmlns="" val="1488235076"/>
              </p:ext>
            </p:extLst>
          </p:nvPr>
        </p:nvGraphicFramePr>
        <p:xfrm>
          <a:off x="611560" y="1988840"/>
          <a:ext cx="3960440"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Kaavio 6"/>
          <p:cNvGraphicFramePr>
            <a:graphicFrameLocks/>
          </p:cNvGraphicFramePr>
          <p:nvPr>
            <p:extLst>
              <p:ext uri="{D42A27DB-BD31-4B8C-83A1-F6EECF244321}">
                <p14:modId xmlns:p14="http://schemas.microsoft.com/office/powerpoint/2010/main" xmlns="" val="1231764688"/>
              </p:ext>
            </p:extLst>
          </p:nvPr>
        </p:nvGraphicFramePr>
        <p:xfrm>
          <a:off x="4644008" y="1988840"/>
          <a:ext cx="3816424"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49315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600" dirty="0" smtClean="0"/>
              <a:t>Polvissa on nyt löytynyt jonkin verran 1 ja yksittäisiä 2 ja 3 polviakin</a:t>
            </a:r>
            <a:endParaRPr lang="fi-FI" sz="3600" dirty="0"/>
          </a:p>
        </p:txBody>
      </p:sp>
      <p:graphicFrame>
        <p:nvGraphicFramePr>
          <p:cNvPr id="6" name="Taulukko 5"/>
          <p:cNvGraphicFramePr>
            <a:graphicFrameLocks noGrp="1"/>
          </p:cNvGraphicFramePr>
          <p:nvPr>
            <p:extLst>
              <p:ext uri="{D42A27DB-BD31-4B8C-83A1-F6EECF244321}">
                <p14:modId xmlns:p14="http://schemas.microsoft.com/office/powerpoint/2010/main" xmlns="" val="613432186"/>
              </p:ext>
            </p:extLst>
          </p:nvPr>
        </p:nvGraphicFramePr>
        <p:xfrm>
          <a:off x="683568" y="1772816"/>
          <a:ext cx="7704855" cy="4248470"/>
        </p:xfrm>
        <a:graphic>
          <a:graphicData uri="http://schemas.openxmlformats.org/drawingml/2006/table">
            <a:tbl>
              <a:tblPr/>
              <a:tblGrid>
                <a:gridCol w="856095">
                  <a:extLst>
                    <a:ext uri="{9D8B030D-6E8A-4147-A177-3AD203B41FA5}">
                      <a16:colId xmlns:a16="http://schemas.microsoft.com/office/drawing/2014/main" xmlns="" val="20000"/>
                    </a:ext>
                  </a:extLst>
                </a:gridCol>
                <a:gridCol w="856095">
                  <a:extLst>
                    <a:ext uri="{9D8B030D-6E8A-4147-A177-3AD203B41FA5}">
                      <a16:colId xmlns:a16="http://schemas.microsoft.com/office/drawing/2014/main" xmlns="" val="20001"/>
                    </a:ext>
                  </a:extLst>
                </a:gridCol>
                <a:gridCol w="856095">
                  <a:extLst>
                    <a:ext uri="{9D8B030D-6E8A-4147-A177-3AD203B41FA5}">
                      <a16:colId xmlns:a16="http://schemas.microsoft.com/office/drawing/2014/main" xmlns="" val="20002"/>
                    </a:ext>
                  </a:extLst>
                </a:gridCol>
                <a:gridCol w="856095">
                  <a:extLst>
                    <a:ext uri="{9D8B030D-6E8A-4147-A177-3AD203B41FA5}">
                      <a16:colId xmlns:a16="http://schemas.microsoft.com/office/drawing/2014/main" xmlns="" val="20003"/>
                    </a:ext>
                  </a:extLst>
                </a:gridCol>
                <a:gridCol w="856095">
                  <a:extLst>
                    <a:ext uri="{9D8B030D-6E8A-4147-A177-3AD203B41FA5}">
                      <a16:colId xmlns:a16="http://schemas.microsoft.com/office/drawing/2014/main" xmlns="" val="20004"/>
                    </a:ext>
                  </a:extLst>
                </a:gridCol>
                <a:gridCol w="856095">
                  <a:extLst>
                    <a:ext uri="{9D8B030D-6E8A-4147-A177-3AD203B41FA5}">
                      <a16:colId xmlns:a16="http://schemas.microsoft.com/office/drawing/2014/main" xmlns="" val="20005"/>
                    </a:ext>
                  </a:extLst>
                </a:gridCol>
                <a:gridCol w="856095">
                  <a:extLst>
                    <a:ext uri="{9D8B030D-6E8A-4147-A177-3AD203B41FA5}">
                      <a16:colId xmlns:a16="http://schemas.microsoft.com/office/drawing/2014/main" xmlns="" val="20006"/>
                    </a:ext>
                  </a:extLst>
                </a:gridCol>
                <a:gridCol w="856095">
                  <a:extLst>
                    <a:ext uri="{9D8B030D-6E8A-4147-A177-3AD203B41FA5}">
                      <a16:colId xmlns:a16="http://schemas.microsoft.com/office/drawing/2014/main" xmlns="" val="20007"/>
                    </a:ext>
                  </a:extLst>
                </a:gridCol>
                <a:gridCol w="856095">
                  <a:extLst>
                    <a:ext uri="{9D8B030D-6E8A-4147-A177-3AD203B41FA5}">
                      <a16:colId xmlns:a16="http://schemas.microsoft.com/office/drawing/2014/main" xmlns="" val="20008"/>
                    </a:ext>
                  </a:extLst>
                </a:gridCol>
              </a:tblGrid>
              <a:tr h="249910">
                <a:tc>
                  <a:txBody>
                    <a:bodyPr/>
                    <a:lstStyle/>
                    <a:p>
                      <a:pPr algn="ctr" fontAlgn="ctr"/>
                      <a:r>
                        <a:rPr lang="fi-FI" sz="1100" b="0" i="0" u="none" strike="noStrike" dirty="0">
                          <a:solidFill>
                            <a:srgbClr val="FFFFFF"/>
                          </a:solidFill>
                          <a:effectLst/>
                          <a:latin typeface="Verdana"/>
                        </a:rPr>
                        <a:t>Vuosi</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Syntyneitä</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0</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1</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2</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3</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4</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op</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Yhteensä</a:t>
                      </a:r>
                    </a:p>
                  </a:txBody>
                  <a:tcPr marL="7620" marR="7620" marT="7620" marB="0" anchor="ctr">
                    <a:lnL>
                      <a:noFill/>
                    </a:lnL>
                    <a:lnR>
                      <a:noFill/>
                    </a:lnR>
                    <a:lnT>
                      <a:noFill/>
                    </a:lnT>
                    <a:lnB>
                      <a:noFill/>
                    </a:lnB>
                    <a:solidFill>
                      <a:srgbClr val="498CD8"/>
                    </a:solidFill>
                  </a:tcPr>
                </a:tc>
                <a:extLst>
                  <a:ext uri="{0D108BD9-81ED-4DB2-BD59-A6C34878D82A}">
                    <a16:rowId xmlns:a16="http://schemas.microsoft.com/office/drawing/2014/main" xmlns="" val="10000"/>
                  </a:ext>
                </a:extLst>
              </a:tr>
              <a:tr h="249910">
                <a:tc>
                  <a:txBody>
                    <a:bodyPr/>
                    <a:lstStyle/>
                    <a:p>
                      <a:pPr algn="ctr" fontAlgn="ctr"/>
                      <a:r>
                        <a:rPr lang="fi-FI" sz="1200" b="0" i="0" u="none" strike="noStrike">
                          <a:solidFill>
                            <a:srgbClr val="000000"/>
                          </a:solidFill>
                          <a:effectLst/>
                          <a:latin typeface="Verdana"/>
                        </a:rPr>
                        <a:t>2001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576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1"/>
                  </a:ext>
                </a:extLst>
              </a:tr>
              <a:tr h="249910">
                <a:tc>
                  <a:txBody>
                    <a:bodyPr/>
                    <a:lstStyle/>
                    <a:p>
                      <a:pPr algn="ctr" fontAlgn="ctr"/>
                      <a:r>
                        <a:rPr lang="fi-FI" sz="1200" b="0" i="0" u="none" strike="noStrike">
                          <a:solidFill>
                            <a:srgbClr val="000000"/>
                          </a:solidFill>
                          <a:effectLst/>
                          <a:latin typeface="Verdana"/>
                        </a:rPr>
                        <a:t>2002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426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2"/>
                  </a:ext>
                </a:extLst>
              </a:tr>
              <a:tr h="249910">
                <a:tc>
                  <a:txBody>
                    <a:bodyPr/>
                    <a:lstStyle/>
                    <a:p>
                      <a:pPr algn="ctr" fontAlgn="ctr"/>
                      <a:r>
                        <a:rPr lang="fi-FI" sz="1200" b="0" i="0" u="none" strike="noStrike">
                          <a:solidFill>
                            <a:srgbClr val="000000"/>
                          </a:solidFill>
                          <a:effectLst/>
                          <a:latin typeface="Verdana"/>
                        </a:rPr>
                        <a:t>2003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605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3"/>
                  </a:ext>
                </a:extLst>
              </a:tr>
              <a:tr h="249910">
                <a:tc>
                  <a:txBody>
                    <a:bodyPr/>
                    <a:lstStyle/>
                    <a:p>
                      <a:pPr algn="ctr" fontAlgn="ctr"/>
                      <a:r>
                        <a:rPr lang="fi-FI" sz="1200" b="0" i="0" u="none" strike="noStrike">
                          <a:solidFill>
                            <a:srgbClr val="000000"/>
                          </a:solidFill>
                          <a:effectLst/>
                          <a:latin typeface="Verdana"/>
                        </a:rPr>
                        <a:t>2004</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678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16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16</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4"/>
                  </a:ext>
                </a:extLst>
              </a:tr>
              <a:tr h="249910">
                <a:tc>
                  <a:txBody>
                    <a:bodyPr/>
                    <a:lstStyle/>
                    <a:p>
                      <a:pPr algn="ctr" fontAlgn="ctr"/>
                      <a:r>
                        <a:rPr lang="fi-FI" sz="1200" b="0" i="0" u="none" strike="noStrike">
                          <a:solidFill>
                            <a:srgbClr val="000000"/>
                          </a:solidFill>
                          <a:effectLst/>
                          <a:latin typeface="Verdana"/>
                        </a:rPr>
                        <a:t>2005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561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5"/>
                  </a:ext>
                </a:extLst>
              </a:tr>
              <a:tr h="249910">
                <a:tc>
                  <a:txBody>
                    <a:bodyPr/>
                    <a:lstStyle/>
                    <a:p>
                      <a:pPr algn="ctr" fontAlgn="ctr"/>
                      <a:r>
                        <a:rPr lang="fi-FI" sz="1200" b="0" i="0" u="none" strike="noStrike">
                          <a:solidFill>
                            <a:srgbClr val="000000"/>
                          </a:solidFill>
                          <a:effectLst/>
                          <a:latin typeface="Verdana"/>
                        </a:rPr>
                        <a:t>2006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657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6"/>
                  </a:ext>
                </a:extLst>
              </a:tr>
              <a:tr h="249910">
                <a:tc>
                  <a:txBody>
                    <a:bodyPr/>
                    <a:lstStyle/>
                    <a:p>
                      <a:pPr algn="ctr" fontAlgn="ctr"/>
                      <a:r>
                        <a:rPr lang="fi-FI" sz="1200" b="0" i="0" u="none" strike="noStrike">
                          <a:solidFill>
                            <a:srgbClr val="000000"/>
                          </a:solidFill>
                          <a:effectLst/>
                          <a:latin typeface="Verdana"/>
                        </a:rPr>
                        <a:t>2007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675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19</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7"/>
                  </a:ext>
                </a:extLst>
              </a:tr>
              <a:tr h="249910">
                <a:tc>
                  <a:txBody>
                    <a:bodyPr/>
                    <a:lstStyle/>
                    <a:p>
                      <a:pPr algn="ctr" fontAlgn="ctr"/>
                      <a:r>
                        <a:rPr lang="fi-FI" sz="1200" b="0" i="0" u="none" strike="noStrike">
                          <a:solidFill>
                            <a:srgbClr val="000000"/>
                          </a:solidFill>
                          <a:effectLst/>
                          <a:latin typeface="Verdana"/>
                        </a:rPr>
                        <a:t>2008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636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8"/>
                  </a:ext>
                </a:extLst>
              </a:tr>
              <a:tr h="249910">
                <a:tc>
                  <a:txBody>
                    <a:bodyPr/>
                    <a:lstStyle/>
                    <a:p>
                      <a:pPr algn="ctr" fontAlgn="ctr"/>
                      <a:r>
                        <a:rPr lang="fi-FI" sz="1200" b="0" i="0" u="none" strike="noStrike">
                          <a:solidFill>
                            <a:srgbClr val="000000"/>
                          </a:solidFill>
                          <a:effectLst/>
                          <a:latin typeface="Verdana"/>
                        </a:rPr>
                        <a:t>2009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647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44</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9"/>
                  </a:ext>
                </a:extLst>
              </a:tr>
              <a:tr h="249910">
                <a:tc>
                  <a:txBody>
                    <a:bodyPr/>
                    <a:lstStyle/>
                    <a:p>
                      <a:pPr algn="ctr" fontAlgn="ctr"/>
                      <a:r>
                        <a:rPr lang="fi-FI" sz="1200" b="0" i="0" u="none" strike="noStrike">
                          <a:solidFill>
                            <a:srgbClr val="000000"/>
                          </a:solidFill>
                          <a:effectLst/>
                          <a:latin typeface="Verdana"/>
                        </a:rPr>
                        <a:t>2010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709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51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0"/>
                  </a:ext>
                </a:extLst>
              </a:tr>
              <a:tr h="249910">
                <a:tc>
                  <a:txBody>
                    <a:bodyPr/>
                    <a:lstStyle/>
                    <a:p>
                      <a:pPr algn="ctr" fontAlgn="ctr"/>
                      <a:r>
                        <a:rPr lang="fi-FI" sz="1200" b="0" i="0" u="none" strike="noStrike">
                          <a:solidFill>
                            <a:srgbClr val="000000"/>
                          </a:solidFill>
                          <a:effectLst/>
                          <a:latin typeface="Verdana"/>
                        </a:rPr>
                        <a:t>2011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691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59</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1"/>
                  </a:ext>
                </a:extLst>
              </a:tr>
              <a:tr h="249910">
                <a:tc>
                  <a:txBody>
                    <a:bodyPr/>
                    <a:lstStyle/>
                    <a:p>
                      <a:pPr algn="ctr" fontAlgn="ctr"/>
                      <a:r>
                        <a:rPr lang="fi-FI" sz="1200" b="0" i="0" u="none" strike="noStrike">
                          <a:solidFill>
                            <a:srgbClr val="000000"/>
                          </a:solidFill>
                          <a:effectLst/>
                          <a:latin typeface="Verdana"/>
                        </a:rPr>
                        <a:t>2012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653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80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2"/>
                  </a:ext>
                </a:extLst>
              </a:tr>
              <a:tr h="249910">
                <a:tc>
                  <a:txBody>
                    <a:bodyPr/>
                    <a:lstStyle/>
                    <a:p>
                      <a:pPr algn="ctr" fontAlgn="ctr"/>
                      <a:r>
                        <a:rPr lang="fi-FI" sz="1200" b="0" i="0" u="none" strike="noStrike">
                          <a:solidFill>
                            <a:srgbClr val="000000"/>
                          </a:solidFill>
                          <a:effectLst/>
                          <a:latin typeface="Verdana"/>
                        </a:rPr>
                        <a:t>2013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745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91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100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3"/>
                  </a:ext>
                </a:extLst>
              </a:tr>
              <a:tr h="249910">
                <a:tc>
                  <a:txBody>
                    <a:bodyPr/>
                    <a:lstStyle/>
                    <a:p>
                      <a:pPr algn="ctr" fontAlgn="ctr"/>
                      <a:r>
                        <a:rPr lang="fi-FI" sz="1200" b="0" i="0" u="none" strike="noStrike">
                          <a:solidFill>
                            <a:srgbClr val="000000"/>
                          </a:solidFill>
                          <a:effectLst/>
                          <a:latin typeface="Verdana"/>
                        </a:rPr>
                        <a:t>2014</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693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80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88</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4"/>
                  </a:ext>
                </a:extLst>
              </a:tr>
              <a:tr h="249910">
                <a:tc>
                  <a:txBody>
                    <a:bodyPr/>
                    <a:lstStyle/>
                    <a:p>
                      <a:pPr algn="ctr" fontAlgn="ctr"/>
                      <a:r>
                        <a:rPr lang="fi-FI" sz="1200" b="0" i="0" u="none" strike="noStrike">
                          <a:solidFill>
                            <a:srgbClr val="000000"/>
                          </a:solidFill>
                          <a:effectLst/>
                          <a:latin typeface="Verdana"/>
                        </a:rPr>
                        <a:t>2015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692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51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5"/>
                  </a:ext>
                </a:extLst>
              </a:tr>
              <a:tr h="249910">
                <a:tc>
                  <a:txBody>
                    <a:bodyPr/>
                    <a:lstStyle/>
                    <a:p>
                      <a:pPr algn="ctr" fontAlgn="ctr"/>
                      <a:r>
                        <a:rPr lang="fi-FI" sz="1200" b="0" i="0" u="none" strike="noStrike">
                          <a:solidFill>
                            <a:srgbClr val="000000"/>
                          </a:solidFill>
                          <a:effectLst/>
                          <a:latin typeface="Verdana"/>
                        </a:rPr>
                        <a:t>2016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646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12</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410142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smtClean="0"/>
              <a:t>SILMÄT</a:t>
            </a:r>
            <a:endParaRPr lang="fi-FI" dirty="0"/>
          </a:p>
        </p:txBody>
      </p:sp>
      <p:sp>
        <p:nvSpPr>
          <p:cNvPr id="5" name="Alaotsikko 4"/>
          <p:cNvSpPr>
            <a:spLocks noGrp="1"/>
          </p:cNvSpPr>
          <p:nvPr>
            <p:ph type="subTitle" idx="1"/>
          </p:nvPr>
        </p:nvSpPr>
        <p:spPr/>
        <p:txBody>
          <a:bodyPr/>
          <a:lstStyle/>
          <a:p>
            <a:endParaRPr lang="fi-FI"/>
          </a:p>
        </p:txBody>
      </p:sp>
    </p:spTree>
    <p:extLst>
      <p:ext uri="{BB962C8B-B14F-4D97-AF65-F5344CB8AC3E}">
        <p14:creationId xmlns:p14="http://schemas.microsoft.com/office/powerpoint/2010/main" xmlns="" val="2295666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4000" dirty="0" smtClean="0"/>
              <a:t>Silmiä tutkitaan hieman vähemmän kuin lonkkia </a:t>
            </a:r>
            <a:r>
              <a:rPr lang="fi-FI" dirty="0" smtClean="0"/>
              <a:t/>
            </a:r>
            <a:br>
              <a:rPr lang="fi-FI" dirty="0" smtClean="0"/>
            </a:br>
            <a:r>
              <a:rPr lang="fi-FI" sz="2700" dirty="0" smtClean="0"/>
              <a:t>Täysin </a:t>
            </a:r>
            <a:r>
              <a:rPr lang="fi-FI" sz="2700" dirty="0" err="1" smtClean="0"/>
              <a:t>clear</a:t>
            </a:r>
            <a:r>
              <a:rPr lang="fi-FI" sz="2700" dirty="0" smtClean="0"/>
              <a:t> ovat vain noin puolet</a:t>
            </a:r>
            <a:endParaRPr lang="fi-FI" sz="2700" dirty="0"/>
          </a:p>
        </p:txBody>
      </p:sp>
      <p:graphicFrame>
        <p:nvGraphicFramePr>
          <p:cNvPr id="6" name="Kaavio 5"/>
          <p:cNvGraphicFramePr>
            <a:graphicFrameLocks/>
          </p:cNvGraphicFramePr>
          <p:nvPr>
            <p:extLst>
              <p:ext uri="{D42A27DB-BD31-4B8C-83A1-F6EECF244321}">
                <p14:modId xmlns:p14="http://schemas.microsoft.com/office/powerpoint/2010/main" xmlns="" val="380822406"/>
              </p:ext>
            </p:extLst>
          </p:nvPr>
        </p:nvGraphicFramePr>
        <p:xfrm>
          <a:off x="467544" y="1556792"/>
          <a:ext cx="4032448" cy="4608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Kaavio 6"/>
          <p:cNvGraphicFramePr>
            <a:graphicFrameLocks/>
          </p:cNvGraphicFramePr>
          <p:nvPr>
            <p:extLst>
              <p:ext uri="{D42A27DB-BD31-4B8C-83A1-F6EECF244321}">
                <p14:modId xmlns:p14="http://schemas.microsoft.com/office/powerpoint/2010/main" xmlns="" val="3410766492"/>
              </p:ext>
            </p:extLst>
          </p:nvPr>
        </p:nvGraphicFramePr>
        <p:xfrm>
          <a:off x="4499992" y="1628800"/>
          <a:ext cx="4176464"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492055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600" dirty="0" smtClean="0"/>
              <a:t>10 tavallisimman silmäsairauden kehitys syntymävuoden mukaan</a:t>
            </a:r>
            <a:br>
              <a:rPr lang="fi-FI" sz="3600" dirty="0" smtClean="0"/>
            </a:br>
            <a:r>
              <a:rPr lang="fi-FI" sz="2400" dirty="0" smtClean="0"/>
              <a:t>Ylivoimaisesti tavallisinta on </a:t>
            </a:r>
            <a:r>
              <a:rPr lang="fi-FI" sz="2400" dirty="0" err="1" smtClean="0"/>
              <a:t>Distichiasis/ylimääräisiä</a:t>
            </a:r>
            <a:r>
              <a:rPr lang="fi-FI" sz="2400" dirty="0" smtClean="0"/>
              <a:t> ripsiä</a:t>
            </a:r>
            <a:endParaRPr lang="fi-FI" sz="2400" dirty="0"/>
          </a:p>
        </p:txBody>
      </p:sp>
      <p:graphicFrame>
        <p:nvGraphicFramePr>
          <p:cNvPr id="7" name="Sisällön paikkamerkki 6"/>
          <p:cNvGraphicFramePr>
            <a:graphicFrameLocks noGrp="1"/>
          </p:cNvGraphicFramePr>
          <p:nvPr>
            <p:ph idx="1"/>
            <p:extLst>
              <p:ext uri="{D42A27DB-BD31-4B8C-83A1-F6EECF244321}">
                <p14:modId xmlns:p14="http://schemas.microsoft.com/office/powerpoint/2010/main" xmlns="" val="699060466"/>
              </p:ext>
            </p:extLst>
          </p:nvPr>
        </p:nvGraphicFramePr>
        <p:xfrm>
          <a:off x="395536" y="2060848"/>
          <a:ext cx="8229603" cy="4150439"/>
        </p:xfrm>
        <a:graphic>
          <a:graphicData uri="http://schemas.openxmlformats.org/drawingml/2006/table">
            <a:tbl>
              <a:tblPr/>
              <a:tblGrid>
                <a:gridCol w="3201622">
                  <a:extLst>
                    <a:ext uri="{9D8B030D-6E8A-4147-A177-3AD203B41FA5}">
                      <a16:colId xmlns:a16="http://schemas.microsoft.com/office/drawing/2014/main" xmlns="" val="20000"/>
                    </a:ext>
                  </a:extLst>
                </a:gridCol>
                <a:gridCol w="869169">
                  <a:extLst>
                    <a:ext uri="{9D8B030D-6E8A-4147-A177-3AD203B41FA5}">
                      <a16:colId xmlns:a16="http://schemas.microsoft.com/office/drawing/2014/main" xmlns="" val="20001"/>
                    </a:ext>
                  </a:extLst>
                </a:gridCol>
                <a:gridCol w="297058">
                  <a:extLst>
                    <a:ext uri="{9D8B030D-6E8A-4147-A177-3AD203B41FA5}">
                      <a16:colId xmlns:a16="http://schemas.microsoft.com/office/drawing/2014/main" xmlns="" val="20002"/>
                    </a:ext>
                  </a:extLst>
                </a:gridCol>
                <a:gridCol w="297058">
                  <a:extLst>
                    <a:ext uri="{9D8B030D-6E8A-4147-A177-3AD203B41FA5}">
                      <a16:colId xmlns:a16="http://schemas.microsoft.com/office/drawing/2014/main" xmlns="" val="20003"/>
                    </a:ext>
                  </a:extLst>
                </a:gridCol>
                <a:gridCol w="297058">
                  <a:extLst>
                    <a:ext uri="{9D8B030D-6E8A-4147-A177-3AD203B41FA5}">
                      <a16:colId xmlns:a16="http://schemas.microsoft.com/office/drawing/2014/main" xmlns="" val="20004"/>
                    </a:ext>
                  </a:extLst>
                </a:gridCol>
                <a:gridCol w="297058">
                  <a:extLst>
                    <a:ext uri="{9D8B030D-6E8A-4147-A177-3AD203B41FA5}">
                      <a16:colId xmlns:a16="http://schemas.microsoft.com/office/drawing/2014/main" xmlns="" val="20005"/>
                    </a:ext>
                  </a:extLst>
                </a:gridCol>
                <a:gridCol w="297058">
                  <a:extLst>
                    <a:ext uri="{9D8B030D-6E8A-4147-A177-3AD203B41FA5}">
                      <a16:colId xmlns:a16="http://schemas.microsoft.com/office/drawing/2014/main" xmlns="" val="20006"/>
                    </a:ext>
                  </a:extLst>
                </a:gridCol>
                <a:gridCol w="297058">
                  <a:extLst>
                    <a:ext uri="{9D8B030D-6E8A-4147-A177-3AD203B41FA5}">
                      <a16:colId xmlns:a16="http://schemas.microsoft.com/office/drawing/2014/main" xmlns="" val="20007"/>
                    </a:ext>
                  </a:extLst>
                </a:gridCol>
                <a:gridCol w="297058">
                  <a:extLst>
                    <a:ext uri="{9D8B030D-6E8A-4147-A177-3AD203B41FA5}">
                      <a16:colId xmlns:a16="http://schemas.microsoft.com/office/drawing/2014/main" xmlns="" val="20008"/>
                    </a:ext>
                  </a:extLst>
                </a:gridCol>
                <a:gridCol w="297058">
                  <a:extLst>
                    <a:ext uri="{9D8B030D-6E8A-4147-A177-3AD203B41FA5}">
                      <a16:colId xmlns:a16="http://schemas.microsoft.com/office/drawing/2014/main" xmlns="" val="20009"/>
                    </a:ext>
                  </a:extLst>
                </a:gridCol>
                <a:gridCol w="297058">
                  <a:extLst>
                    <a:ext uri="{9D8B030D-6E8A-4147-A177-3AD203B41FA5}">
                      <a16:colId xmlns:a16="http://schemas.microsoft.com/office/drawing/2014/main" xmlns="" val="20010"/>
                    </a:ext>
                  </a:extLst>
                </a:gridCol>
                <a:gridCol w="297058">
                  <a:extLst>
                    <a:ext uri="{9D8B030D-6E8A-4147-A177-3AD203B41FA5}">
                      <a16:colId xmlns:a16="http://schemas.microsoft.com/office/drawing/2014/main" xmlns="" val="20011"/>
                    </a:ext>
                  </a:extLst>
                </a:gridCol>
                <a:gridCol w="297058">
                  <a:extLst>
                    <a:ext uri="{9D8B030D-6E8A-4147-A177-3AD203B41FA5}">
                      <a16:colId xmlns:a16="http://schemas.microsoft.com/office/drawing/2014/main" xmlns="" val="20012"/>
                    </a:ext>
                  </a:extLst>
                </a:gridCol>
                <a:gridCol w="297058">
                  <a:extLst>
                    <a:ext uri="{9D8B030D-6E8A-4147-A177-3AD203B41FA5}">
                      <a16:colId xmlns:a16="http://schemas.microsoft.com/office/drawing/2014/main" xmlns="" val="20013"/>
                    </a:ext>
                  </a:extLst>
                </a:gridCol>
                <a:gridCol w="297058">
                  <a:extLst>
                    <a:ext uri="{9D8B030D-6E8A-4147-A177-3AD203B41FA5}">
                      <a16:colId xmlns:a16="http://schemas.microsoft.com/office/drawing/2014/main" xmlns="" val="20014"/>
                    </a:ext>
                  </a:extLst>
                </a:gridCol>
                <a:gridCol w="297058">
                  <a:extLst>
                    <a:ext uri="{9D8B030D-6E8A-4147-A177-3AD203B41FA5}">
                      <a16:colId xmlns:a16="http://schemas.microsoft.com/office/drawing/2014/main" xmlns="" val="20015"/>
                    </a:ext>
                  </a:extLst>
                </a:gridCol>
              </a:tblGrid>
              <a:tr h="585450">
                <a:tc>
                  <a:txBody>
                    <a:bodyPr/>
                    <a:lstStyle/>
                    <a:p>
                      <a:pPr algn="l" fontAlgn="b"/>
                      <a:r>
                        <a:rPr lang="fi-FI" sz="1200" b="1" i="0" u="none" strike="noStrike" dirty="0">
                          <a:solidFill>
                            <a:srgbClr val="000000"/>
                          </a:solidFill>
                          <a:effectLst/>
                          <a:latin typeface="Calibri"/>
                        </a:rPr>
                        <a:t>Riviotsikot</a:t>
                      </a:r>
                    </a:p>
                  </a:txBody>
                  <a:tcPr marL="6601" marR="6601" marT="6601"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2001</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2002</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2003</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2004</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2005</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2006</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2007</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2008</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2009</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2010</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2011</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2012</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2013</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2014</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200" b="1" i="0" u="none" strike="noStrike">
                          <a:solidFill>
                            <a:srgbClr val="000000"/>
                          </a:solidFill>
                          <a:effectLst/>
                          <a:latin typeface="Calibri"/>
                        </a:rPr>
                        <a:t>2015</a:t>
                      </a:r>
                    </a:p>
                  </a:txBody>
                  <a:tcPr marL="6601" marR="6601" marT="6601" marB="0" vert="vert27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xmlns="" val="10000"/>
                  </a:ext>
                </a:extLst>
              </a:tr>
              <a:tr h="313363">
                <a:tc>
                  <a:txBody>
                    <a:bodyPr/>
                    <a:lstStyle/>
                    <a:p>
                      <a:pPr algn="l" fontAlgn="b"/>
                      <a:r>
                        <a:rPr lang="fi-FI" sz="1200" b="0" i="0" u="none" strike="noStrike">
                          <a:solidFill>
                            <a:srgbClr val="000000"/>
                          </a:solidFill>
                          <a:effectLst/>
                          <a:latin typeface="Calibri"/>
                        </a:rPr>
                        <a:t>Distichiasis, todettu</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dirty="0">
                          <a:solidFill>
                            <a:srgbClr val="000000"/>
                          </a:solidFill>
                          <a:effectLst/>
                          <a:latin typeface="Calibri"/>
                        </a:rPr>
                        <a:t>9</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9</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22</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39</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34</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59</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74</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85</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96</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90</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89</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63</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54</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48</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fi-FI" sz="1200" b="0" i="0" u="none" strike="noStrike">
                          <a:solidFill>
                            <a:srgbClr val="000000"/>
                          </a:solidFill>
                          <a:effectLst/>
                          <a:latin typeface="Calibri"/>
                        </a:rPr>
                        <a:t>30</a:t>
                      </a:r>
                    </a:p>
                  </a:txBody>
                  <a:tcPr marL="6601" marR="6601" marT="6601" marB="0" anchor="b">
                    <a:lnL>
                      <a:noFill/>
                    </a:lnL>
                    <a:lnR>
                      <a:noFill/>
                    </a:lnR>
                    <a:lnT w="6350" cap="flat" cmpd="sng" algn="ctr">
                      <a:solidFill>
                        <a:srgbClr val="95B3D7"/>
                      </a:solidFill>
                      <a:prstDash val="solid"/>
                      <a:round/>
                      <a:headEnd type="none" w="med" len="med"/>
                      <a:tailEnd type="none" w="med" len="med"/>
                    </a:lnT>
                    <a:lnB>
                      <a:noFill/>
                    </a:lnB>
                  </a:tcPr>
                </a:tc>
                <a:extLst>
                  <a:ext uri="{0D108BD9-81ED-4DB2-BD59-A6C34878D82A}">
                    <a16:rowId xmlns:a16="http://schemas.microsoft.com/office/drawing/2014/main" xmlns="" val="10001"/>
                  </a:ext>
                </a:extLst>
              </a:tr>
              <a:tr h="313363">
                <a:tc>
                  <a:txBody>
                    <a:bodyPr/>
                    <a:lstStyle/>
                    <a:p>
                      <a:pPr algn="l" fontAlgn="b"/>
                      <a:r>
                        <a:rPr lang="fi-FI" sz="1200" b="0" i="0" u="none" strike="noStrike">
                          <a:solidFill>
                            <a:srgbClr val="000000"/>
                          </a:solidFill>
                          <a:effectLst/>
                          <a:latin typeface="Calibri"/>
                        </a:rPr>
                        <a:t>Määrittelemättömiä ylimääräisiä ripsiä/karvoja, todettu</a:t>
                      </a: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19</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20</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30</a:t>
                      </a: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21</a:t>
                      </a: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25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extLst>
                  <a:ext uri="{0D108BD9-81ED-4DB2-BD59-A6C34878D82A}">
                    <a16:rowId xmlns:a16="http://schemas.microsoft.com/office/drawing/2014/main" xmlns="" val="10002"/>
                  </a:ext>
                </a:extLst>
              </a:tr>
              <a:tr h="313363">
                <a:tc>
                  <a:txBody>
                    <a:bodyPr/>
                    <a:lstStyle/>
                    <a:p>
                      <a:pPr algn="l" fontAlgn="b"/>
                      <a:r>
                        <a:rPr lang="fi-FI" sz="1200" b="0" i="0" u="none" strike="noStrike">
                          <a:solidFill>
                            <a:srgbClr val="000000"/>
                          </a:solidFill>
                          <a:effectLst/>
                          <a:latin typeface="Calibri"/>
                        </a:rPr>
                        <a:t>Makroblepharon/silmäluomen ulospäin kiertyminen,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6</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8</a:t>
                      </a: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12</a:t>
                      </a: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10</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8</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8</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extLst>
                  <a:ext uri="{0D108BD9-81ED-4DB2-BD59-A6C34878D82A}">
                    <a16:rowId xmlns:a16="http://schemas.microsoft.com/office/drawing/2014/main" xmlns="" val="10003"/>
                  </a:ext>
                </a:extLst>
              </a:tr>
              <a:tr h="313363">
                <a:tc>
                  <a:txBody>
                    <a:bodyPr/>
                    <a:lstStyle/>
                    <a:p>
                      <a:pPr algn="l" fontAlgn="b"/>
                      <a:r>
                        <a:rPr lang="fi-FI" sz="1200" b="0" i="0" u="none" strike="noStrike">
                          <a:solidFill>
                            <a:srgbClr val="000000"/>
                          </a:solidFill>
                          <a:effectLst/>
                          <a:latin typeface="Calibri"/>
                        </a:rPr>
                        <a:t>Puutteellinen kyynelkanavan aukko, todettu</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7</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8</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10</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6</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9</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extLst>
                  <a:ext uri="{0D108BD9-81ED-4DB2-BD59-A6C34878D82A}">
                    <a16:rowId xmlns:a16="http://schemas.microsoft.com/office/drawing/2014/main" xmlns="" val="10004"/>
                  </a:ext>
                </a:extLst>
              </a:tr>
              <a:tr h="313363">
                <a:tc>
                  <a:txBody>
                    <a:bodyPr/>
                    <a:lstStyle/>
                    <a:p>
                      <a:pPr algn="l" fontAlgn="b"/>
                      <a:r>
                        <a:rPr lang="fi-FI" sz="1200" b="0" i="0" u="none" strike="noStrike">
                          <a:solidFill>
                            <a:srgbClr val="000000"/>
                          </a:solidFill>
                          <a:effectLst/>
                          <a:latin typeface="Calibri"/>
                        </a:rPr>
                        <a:t>PPM, diagnoosi avoin</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6</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10</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9</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extLst>
                  <a:ext uri="{0D108BD9-81ED-4DB2-BD59-A6C34878D82A}">
                    <a16:rowId xmlns:a16="http://schemas.microsoft.com/office/drawing/2014/main" xmlns="" val="10005"/>
                  </a:ext>
                </a:extLst>
              </a:tr>
              <a:tr h="313363">
                <a:tc>
                  <a:txBody>
                    <a:bodyPr/>
                    <a:lstStyle/>
                    <a:p>
                      <a:pPr algn="l" fontAlgn="b"/>
                      <a:r>
                        <a:rPr lang="fi-FI" sz="1200" b="0" i="0" u="none" strike="noStrike">
                          <a:solidFill>
                            <a:srgbClr val="000000"/>
                          </a:solidFill>
                          <a:effectLst/>
                          <a:latin typeface="Calibri"/>
                        </a:rPr>
                        <a:t>Ektooppinen cilia,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9</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8</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extLst>
                  <a:ext uri="{0D108BD9-81ED-4DB2-BD59-A6C34878D82A}">
                    <a16:rowId xmlns:a16="http://schemas.microsoft.com/office/drawing/2014/main" xmlns="" val="10006"/>
                  </a:ext>
                </a:extLst>
              </a:tr>
              <a:tr h="313363">
                <a:tc>
                  <a:txBody>
                    <a:bodyPr/>
                    <a:lstStyle/>
                    <a:p>
                      <a:pPr algn="l" fontAlgn="b"/>
                      <a:r>
                        <a:rPr lang="fi-FI" sz="1200" b="0" i="0" u="none" strike="noStrike">
                          <a:solidFill>
                            <a:srgbClr val="000000"/>
                          </a:solidFill>
                          <a:effectLst/>
                          <a:latin typeface="Calibri"/>
                        </a:rPr>
                        <a:t>Kortikaalinen katarakta,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extLst>
                  <a:ext uri="{0D108BD9-81ED-4DB2-BD59-A6C34878D82A}">
                    <a16:rowId xmlns:a16="http://schemas.microsoft.com/office/drawing/2014/main" xmlns="" val="10007"/>
                  </a:ext>
                </a:extLst>
              </a:tr>
              <a:tr h="313363">
                <a:tc>
                  <a:txBody>
                    <a:bodyPr/>
                    <a:lstStyle/>
                    <a:p>
                      <a:pPr algn="l" fontAlgn="b"/>
                      <a:r>
                        <a:rPr lang="fi-FI" sz="1200" b="0" i="0" u="none" strike="noStrike">
                          <a:solidFill>
                            <a:srgbClr val="000000"/>
                          </a:solidFill>
                          <a:effectLst/>
                          <a:latin typeface="Calibri"/>
                        </a:rPr>
                        <a:t>RD, multifokaali,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l" fontAlgn="b"/>
                      <a:endParaRPr lang="fi-FI" sz="1200" b="0" i="0" u="none" strike="noStrike" dirty="0">
                        <a:solidFill>
                          <a:srgbClr val="000000"/>
                        </a:solidFill>
                        <a:effectLst/>
                        <a:latin typeface="Calibri"/>
                      </a:endParaRPr>
                    </a:p>
                  </a:txBody>
                  <a:tcPr marL="6601" marR="6601" marT="6601" marB="0" anchor="b">
                    <a:lnL>
                      <a:noFill/>
                    </a:lnL>
                    <a:lnR>
                      <a:noFill/>
                    </a:lnR>
                    <a:lnT>
                      <a:noFill/>
                    </a:lnT>
                    <a:lnB>
                      <a:noFill/>
                    </a:lnB>
                  </a:tcPr>
                </a:tc>
                <a:extLst>
                  <a:ext uri="{0D108BD9-81ED-4DB2-BD59-A6C34878D82A}">
                    <a16:rowId xmlns:a16="http://schemas.microsoft.com/office/drawing/2014/main" xmlns="" val="10008"/>
                  </a:ext>
                </a:extLst>
              </a:tr>
              <a:tr h="313363">
                <a:tc>
                  <a:txBody>
                    <a:bodyPr/>
                    <a:lstStyle/>
                    <a:p>
                      <a:pPr algn="l" fontAlgn="b"/>
                      <a:r>
                        <a:rPr lang="fi-FI" sz="1200" b="0" i="0" u="none" strike="noStrike">
                          <a:solidFill>
                            <a:srgbClr val="000000"/>
                          </a:solidFill>
                          <a:effectLst/>
                          <a:latin typeface="Calibri"/>
                        </a:rPr>
                        <a:t>Silmäluomen sisäänpäin kiertyminen,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extLst>
                  <a:ext uri="{0D108BD9-81ED-4DB2-BD59-A6C34878D82A}">
                    <a16:rowId xmlns:a16="http://schemas.microsoft.com/office/drawing/2014/main" xmlns="" val="10009"/>
                  </a:ext>
                </a:extLst>
              </a:tr>
              <a:tr h="313363">
                <a:tc>
                  <a:txBody>
                    <a:bodyPr/>
                    <a:lstStyle/>
                    <a:p>
                      <a:pPr algn="l" fontAlgn="b"/>
                      <a:r>
                        <a:rPr lang="fi-FI" sz="1200" b="0" i="0" u="none" strike="noStrike">
                          <a:solidFill>
                            <a:srgbClr val="000000"/>
                          </a:solidFill>
                          <a:effectLst/>
                          <a:latin typeface="Calibri"/>
                        </a:rPr>
                        <a:t>PPM, iris-iris,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6</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dirty="0">
                          <a:solidFill>
                            <a:srgbClr val="000000"/>
                          </a:solidFill>
                          <a:effectLst/>
                          <a:latin typeface="Calibri"/>
                        </a:rPr>
                        <a:t>1</a:t>
                      </a:r>
                    </a:p>
                  </a:txBody>
                  <a:tcPr marL="6601" marR="6601" marT="6601" marB="0" anchor="b">
                    <a:lnL>
                      <a:noFill/>
                    </a:lnL>
                    <a:lnR>
                      <a:noFill/>
                    </a:lnR>
                    <a:lnT>
                      <a:noFill/>
                    </a:lnT>
                    <a:lnB>
                      <a:noFill/>
                    </a:lnB>
                  </a:tcPr>
                </a:tc>
                <a:extLst>
                  <a:ext uri="{0D108BD9-81ED-4DB2-BD59-A6C34878D82A}">
                    <a16:rowId xmlns:a16="http://schemas.microsoft.com/office/drawing/2014/main" xmlns="" val="10010"/>
                  </a:ext>
                </a:extLst>
              </a:tr>
              <a:tr h="313363">
                <a:tc>
                  <a:txBody>
                    <a:bodyPr/>
                    <a:lstStyle/>
                    <a:p>
                      <a:pPr algn="l" fontAlgn="b"/>
                      <a:r>
                        <a:rPr lang="fi-FI" sz="1200" b="0" i="0" u="none" strike="noStrike">
                          <a:solidFill>
                            <a:srgbClr val="000000"/>
                          </a:solidFill>
                          <a:effectLst/>
                          <a:latin typeface="Calibri"/>
                        </a:rPr>
                        <a:t>Posterior polaarinen katarakta, todettu</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5</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4</a:t>
                      </a: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3</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1</a:t>
                      </a:r>
                    </a:p>
                  </a:txBody>
                  <a:tcPr marL="6601" marR="6601" marT="6601" marB="0" anchor="b">
                    <a:lnL>
                      <a:noFill/>
                    </a:lnL>
                    <a:lnR>
                      <a:noFill/>
                    </a:lnR>
                    <a:lnT>
                      <a:noFill/>
                    </a:lnT>
                    <a:lnB>
                      <a:noFill/>
                    </a:lnB>
                  </a:tcPr>
                </a:tc>
                <a:tc>
                  <a:txBody>
                    <a:bodyPr/>
                    <a:lstStyle/>
                    <a:p>
                      <a:pPr algn="l" fontAlgn="b"/>
                      <a:endParaRPr lang="fi-FI" sz="1200" b="0" i="0" u="none" strike="noStrike">
                        <a:solidFill>
                          <a:srgbClr val="000000"/>
                        </a:solidFill>
                        <a:effectLst/>
                        <a:latin typeface="Calibri"/>
                      </a:endParaRPr>
                    </a:p>
                  </a:txBody>
                  <a:tcPr marL="6601" marR="6601" marT="6601" marB="0" anchor="b">
                    <a:lnL>
                      <a:noFill/>
                    </a:lnL>
                    <a:lnR>
                      <a:noFill/>
                    </a:lnR>
                    <a:lnT>
                      <a:noFill/>
                    </a:lnT>
                    <a:lnB>
                      <a:noFill/>
                    </a:lnB>
                  </a:tcPr>
                </a:tc>
                <a:tc>
                  <a:txBody>
                    <a:bodyPr/>
                    <a:lstStyle/>
                    <a:p>
                      <a:pPr algn="r" fontAlgn="b"/>
                      <a:r>
                        <a:rPr lang="fi-FI" sz="1200" b="0" i="0" u="none" strike="noStrike">
                          <a:solidFill>
                            <a:srgbClr val="000000"/>
                          </a:solidFill>
                          <a:effectLst/>
                          <a:latin typeface="Calibri"/>
                        </a:rPr>
                        <a:t>2</a:t>
                      </a:r>
                    </a:p>
                  </a:txBody>
                  <a:tcPr marL="6601" marR="6601" marT="6601" marB="0" anchor="b">
                    <a:lnL>
                      <a:noFill/>
                    </a:lnL>
                    <a:lnR>
                      <a:noFill/>
                    </a:lnR>
                    <a:lnT>
                      <a:noFill/>
                    </a:lnT>
                    <a:lnB>
                      <a:noFill/>
                    </a:lnB>
                  </a:tcPr>
                </a:tc>
                <a:tc>
                  <a:txBody>
                    <a:bodyPr/>
                    <a:lstStyle/>
                    <a:p>
                      <a:pPr algn="l" fontAlgn="b"/>
                      <a:endParaRPr lang="fi-FI" sz="1200" b="0" i="0" u="none" strike="noStrike" dirty="0">
                        <a:solidFill>
                          <a:srgbClr val="000000"/>
                        </a:solidFill>
                        <a:effectLst/>
                        <a:latin typeface="Calibri"/>
                      </a:endParaRPr>
                    </a:p>
                  </a:txBody>
                  <a:tcPr marL="6601" marR="6601" marT="6601" marB="0" anchor="b">
                    <a:lnL>
                      <a:noFill/>
                    </a:lnL>
                    <a:lnR>
                      <a:noFill/>
                    </a:lnR>
                    <a:lnT>
                      <a:noFill/>
                    </a:lnT>
                    <a:lnB>
                      <a:noFill/>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1252219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Keskustelua</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smtClean="0"/>
              <a:t>Miten saada tutkittujen koirien osuus nousuun?</a:t>
            </a:r>
          </a:p>
          <a:p>
            <a:r>
              <a:rPr lang="fi-FI" dirty="0" smtClean="0"/>
              <a:t>Ohjaako </a:t>
            </a:r>
            <a:r>
              <a:rPr lang="fi-FI" dirty="0" err="1" smtClean="0"/>
              <a:t>JTOn</a:t>
            </a:r>
            <a:r>
              <a:rPr lang="fi-FI" dirty="0" smtClean="0"/>
              <a:t> </a:t>
            </a:r>
            <a:r>
              <a:rPr lang="fi-FI" dirty="0" err="1" smtClean="0"/>
              <a:t>Blup</a:t>
            </a:r>
            <a:r>
              <a:rPr lang="fi-FI" dirty="0" smtClean="0"/>
              <a:t> 101 rajaa kasvattajia tarpeeksi, miksi/miksi ei?</a:t>
            </a:r>
          </a:p>
          <a:p>
            <a:r>
              <a:rPr lang="fi-FI" dirty="0" smtClean="0"/>
              <a:t>Onko meidän lonkkatilanne kasvattajien mielestä riittävällä tasolla?</a:t>
            </a:r>
          </a:p>
          <a:p>
            <a:r>
              <a:rPr lang="fi-FI" dirty="0" smtClean="0"/>
              <a:t>Miten pystyisi paremmin vaikuttamaan lonkkien kehitykseen?</a:t>
            </a:r>
          </a:p>
          <a:p>
            <a:r>
              <a:rPr lang="fi-FI" dirty="0" smtClean="0"/>
              <a:t>Kannattaisiko polvia ja tai kyynäriä tutkia enemmän? Miksi/miksi ei?</a:t>
            </a:r>
          </a:p>
          <a:p>
            <a:r>
              <a:rPr lang="fi-FI" dirty="0" err="1" smtClean="0"/>
              <a:t>Districhiasis</a:t>
            </a:r>
            <a:r>
              <a:rPr lang="fi-FI" dirty="0" smtClean="0"/>
              <a:t>; huomioidaanko tarpeeksi jalostuksessa?</a:t>
            </a:r>
          </a:p>
          <a:p>
            <a:r>
              <a:rPr lang="fi-FI" dirty="0" smtClean="0"/>
              <a:t>Muita sairauksia mitä pitäisi huomioida/mistä pitäisi keskustella enemmän?</a:t>
            </a:r>
            <a:endParaRPr lang="fi-FI" dirty="0"/>
          </a:p>
        </p:txBody>
      </p:sp>
    </p:spTree>
    <p:extLst>
      <p:ext uri="{BB962C8B-B14F-4D97-AF65-F5344CB8AC3E}">
        <p14:creationId xmlns:p14="http://schemas.microsoft.com/office/powerpoint/2010/main" xmlns="" val="399002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smtClean="0"/>
              <a:t>JALOSTUKSESSA ENITEN KÄYTETYT KOIRAT</a:t>
            </a:r>
            <a:endParaRPr lang="fi-FI" dirty="0"/>
          </a:p>
        </p:txBody>
      </p:sp>
      <p:sp>
        <p:nvSpPr>
          <p:cNvPr id="5" name="Alaotsikko 4"/>
          <p:cNvSpPr>
            <a:spLocks noGrp="1"/>
          </p:cNvSpPr>
          <p:nvPr>
            <p:ph type="subTitle" idx="1"/>
          </p:nvPr>
        </p:nvSpPr>
        <p:spPr/>
        <p:txBody>
          <a:bodyPr/>
          <a:lstStyle/>
          <a:p>
            <a:endParaRPr lang="fi-FI"/>
          </a:p>
        </p:txBody>
      </p:sp>
    </p:spTree>
    <p:extLst>
      <p:ext uri="{BB962C8B-B14F-4D97-AF65-F5344CB8AC3E}">
        <p14:creationId xmlns:p14="http://schemas.microsoft.com/office/powerpoint/2010/main" xmlns="" val="3286149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800" dirty="0" smtClean="0"/>
              <a:t>2016 eniten käytetty uros oli </a:t>
            </a:r>
            <a:r>
              <a:rPr lang="fi-FI" sz="2800" dirty="0" err="1" smtClean="0"/>
              <a:t>Breeze</a:t>
            </a:r>
            <a:r>
              <a:rPr lang="fi-FI" sz="2800" dirty="0" smtClean="0"/>
              <a:t> </a:t>
            </a:r>
            <a:r>
              <a:rPr lang="fi-FI" sz="2800" dirty="0" err="1" smtClean="0"/>
              <a:t>Whiskey</a:t>
            </a:r>
            <a:r>
              <a:rPr lang="fi-FI" sz="2800" dirty="0" smtClean="0"/>
              <a:t> on ice</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655598560"/>
              </p:ext>
            </p:extLst>
          </p:nvPr>
        </p:nvGraphicFramePr>
        <p:xfrm>
          <a:off x="457200" y="1834669"/>
          <a:ext cx="8229599" cy="4046015"/>
        </p:xfrm>
        <a:graphic>
          <a:graphicData uri="http://schemas.openxmlformats.org/drawingml/2006/table">
            <a:tbl>
              <a:tblPr>
                <a:tableStyleId>{5C22544A-7EE6-4342-B048-85BDC9FD1C3A}</a:tableStyleId>
              </a:tblPr>
              <a:tblGrid>
                <a:gridCol w="665915">
                  <a:extLst>
                    <a:ext uri="{9D8B030D-6E8A-4147-A177-3AD203B41FA5}">
                      <a16:colId xmlns:a16="http://schemas.microsoft.com/office/drawing/2014/main" xmlns="" val="20000"/>
                    </a:ext>
                  </a:extLst>
                </a:gridCol>
                <a:gridCol w="2800813">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576064">
                  <a:extLst>
                    <a:ext uri="{9D8B030D-6E8A-4147-A177-3AD203B41FA5}">
                      <a16:colId xmlns:a16="http://schemas.microsoft.com/office/drawing/2014/main" xmlns="" val="20006"/>
                    </a:ext>
                  </a:extLst>
                </a:gridCol>
                <a:gridCol w="504056">
                  <a:extLst>
                    <a:ext uri="{9D8B030D-6E8A-4147-A177-3AD203B41FA5}">
                      <a16:colId xmlns:a16="http://schemas.microsoft.com/office/drawing/2014/main" xmlns="" val="20007"/>
                    </a:ext>
                  </a:extLst>
                </a:gridCol>
                <a:gridCol w="701747">
                  <a:extLst>
                    <a:ext uri="{9D8B030D-6E8A-4147-A177-3AD203B41FA5}">
                      <a16:colId xmlns:a16="http://schemas.microsoft.com/office/drawing/2014/main" xmlns="" val="20008"/>
                    </a:ext>
                  </a:extLst>
                </a:gridCol>
                <a:gridCol w="532732">
                  <a:extLst>
                    <a:ext uri="{9D8B030D-6E8A-4147-A177-3AD203B41FA5}">
                      <a16:colId xmlns:a16="http://schemas.microsoft.com/office/drawing/2014/main" xmlns="" val="20009"/>
                    </a:ext>
                  </a:extLst>
                </a:gridCol>
              </a:tblGrid>
              <a:tr h="176875">
                <a:tc>
                  <a:txBody>
                    <a:bodyPr/>
                    <a:lstStyle/>
                    <a:p>
                      <a:pPr algn="l" fontAlgn="b"/>
                      <a:endParaRPr lang="fi-FI" sz="1100" b="0" i="0" u="none" strike="noStrike" dirty="0">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gridSpan="4">
                  <a:txBody>
                    <a:bodyPr/>
                    <a:lstStyle/>
                    <a:p>
                      <a:pPr algn="ctr" fontAlgn="b"/>
                      <a:r>
                        <a:rPr lang="fi-FI" sz="1100" b="1" u="none" strike="noStrike" dirty="0">
                          <a:effectLst/>
                        </a:rPr>
                        <a:t>Tilastointiaikana</a:t>
                      </a:r>
                      <a:endParaRPr lang="fi-FI" sz="1100" b="1" i="0" u="none" strike="noStrike" dirty="0">
                        <a:solidFill>
                          <a:srgbClr val="000000"/>
                        </a:solidFill>
                        <a:effectLst/>
                        <a:latin typeface="Calibri"/>
                      </a:endParaRPr>
                    </a:p>
                  </a:txBody>
                  <a:tcPr marL="7370" marR="7370" marT="7370" marB="0" anchor="b"/>
                </a:tc>
                <a:tc hMerge="1">
                  <a:txBody>
                    <a:bodyPr/>
                    <a:lstStyle/>
                    <a:p>
                      <a:endParaRPr lang="fi-FI"/>
                    </a:p>
                  </a:txBody>
                  <a:tcPr/>
                </a:tc>
                <a:tc hMerge="1">
                  <a:txBody>
                    <a:bodyPr/>
                    <a:lstStyle/>
                    <a:p>
                      <a:endParaRPr lang="fi-FI"/>
                    </a:p>
                  </a:txBody>
                  <a:tcPr/>
                </a:tc>
                <a:tc hMerge="1">
                  <a:txBody>
                    <a:bodyPr/>
                    <a:lstStyle/>
                    <a:p>
                      <a:endParaRPr lang="fi-FI"/>
                    </a:p>
                  </a:txBody>
                  <a:tcPr/>
                </a:tc>
                <a:tc gridSpan="2">
                  <a:txBody>
                    <a:bodyPr/>
                    <a:lstStyle/>
                    <a:p>
                      <a:pPr algn="ctr" fontAlgn="b"/>
                      <a:r>
                        <a:rPr lang="fi-FI" sz="1100" b="1" u="none" strike="noStrike" dirty="0">
                          <a:effectLst/>
                        </a:rPr>
                        <a:t>Toisessa polvessa</a:t>
                      </a:r>
                      <a:endParaRPr lang="fi-FI" sz="1100" b="1" i="0" u="none" strike="noStrike" dirty="0">
                        <a:solidFill>
                          <a:srgbClr val="000000"/>
                        </a:solidFill>
                        <a:effectLst/>
                        <a:latin typeface="Calibri"/>
                      </a:endParaRPr>
                    </a:p>
                  </a:txBody>
                  <a:tcPr marL="7370" marR="7370" marT="7370" marB="0" anchor="b"/>
                </a:tc>
                <a:tc hMerge="1">
                  <a:txBody>
                    <a:bodyPr/>
                    <a:lstStyle/>
                    <a:p>
                      <a:endParaRPr lang="fi-FI"/>
                    </a:p>
                  </a:txBody>
                  <a:tcPr/>
                </a:tc>
                <a:tc gridSpan="2">
                  <a:txBody>
                    <a:bodyPr/>
                    <a:lstStyle/>
                    <a:p>
                      <a:pPr algn="ctr" fontAlgn="b"/>
                      <a:r>
                        <a:rPr lang="fi-FI" sz="1100" b="1" u="none" strike="noStrike" dirty="0">
                          <a:effectLst/>
                        </a:rPr>
                        <a:t>Yhteensä</a:t>
                      </a:r>
                      <a:endParaRPr lang="fi-FI" sz="1100" b="1" i="0" u="none" strike="noStrike" dirty="0">
                        <a:solidFill>
                          <a:srgbClr val="000000"/>
                        </a:solidFill>
                        <a:effectLst/>
                        <a:latin typeface="Calibri"/>
                      </a:endParaRPr>
                    </a:p>
                  </a:txBody>
                  <a:tcPr marL="7370" marR="7370" marT="7370" marB="0" anchor="b"/>
                </a:tc>
                <a:tc hMerge="1">
                  <a:txBody>
                    <a:bodyPr/>
                    <a:lstStyle/>
                    <a:p>
                      <a:endParaRPr lang="fi-FI"/>
                    </a:p>
                  </a:txBody>
                  <a:tcPr/>
                </a:tc>
                <a:extLst>
                  <a:ext uri="{0D108BD9-81ED-4DB2-BD59-A6C34878D82A}">
                    <a16:rowId xmlns:a16="http://schemas.microsoft.com/office/drawing/2014/main" xmlns="" val="10000"/>
                  </a:ext>
                </a:extLst>
              </a:tr>
              <a:tr h="33164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Uros</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dirty="0" err="1">
                          <a:effectLst/>
                        </a:rPr>
                        <a:t>kumulat</a:t>
                      </a:r>
                      <a:r>
                        <a:rPr lang="fi-FI" sz="1100" u="none" strike="noStrike" dirty="0">
                          <a:effectLst/>
                        </a:rPr>
                        <a:t>.%</a:t>
                      </a:r>
                      <a:endParaRPr lang="fi-FI" sz="1100" b="0" i="0" u="none" strike="noStrike" dirty="0">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dirty="0">
                          <a:effectLst/>
                        </a:rPr>
                        <a:t>Pentuja</a:t>
                      </a:r>
                      <a:endParaRPr lang="fi-FI" sz="1100" b="0" i="0" u="none" strike="noStrike" dirty="0">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1"/>
                  </a:ext>
                </a:extLst>
              </a:tr>
              <a:tr h="176875">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BREEZE WHISKEY ON ICE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5,53 %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2"/>
                  </a:ext>
                </a:extLst>
              </a:tr>
              <a:tr h="176875">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PRETTY FLOWER'S UNUS SED LEO</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3,90 %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3"/>
                  </a:ext>
                </a:extLst>
              </a:tr>
              <a:tr h="176875">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CASSOM TWIST'N'SHOUT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3,90 %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54</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4"/>
                  </a:ext>
                </a:extLst>
              </a:tr>
              <a:tr h="176875">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ENGELBERT VOM SCHLOSS HELLENSTEIN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3,58 %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5"/>
                  </a:ext>
                </a:extLst>
              </a:tr>
              <a:tr h="176875">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KRISTALA COCKWAVE'S FAST MOVER</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71</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6"/>
                  </a:ext>
                </a:extLst>
              </a:tr>
              <a:tr h="176875">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EDWIN SCHÖNEZ</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7"/>
                  </a:ext>
                </a:extLst>
              </a:tr>
              <a:tr h="176875">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LINDRIDGE BLACK KNIGHT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68</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8"/>
                  </a:ext>
                </a:extLst>
              </a:tr>
              <a:tr h="176875">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CARA'S JEDEDIAH</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28 %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56</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9"/>
                  </a:ext>
                </a:extLst>
              </a:tr>
              <a:tr h="176875">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NORTHWORTH FATAL N'WOODY</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0"/>
                  </a:ext>
                </a:extLst>
              </a:tr>
              <a:tr h="176875">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COBARN DISTANT DRUMS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2,11 %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135</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1"/>
                  </a:ext>
                </a:extLst>
              </a:tr>
              <a:tr h="176875">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ROSSWIND TRICK OR TREAT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2,11 %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21</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2"/>
                  </a:ext>
                </a:extLst>
              </a:tr>
              <a:tr h="176875">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FLYERS IRON MAN TAN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2,11 %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36 %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3"/>
                  </a:ext>
                </a:extLst>
              </a:tr>
              <a:tr h="176875">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BREEZE XANTE AVEC</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43</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4"/>
                  </a:ext>
                </a:extLst>
              </a:tr>
              <a:tr h="176875">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COCKERGOLD I'M STILL THE ROCKSTAR</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40 %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5"/>
                  </a:ext>
                </a:extLst>
              </a:tr>
              <a:tr h="176875">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BACKHILLS YOUR THE MAN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6"/>
                  </a:ext>
                </a:extLst>
              </a:tr>
              <a:tr h="176875">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LECIBSIN STARS IN THE SKY</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44 %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7"/>
                  </a:ext>
                </a:extLst>
              </a:tr>
              <a:tr h="176875">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NORTHWORTH ONLINE STYLE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8"/>
                  </a:ext>
                </a:extLst>
              </a:tr>
              <a:tr h="176875">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WESTERNER TAKE OFF</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9"/>
                  </a:ext>
                </a:extLst>
              </a:tr>
              <a:tr h="176875">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BENCHMARK SINNING MUSK</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20"/>
                  </a:ext>
                </a:extLst>
              </a:tr>
              <a:tr h="176875">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DREAMFILLA'S BANNANA</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dirty="0">
                          <a:effectLst/>
                        </a:rPr>
                        <a:t>60</a:t>
                      </a:r>
                      <a:endParaRPr lang="fi-FI" sz="1100" b="0" i="0" u="none" strike="noStrike" dirty="0">
                        <a:solidFill>
                          <a:srgbClr val="000000"/>
                        </a:solidFill>
                        <a:effectLst/>
                        <a:latin typeface="Calibri"/>
                      </a:endParaRPr>
                    </a:p>
                  </a:txBody>
                  <a:tcPr marL="7370" marR="7370" marT="7370" marB="0" anchor="b"/>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xmlns="" val="882319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2800" dirty="0" smtClean="0"/>
              <a:t>20 eniten käytettyä urosta vastaavat yli 30% kaikista 2012-2016 aikana syntyneistä pennuista</a:t>
            </a:r>
            <a:br>
              <a:rPr lang="fi-FI" sz="2800" dirty="0" smtClean="0"/>
            </a:br>
            <a:endParaRPr lang="fi-FI" sz="2800" dirty="0"/>
          </a:p>
        </p:txBody>
      </p:sp>
      <p:graphicFrame>
        <p:nvGraphicFramePr>
          <p:cNvPr id="3" name="Taulukko 2"/>
          <p:cNvGraphicFramePr>
            <a:graphicFrameLocks noGrp="1"/>
          </p:cNvGraphicFramePr>
          <p:nvPr>
            <p:extLst>
              <p:ext uri="{D42A27DB-BD31-4B8C-83A1-F6EECF244321}">
                <p14:modId xmlns:p14="http://schemas.microsoft.com/office/powerpoint/2010/main" xmlns="" val="2731295686"/>
              </p:ext>
            </p:extLst>
          </p:nvPr>
        </p:nvGraphicFramePr>
        <p:xfrm>
          <a:off x="395534" y="1700808"/>
          <a:ext cx="8424936" cy="4224200"/>
        </p:xfrm>
        <a:graphic>
          <a:graphicData uri="http://schemas.openxmlformats.org/drawingml/2006/table">
            <a:tbl>
              <a:tblPr>
                <a:tableStyleId>{5C22544A-7EE6-4342-B048-85BDC9FD1C3A}</a:tableStyleId>
              </a:tblPr>
              <a:tblGrid>
                <a:gridCol w="681721">
                  <a:extLst>
                    <a:ext uri="{9D8B030D-6E8A-4147-A177-3AD203B41FA5}">
                      <a16:colId xmlns:a16="http://schemas.microsoft.com/office/drawing/2014/main" xmlns="" val="20000"/>
                    </a:ext>
                  </a:extLst>
                </a:gridCol>
                <a:gridCol w="2486633">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gridCol w="720080">
                  <a:extLst>
                    <a:ext uri="{9D8B030D-6E8A-4147-A177-3AD203B41FA5}">
                      <a16:colId xmlns:a16="http://schemas.microsoft.com/office/drawing/2014/main" xmlns="" val="20005"/>
                    </a:ext>
                  </a:extLst>
                </a:gridCol>
                <a:gridCol w="648072">
                  <a:extLst>
                    <a:ext uri="{9D8B030D-6E8A-4147-A177-3AD203B41FA5}">
                      <a16:colId xmlns:a16="http://schemas.microsoft.com/office/drawing/2014/main" xmlns="" val="20006"/>
                    </a:ext>
                  </a:extLst>
                </a:gridCol>
                <a:gridCol w="576064">
                  <a:extLst>
                    <a:ext uri="{9D8B030D-6E8A-4147-A177-3AD203B41FA5}">
                      <a16:colId xmlns:a16="http://schemas.microsoft.com/office/drawing/2014/main" xmlns="" val="20007"/>
                    </a:ext>
                  </a:extLst>
                </a:gridCol>
                <a:gridCol w="720080">
                  <a:extLst>
                    <a:ext uri="{9D8B030D-6E8A-4147-A177-3AD203B41FA5}">
                      <a16:colId xmlns:a16="http://schemas.microsoft.com/office/drawing/2014/main" xmlns="" val="20008"/>
                    </a:ext>
                  </a:extLst>
                </a:gridCol>
                <a:gridCol w="864094">
                  <a:extLst>
                    <a:ext uri="{9D8B030D-6E8A-4147-A177-3AD203B41FA5}">
                      <a16:colId xmlns:a16="http://schemas.microsoft.com/office/drawing/2014/main" xmlns="" val="20009"/>
                    </a:ext>
                  </a:extLst>
                </a:gridCol>
              </a:tblGrid>
              <a:tr h="216024">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gridSpan="4">
                  <a:txBody>
                    <a:bodyPr/>
                    <a:lstStyle/>
                    <a:p>
                      <a:pPr algn="ctr" fontAlgn="b"/>
                      <a:r>
                        <a:rPr lang="fi-FI" sz="1100" u="none" strike="noStrike">
                          <a:effectLst/>
                        </a:rPr>
                        <a:t>Tilastointiaikana</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c hMerge="1">
                  <a:txBody>
                    <a:bodyPr/>
                    <a:lstStyle/>
                    <a:p>
                      <a:endParaRPr lang="fi-FI"/>
                    </a:p>
                  </a:txBody>
                  <a:tcPr/>
                </a:tc>
                <a:tc hMerge="1">
                  <a:txBody>
                    <a:bodyPr/>
                    <a:lstStyle/>
                    <a:p>
                      <a:endParaRPr lang="fi-FI"/>
                    </a:p>
                  </a:txBody>
                  <a:tcPr/>
                </a:tc>
                <a:tc gridSpan="2">
                  <a:txBody>
                    <a:bodyPr/>
                    <a:lstStyle/>
                    <a:p>
                      <a:pPr algn="ctr" fontAlgn="b"/>
                      <a:r>
                        <a:rPr lang="fi-FI" sz="1100" u="none" strike="noStrike">
                          <a:effectLst/>
                        </a:rPr>
                        <a:t>Toisessa polvessa</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c gridSpan="2">
                  <a:txBody>
                    <a:bodyPr/>
                    <a:lstStyle/>
                    <a:p>
                      <a:pPr algn="ctr" fontAlgn="b"/>
                      <a:r>
                        <a:rPr lang="fi-FI" sz="1100" u="none" strike="noStrike">
                          <a:effectLst/>
                        </a:rPr>
                        <a:t>Yhteensä</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extLst>
                  <a:ext uri="{0D108BD9-81ED-4DB2-BD59-A6C34878D82A}">
                    <a16:rowId xmlns:a16="http://schemas.microsoft.com/office/drawing/2014/main" xmlns="" val="10000"/>
                  </a:ext>
                </a:extLst>
              </a:tr>
              <a:tr h="353956">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Uros</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kumulat.%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1"/>
                  </a:ext>
                </a:extLst>
              </a:tr>
              <a:tr h="182711">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COBARN DISTANT DRUMS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135</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2"/>
                  </a:ext>
                </a:extLst>
              </a:tr>
              <a:tr h="182711">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PRETTY FLOWER'S UNUS SED LEO</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3"/>
                  </a:ext>
                </a:extLst>
              </a:tr>
              <a:tr h="182711">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MANACA'S TRICK OF THE TAIL</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69</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4"/>
                  </a:ext>
                </a:extLst>
              </a:tr>
              <a:tr h="182711">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LINDRIDGE BLACK KNIGHT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68</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5"/>
                  </a:ext>
                </a:extLst>
              </a:tr>
              <a:tr h="182711">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BENCHMARK SINNING MUSK</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1,85 %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6"/>
                  </a:ext>
                </a:extLst>
              </a:tr>
              <a:tr h="182711">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LEADING-LIGHT DOM PÉRIGNON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59</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7"/>
                  </a:ext>
                </a:extLst>
              </a:tr>
              <a:tr h="182711">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EDWIN SCHÖNEZ</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8"/>
                  </a:ext>
                </a:extLst>
              </a:tr>
              <a:tr h="182711">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CARA'S JEDEDIAH</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56</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09"/>
                  </a:ext>
                </a:extLst>
              </a:tr>
              <a:tr h="182711">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FLYERS ZIM BEAN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119</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0"/>
                  </a:ext>
                </a:extLst>
              </a:tr>
              <a:tr h="182711">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CASSOM TWIST'N'SHOUT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54</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1"/>
                  </a:ext>
                </a:extLst>
              </a:tr>
              <a:tr h="182711">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KRISTALA COCKWAVE'S FAST MOVER</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71</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2"/>
                  </a:ext>
                </a:extLst>
              </a:tr>
              <a:tr h="182711">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SKJERVTUN'S WANNA BE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63</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3"/>
                  </a:ext>
                </a:extLst>
              </a:tr>
              <a:tr h="182711">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BACKHILLS SCANDINAVIAN STYLE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59</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4"/>
                  </a:ext>
                </a:extLst>
              </a:tr>
              <a:tr h="182711">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CANIGOU LOVE EM AND LEAVE EM</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5"/>
                  </a:ext>
                </a:extLst>
              </a:tr>
              <a:tr h="182711">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MERRY COCKTAILS BLISS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6"/>
                  </a:ext>
                </a:extLst>
              </a:tr>
              <a:tr h="182711">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COCKERGOLD I'M STILL THE ROCKSTAR</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29 %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7"/>
                  </a:ext>
                </a:extLst>
              </a:tr>
              <a:tr h="182711">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DELICHON DROPLET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8"/>
                  </a:ext>
                </a:extLst>
              </a:tr>
              <a:tr h="182711">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BACKHILLS YOUR THE MAN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19"/>
                  </a:ext>
                </a:extLst>
              </a:tr>
              <a:tr h="182711">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WESTERNER TAKE OFF</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extLst>
                  <a:ext uri="{0D108BD9-81ED-4DB2-BD59-A6C34878D82A}">
                    <a16:rowId xmlns:a16="http://schemas.microsoft.com/office/drawing/2014/main" xmlns="" val="10020"/>
                  </a:ext>
                </a:extLst>
              </a:tr>
              <a:tr h="182711">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BREEZE WHISKEY ON ICE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dirty="0">
                          <a:effectLst/>
                        </a:rPr>
                        <a:t>38</a:t>
                      </a:r>
                      <a:endParaRPr lang="fi-FI" sz="1100" b="0" i="0" u="none" strike="noStrike" dirty="0">
                        <a:solidFill>
                          <a:srgbClr val="000000"/>
                        </a:solidFill>
                        <a:effectLst/>
                        <a:latin typeface="Calibri"/>
                      </a:endParaRPr>
                    </a:p>
                  </a:txBody>
                  <a:tcPr marL="7370" marR="7370" marT="7370" marB="0" anchor="b"/>
                </a:tc>
                <a:extLst>
                  <a:ext uri="{0D108BD9-81ED-4DB2-BD59-A6C34878D82A}">
                    <a16:rowId xmlns:a16="http://schemas.microsoft.com/office/drawing/2014/main" xmlns="" val="10021"/>
                  </a:ext>
                </a:extLst>
              </a:tr>
            </a:tbl>
          </a:graphicData>
        </a:graphic>
      </p:graphicFrame>
      <p:sp>
        <p:nvSpPr>
          <p:cNvPr id="4" name="Tekstiruutu 3"/>
          <p:cNvSpPr txBox="1"/>
          <p:nvPr/>
        </p:nvSpPr>
        <p:spPr>
          <a:xfrm>
            <a:off x="457200" y="6208178"/>
            <a:ext cx="4943747" cy="369332"/>
          </a:xfrm>
          <a:prstGeom prst="rect">
            <a:avLst/>
          </a:prstGeom>
          <a:noFill/>
        </p:spPr>
        <p:txBody>
          <a:bodyPr wrap="square" rtlCol="0">
            <a:spAutoFit/>
          </a:bodyPr>
          <a:lstStyle/>
          <a:p>
            <a:r>
              <a:rPr lang="fi-FI" dirty="0" smtClean="0"/>
              <a:t>5% 5 vuoden rekisteröinneistä on noin 170 koiraa.</a:t>
            </a:r>
            <a:endParaRPr lang="fi-FI" dirty="0"/>
          </a:p>
        </p:txBody>
      </p:sp>
    </p:spTree>
    <p:extLst>
      <p:ext uri="{BB962C8B-B14F-4D97-AF65-F5344CB8AC3E}">
        <p14:creationId xmlns:p14="http://schemas.microsoft.com/office/powerpoint/2010/main" xmlns="" val="23886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dirty="0" smtClean="0"/>
              <a:t>Yksivärisillä uroksilla 20 eniten käytettyä urosta 2012-2016 vastaavat jopa yli puolet pennuista</a:t>
            </a:r>
            <a:endParaRPr lang="fi-FI" sz="2400"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xmlns="" val="3435533005"/>
              </p:ext>
            </p:extLst>
          </p:nvPr>
        </p:nvGraphicFramePr>
        <p:xfrm>
          <a:off x="457200" y="1834669"/>
          <a:ext cx="8229599" cy="4057025"/>
        </p:xfrm>
        <a:graphic>
          <a:graphicData uri="http://schemas.openxmlformats.org/drawingml/2006/table">
            <a:tbl>
              <a:tblPr>
                <a:tableStyleId>{5C22544A-7EE6-4342-B048-85BDC9FD1C3A}</a:tableStyleId>
              </a:tblPr>
              <a:tblGrid>
                <a:gridCol w="665915"/>
                <a:gridCol w="2944829"/>
                <a:gridCol w="648072"/>
                <a:gridCol w="504056"/>
                <a:gridCol w="432048"/>
                <a:gridCol w="648072"/>
                <a:gridCol w="576064"/>
                <a:gridCol w="648072"/>
                <a:gridCol w="629739"/>
                <a:gridCol w="532732"/>
              </a:tblGrid>
              <a:tr h="176875">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gridSpan="4">
                  <a:txBody>
                    <a:bodyPr/>
                    <a:lstStyle/>
                    <a:p>
                      <a:pPr algn="ctr" fontAlgn="b"/>
                      <a:r>
                        <a:rPr lang="fi-FI" sz="1100" u="none" strike="noStrike">
                          <a:effectLst/>
                        </a:rPr>
                        <a:t>Tilastointiaikana</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c hMerge="1">
                  <a:txBody>
                    <a:bodyPr/>
                    <a:lstStyle/>
                    <a:p>
                      <a:endParaRPr lang="fi-FI"/>
                    </a:p>
                  </a:txBody>
                  <a:tcPr/>
                </a:tc>
                <a:tc hMerge="1">
                  <a:txBody>
                    <a:bodyPr/>
                    <a:lstStyle/>
                    <a:p>
                      <a:endParaRPr lang="fi-FI"/>
                    </a:p>
                  </a:txBody>
                  <a:tcPr/>
                </a:tc>
                <a:tc gridSpan="2">
                  <a:txBody>
                    <a:bodyPr/>
                    <a:lstStyle/>
                    <a:p>
                      <a:pPr algn="ctr" fontAlgn="b"/>
                      <a:r>
                        <a:rPr lang="fi-FI" sz="1100" u="none" strike="noStrike">
                          <a:effectLst/>
                        </a:rPr>
                        <a:t>Toisessa polvessa</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c gridSpan="2">
                  <a:txBody>
                    <a:bodyPr/>
                    <a:lstStyle/>
                    <a:p>
                      <a:pPr algn="ctr" fontAlgn="b"/>
                      <a:r>
                        <a:rPr lang="fi-FI" sz="1100" u="none" strike="noStrike">
                          <a:effectLst/>
                        </a:rPr>
                        <a:t>Yhteensä</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r>
              <a:tr h="33164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Uros</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kumulat.%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COBARN DISTANT DRUMS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b="1" u="none" strike="noStrike" dirty="0">
                          <a:solidFill>
                            <a:srgbClr val="FF0000"/>
                          </a:solidFill>
                          <a:effectLst/>
                        </a:rPr>
                        <a:t>7,70 %</a:t>
                      </a:r>
                      <a:endParaRPr lang="fi-FI" sz="1100" b="1" i="0" u="none" strike="noStrike" dirty="0">
                        <a:solidFill>
                          <a:srgbClr val="FF0000"/>
                        </a:solidFill>
                        <a:effectLst/>
                        <a:latin typeface="Calibri"/>
                      </a:endParaRPr>
                    </a:p>
                  </a:txBody>
                  <a:tcPr marL="7370" marR="7370" marT="7370" marB="0" anchor="b"/>
                </a:tc>
                <a:tc>
                  <a:txBody>
                    <a:bodyPr/>
                    <a:lstStyle/>
                    <a:p>
                      <a:pPr algn="r" fontAlgn="b"/>
                      <a:r>
                        <a:rPr lang="fi-FI" sz="1100" u="none" strike="noStrike">
                          <a:effectLst/>
                        </a:rPr>
                        <a:t>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135</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PRETTY FLOWER'S UNUS SED LEO</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92</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MANACA'S TRICK OF THE TAIL</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4,12 %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69</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LINDRIDGE BLACK KNIGHT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4,06 %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68</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EDWIN SCHÖNEZ</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CARA'S JEDEDIAH</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3,34 %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56</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FLYERS ZIM BEAN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3,28 %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119</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KRISTALA COCKWAVE'S FAST MOVER</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71</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BACKHILLS SCANDINAVIAN STYLE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2,81 %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59</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CANIGOU LOVE EM AND LEAVE EM</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MERRY COCKTAILS BLISS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APELHÖJDENS OTHELLO</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2,15 %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MERRY COCKTAILS UP-AND-COMING</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CORRALET INDIAN-SAVAGE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140</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DREAMFILLA'S BANNANA</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1,85 %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60</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ROBINSON CRUSOE Z VEJMINKU</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1,85 %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NORTHWORTH JAGGY WOOD</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58</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TWO PINE'S ULUGH BEG</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41</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VITO BLACK PETRS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56 %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ABBADON'S FERGUS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b="1" u="none" strike="noStrike" dirty="0">
                          <a:solidFill>
                            <a:srgbClr val="FF0000"/>
                          </a:solidFill>
                          <a:effectLst/>
                        </a:rPr>
                        <a:t>58 %</a:t>
                      </a:r>
                      <a:endParaRPr lang="fi-FI" sz="1100" b="1" i="0" u="none" strike="noStrike" dirty="0">
                        <a:solidFill>
                          <a:srgbClr val="FF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dirty="0">
                          <a:effectLst/>
                        </a:rPr>
                        <a:t>24</a:t>
                      </a:r>
                      <a:endParaRPr lang="fi-FI" sz="1100" b="0" i="0" u="none" strike="noStrike" dirty="0">
                        <a:solidFill>
                          <a:srgbClr val="000000"/>
                        </a:solidFill>
                        <a:effectLst/>
                        <a:latin typeface="Calibri"/>
                      </a:endParaRPr>
                    </a:p>
                  </a:txBody>
                  <a:tcPr marL="7370" marR="7370" marT="7370" marB="0" anchor="b"/>
                </a:tc>
              </a:tr>
            </a:tbl>
          </a:graphicData>
        </a:graphic>
      </p:graphicFrame>
    </p:spTree>
    <p:extLst>
      <p:ext uri="{BB962C8B-B14F-4D97-AF65-F5344CB8AC3E}">
        <p14:creationId xmlns:p14="http://schemas.microsoft.com/office/powerpoint/2010/main" xmlns="" val="2691627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4000" dirty="0" smtClean="0"/>
              <a:t>Sisältö</a:t>
            </a:r>
            <a:endParaRPr lang="fi-FI" dirty="0"/>
          </a:p>
        </p:txBody>
      </p:sp>
      <p:sp>
        <p:nvSpPr>
          <p:cNvPr id="3" name="Sisällön paikkamerkki 2"/>
          <p:cNvSpPr>
            <a:spLocks noGrp="1"/>
          </p:cNvSpPr>
          <p:nvPr>
            <p:ph idx="1"/>
          </p:nvPr>
        </p:nvSpPr>
        <p:spPr/>
        <p:txBody>
          <a:bodyPr>
            <a:normAutofit/>
          </a:bodyPr>
          <a:lstStyle/>
          <a:p>
            <a:r>
              <a:rPr lang="fi-FI" sz="2000" dirty="0" smtClean="0"/>
              <a:t>Terveystilastot</a:t>
            </a:r>
          </a:p>
          <a:p>
            <a:pPr lvl="1"/>
            <a:r>
              <a:rPr lang="fi-FI" sz="1700" dirty="0" smtClean="0"/>
              <a:t>Lonkat</a:t>
            </a:r>
          </a:p>
          <a:p>
            <a:pPr lvl="1"/>
            <a:r>
              <a:rPr lang="fi-FI" sz="1700" dirty="0" smtClean="0"/>
              <a:t>Kyynärät</a:t>
            </a:r>
          </a:p>
          <a:p>
            <a:pPr lvl="1"/>
            <a:r>
              <a:rPr lang="fi-FI" sz="1700" dirty="0" smtClean="0"/>
              <a:t>Polvet</a:t>
            </a:r>
          </a:p>
          <a:p>
            <a:pPr lvl="1"/>
            <a:r>
              <a:rPr lang="fi-FI" sz="1700" dirty="0" smtClean="0"/>
              <a:t>Silmät</a:t>
            </a:r>
          </a:p>
          <a:p>
            <a:pPr lvl="1"/>
            <a:r>
              <a:rPr lang="fi-FI" sz="1700" dirty="0" smtClean="0"/>
              <a:t>Keskustelua</a:t>
            </a:r>
          </a:p>
          <a:p>
            <a:r>
              <a:rPr lang="fi-FI" sz="2000" dirty="0" smtClean="0"/>
              <a:t>Jalostukseen eniten käytetyt koirat</a:t>
            </a:r>
          </a:p>
          <a:p>
            <a:pPr lvl="1"/>
            <a:r>
              <a:rPr lang="fi-FI" sz="1600" dirty="0" smtClean="0"/>
              <a:t>Urokset</a:t>
            </a:r>
          </a:p>
          <a:p>
            <a:pPr lvl="1"/>
            <a:r>
              <a:rPr lang="fi-FI" sz="1600" dirty="0" smtClean="0"/>
              <a:t>Nartut</a:t>
            </a:r>
          </a:p>
          <a:p>
            <a:pPr lvl="1"/>
            <a:r>
              <a:rPr lang="fi-FI" sz="1600" dirty="0" smtClean="0"/>
              <a:t>Keskustelua</a:t>
            </a:r>
          </a:p>
          <a:p>
            <a:r>
              <a:rPr lang="fi-FI" sz="2000" dirty="0" smtClean="0"/>
              <a:t>Painopisteet/toimenpiteet vuodelle 2017 sekä ehdotukset vuosikokoukselle</a:t>
            </a:r>
            <a:endParaRPr lang="fi-FI" sz="2000" dirty="0"/>
          </a:p>
        </p:txBody>
      </p:sp>
    </p:spTree>
    <p:extLst>
      <p:ext uri="{BB962C8B-B14F-4D97-AF65-F5344CB8AC3E}">
        <p14:creationId xmlns:p14="http://schemas.microsoft.com/office/powerpoint/2010/main" xmlns="" val="752609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dirty="0" smtClean="0"/>
              <a:t>Kirjavillakin uroksilla 20 eniten käytettyä 2012-2016 vastaavat lähes puolet pennuista</a:t>
            </a:r>
            <a:endParaRPr lang="fi-FI" sz="24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4045227044"/>
              </p:ext>
            </p:extLst>
          </p:nvPr>
        </p:nvGraphicFramePr>
        <p:xfrm>
          <a:off x="457200" y="1834669"/>
          <a:ext cx="8229599" cy="4046015"/>
        </p:xfrm>
        <a:graphic>
          <a:graphicData uri="http://schemas.openxmlformats.org/drawingml/2006/table">
            <a:tbl>
              <a:tblPr>
                <a:tableStyleId>{5C22544A-7EE6-4342-B048-85BDC9FD1C3A}</a:tableStyleId>
              </a:tblPr>
              <a:tblGrid>
                <a:gridCol w="665915"/>
                <a:gridCol w="2872821"/>
                <a:gridCol w="648072"/>
                <a:gridCol w="504056"/>
                <a:gridCol w="576064"/>
                <a:gridCol w="648072"/>
                <a:gridCol w="576064"/>
                <a:gridCol w="576064"/>
                <a:gridCol w="629739"/>
                <a:gridCol w="532732"/>
              </a:tblGrid>
              <a:tr h="176875">
                <a:tc>
                  <a:txBody>
                    <a:bodyPr/>
                    <a:lstStyle/>
                    <a:p>
                      <a:pPr algn="l" fontAlgn="b"/>
                      <a:endParaRPr lang="fi-FI" sz="1100" b="0" i="0" u="none" strike="noStrike" dirty="0">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gridSpan="4">
                  <a:txBody>
                    <a:bodyPr/>
                    <a:lstStyle/>
                    <a:p>
                      <a:pPr algn="ctr" fontAlgn="b"/>
                      <a:r>
                        <a:rPr lang="fi-FI" sz="1100" u="none" strike="noStrike">
                          <a:effectLst/>
                        </a:rPr>
                        <a:t>Tilastointiaikana</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c hMerge="1">
                  <a:txBody>
                    <a:bodyPr/>
                    <a:lstStyle/>
                    <a:p>
                      <a:endParaRPr lang="fi-FI"/>
                    </a:p>
                  </a:txBody>
                  <a:tcPr/>
                </a:tc>
                <a:tc hMerge="1">
                  <a:txBody>
                    <a:bodyPr/>
                    <a:lstStyle/>
                    <a:p>
                      <a:endParaRPr lang="fi-FI"/>
                    </a:p>
                  </a:txBody>
                  <a:tcPr/>
                </a:tc>
                <a:tc gridSpan="2">
                  <a:txBody>
                    <a:bodyPr/>
                    <a:lstStyle/>
                    <a:p>
                      <a:pPr algn="ctr" fontAlgn="b"/>
                      <a:r>
                        <a:rPr lang="fi-FI" sz="1100" u="none" strike="noStrike">
                          <a:effectLst/>
                        </a:rPr>
                        <a:t>Toisessa polvessa</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c gridSpan="2">
                  <a:txBody>
                    <a:bodyPr/>
                    <a:lstStyle/>
                    <a:p>
                      <a:pPr algn="ctr" fontAlgn="b"/>
                      <a:r>
                        <a:rPr lang="fi-FI" sz="1100" u="none" strike="noStrike">
                          <a:effectLst/>
                        </a:rPr>
                        <a:t>Yhteensä</a:t>
                      </a:r>
                      <a:endParaRPr lang="fi-FI" sz="1100" b="0" i="0" u="none" strike="noStrike">
                        <a:solidFill>
                          <a:srgbClr val="000000"/>
                        </a:solidFill>
                        <a:effectLst/>
                        <a:latin typeface="Calibri"/>
                      </a:endParaRPr>
                    </a:p>
                  </a:txBody>
                  <a:tcPr marL="7370" marR="7370" marT="7370" marB="0" anchor="b"/>
                </a:tc>
                <a:tc hMerge="1">
                  <a:txBody>
                    <a:bodyPr/>
                    <a:lstStyle/>
                    <a:p>
                      <a:endParaRPr lang="fi-FI"/>
                    </a:p>
                  </a:txBody>
                  <a:tcPr/>
                </a:tc>
              </a:tr>
              <a:tr h="33164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Uros</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kumulat.%</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BENCHMARK SINNING MUSK</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3,70 %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62</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LEADING-LIGHT DOM PÉRIGNON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3,52 %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59</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CASSOM TWIST'N'SHOUT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3,22 %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54</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dirty="0">
                          <a:effectLst/>
                        </a:rPr>
                        <a:t>SKJERVTUN'S WANNA BE</a:t>
                      </a:r>
                      <a:endParaRPr lang="fi-FI" sz="1100" b="0" i="0" u="none" strike="noStrike" dirty="0">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2,92 %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63</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l" fontAlgn="b"/>
                      <a:r>
                        <a:rPr lang="en-US" sz="1100" u="none" strike="noStrike">
                          <a:effectLst/>
                        </a:rPr>
                        <a:t>COCKERGOLD I'M STILL THE ROCKSTAR</a:t>
                      </a:r>
                      <a:endParaRPr lang="en-US"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45</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DELICHON DROPLET</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2,51 %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BACKHILLS YOUR THE MAN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2,51 %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21 %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WESTERNER TAKE OFF</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BREEZE WHISKEY ON ICE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2,27 %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38</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ASHWIND'S IVY LEAGUE</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2,03 %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28 %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BREEZE XANTE AVEC</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43</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JENLIN SEA CAPTAIN</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33</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WESTERNER LIGHT THE SKY</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1,85 %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34 %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BREEZE XAUKKI MAYBE TRACKER</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1,85 %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35 %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PRETTY FLOWER'S ONEWAYORANOTHER</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1,79 %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63</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BENCHMARK REVOLUTIONARY ROAD</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1,67 %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39 %</a:t>
                      </a:r>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l" fontAlgn="b"/>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28</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WESTERNER CISCO KID</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1,55 %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40 %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198</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89</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COASTLINE JOHNNY B.GOOD</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42 %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71</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PAISLEY'S TIME WILL SHOW</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43 %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31</a:t>
                      </a:r>
                      <a:endParaRPr lang="fi-FI" sz="1100" b="0" i="0" u="none" strike="noStrike">
                        <a:solidFill>
                          <a:srgbClr val="000000"/>
                        </a:solidFill>
                        <a:effectLst/>
                        <a:latin typeface="Calibri"/>
                      </a:endParaRPr>
                    </a:p>
                  </a:txBody>
                  <a:tcPr marL="7370" marR="7370" marT="7370" marB="0" anchor="b"/>
                </a:tc>
              </a:tr>
              <a:tr h="176875">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370" marR="7370" marT="7370" marB="0" anchor="b"/>
                </a:tc>
                <a:tc>
                  <a:txBody>
                    <a:bodyPr/>
                    <a:lstStyle/>
                    <a:p>
                      <a:pPr algn="l" fontAlgn="b"/>
                      <a:r>
                        <a:rPr lang="fi-FI" sz="1100" u="none" strike="noStrike">
                          <a:effectLst/>
                        </a:rPr>
                        <a:t>ALLERT'S EXITING NEWS</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1,43 %</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b="1" u="none" strike="noStrike" dirty="0">
                          <a:solidFill>
                            <a:srgbClr val="FF0000"/>
                          </a:solidFill>
                          <a:effectLst/>
                        </a:rPr>
                        <a:t>45 %</a:t>
                      </a:r>
                      <a:endParaRPr lang="fi-FI" sz="1100" b="1" i="0" u="none" strike="noStrike" dirty="0">
                        <a:solidFill>
                          <a:srgbClr val="FF0000"/>
                        </a:solidFill>
                        <a:effectLst/>
                        <a:latin typeface="Calibri"/>
                      </a:endParaRPr>
                    </a:p>
                  </a:txBody>
                  <a:tcPr marL="7370" marR="7370" marT="7370" marB="0" anchor="b"/>
                </a:tc>
                <a:tc>
                  <a:txBody>
                    <a:bodyPr/>
                    <a:lstStyle/>
                    <a:p>
                      <a:pPr algn="r" fontAlgn="b"/>
                      <a:r>
                        <a:rPr lang="fi-FI" sz="1100" u="none" strike="noStrike" dirty="0">
                          <a:effectLst/>
                        </a:rPr>
                        <a:t>10</a:t>
                      </a:r>
                      <a:endParaRPr lang="fi-FI" sz="1100" b="0" i="0" u="none" strike="noStrike" dirty="0">
                        <a:solidFill>
                          <a:srgbClr val="000000"/>
                        </a:solidFill>
                        <a:effectLst/>
                        <a:latin typeface="Calibri"/>
                      </a:endParaRPr>
                    </a:p>
                  </a:txBody>
                  <a:tcPr marL="7370" marR="7370" marT="7370" marB="0" anchor="b"/>
                </a:tc>
                <a:tc>
                  <a:txBody>
                    <a:bodyPr/>
                    <a:lstStyle/>
                    <a:p>
                      <a:pPr algn="r" fontAlgn="b"/>
                      <a:r>
                        <a:rPr lang="fi-FI" sz="1100" u="none" strike="noStrike">
                          <a:effectLst/>
                        </a:rPr>
                        <a:t>47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370" marR="7370" marT="7370" marB="0" anchor="b"/>
                </a:tc>
                <a:tc>
                  <a:txBody>
                    <a:bodyPr/>
                    <a:lstStyle/>
                    <a:p>
                      <a:pPr algn="r" fontAlgn="b"/>
                      <a:r>
                        <a:rPr lang="fi-FI" sz="1100" u="none" strike="noStrike" dirty="0">
                          <a:effectLst/>
                        </a:rPr>
                        <a:t>28</a:t>
                      </a:r>
                      <a:endParaRPr lang="fi-FI" sz="1100" b="0" i="0" u="none" strike="noStrike" dirty="0">
                        <a:solidFill>
                          <a:srgbClr val="000000"/>
                        </a:solidFill>
                        <a:effectLst/>
                        <a:latin typeface="Calibri"/>
                      </a:endParaRPr>
                    </a:p>
                  </a:txBody>
                  <a:tcPr marL="7370" marR="7370" marT="7370" marB="0" anchor="b"/>
                </a:tc>
              </a:tr>
            </a:tbl>
          </a:graphicData>
        </a:graphic>
      </p:graphicFrame>
    </p:spTree>
    <p:extLst>
      <p:ext uri="{BB962C8B-B14F-4D97-AF65-F5344CB8AC3E}">
        <p14:creationId xmlns:p14="http://schemas.microsoft.com/office/powerpoint/2010/main" xmlns="" val="1852555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400" dirty="0" smtClean="0"/>
              <a:t>Käyttölinjaisilla uroksilla </a:t>
            </a:r>
            <a:r>
              <a:rPr lang="fi-FI" sz="2400" dirty="0"/>
              <a:t>20 eniten käytettyä 2012-2016 vastaavat </a:t>
            </a:r>
            <a:r>
              <a:rPr lang="fi-FI" sz="2400" dirty="0" smtClean="0"/>
              <a:t>yli 90% pennuista</a:t>
            </a:r>
            <a:endParaRPr lang="fi-FI" sz="24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3292873852"/>
              </p:ext>
            </p:extLst>
          </p:nvPr>
        </p:nvGraphicFramePr>
        <p:xfrm>
          <a:off x="755580" y="1600198"/>
          <a:ext cx="7776858" cy="5152133"/>
        </p:xfrm>
        <a:graphic>
          <a:graphicData uri="http://schemas.openxmlformats.org/drawingml/2006/table">
            <a:tbl>
              <a:tblPr>
                <a:tableStyleId>{5C22544A-7EE6-4342-B048-85BDC9FD1C3A}</a:tableStyleId>
              </a:tblPr>
              <a:tblGrid>
                <a:gridCol w="520082"/>
                <a:gridCol w="2315994"/>
                <a:gridCol w="520082"/>
                <a:gridCol w="520082"/>
                <a:gridCol w="650103"/>
                <a:gridCol w="650103"/>
                <a:gridCol w="650103"/>
                <a:gridCol w="650103"/>
                <a:gridCol w="650103"/>
                <a:gridCol w="650103"/>
              </a:tblGrid>
              <a:tr h="260113">
                <a:tc gridSpan="4">
                  <a:txBody>
                    <a:bodyPr/>
                    <a:lstStyle/>
                    <a:p>
                      <a:pPr algn="l" fontAlgn="b"/>
                      <a:r>
                        <a:rPr lang="fi-FI" sz="1000" u="none" strike="noStrike" dirty="0">
                          <a:effectLst/>
                        </a:rPr>
                        <a:t>Käytetyimmät käyttölinjan urokset 2012-2016 pentujen syntymävuoden mukaan</a:t>
                      </a:r>
                      <a:endParaRPr lang="fi-FI" sz="1000" b="0" i="0" u="none" strike="noStrike" dirty="0">
                        <a:solidFill>
                          <a:srgbClr val="000000"/>
                        </a:solidFill>
                        <a:effectLst/>
                        <a:latin typeface="Calibri"/>
                      </a:endParaRPr>
                    </a:p>
                  </a:txBody>
                  <a:tcPr marL="5780" marR="5780" marT="5780" marB="0" anchor="b"/>
                </a:tc>
                <a:tc hMerge="1">
                  <a:txBody>
                    <a:bodyPr/>
                    <a:lstStyle/>
                    <a:p>
                      <a:endParaRPr lang="fi-FI"/>
                    </a:p>
                  </a:txBody>
                  <a:tcPr/>
                </a:tc>
                <a:tc hMerge="1">
                  <a:txBody>
                    <a:bodyPr/>
                    <a:lstStyle/>
                    <a:p>
                      <a:endParaRPr lang="fi-FI"/>
                    </a:p>
                  </a:txBody>
                  <a:tcPr/>
                </a:tc>
                <a:tc hMerge="1">
                  <a:txBody>
                    <a:bodyPr/>
                    <a:lstStyle/>
                    <a:p>
                      <a:endParaRPr lang="fi-FI"/>
                    </a:p>
                  </a:txBody>
                  <a:tcPr/>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r>
              <a:tr h="138727">
                <a:tc gridSpan="2">
                  <a:txBody>
                    <a:bodyPr/>
                    <a:lstStyle/>
                    <a:p>
                      <a:pPr algn="l" fontAlgn="b"/>
                      <a:r>
                        <a:rPr lang="fi-FI" sz="1000" u="none" strike="noStrike" dirty="0">
                          <a:effectLst/>
                        </a:rPr>
                        <a:t>Tilastointiaikana</a:t>
                      </a:r>
                      <a:endParaRPr lang="fi-FI" sz="1000" b="0" i="0" u="none" strike="noStrike" dirty="0">
                        <a:solidFill>
                          <a:srgbClr val="000000"/>
                        </a:solidFill>
                        <a:effectLst/>
                        <a:latin typeface="Calibri"/>
                      </a:endParaRPr>
                    </a:p>
                  </a:txBody>
                  <a:tcPr marL="5780" marR="5780" marT="5780" marB="0" anchor="b"/>
                </a:tc>
                <a:tc hMerge="1">
                  <a:txBody>
                    <a:bodyPr/>
                    <a:lstStyle/>
                    <a:p>
                      <a:endParaRPr lang="fi-FI"/>
                    </a:p>
                  </a:txBody>
                  <a:tcPr/>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c gridSpan="2">
                  <a:txBody>
                    <a:bodyPr/>
                    <a:lstStyle/>
                    <a:p>
                      <a:pPr algn="l" fontAlgn="b"/>
                      <a:r>
                        <a:rPr lang="fi-FI" sz="1000" u="none" strike="noStrike">
                          <a:effectLst/>
                        </a:rPr>
                        <a:t>Toisessa polvessa</a:t>
                      </a:r>
                      <a:endParaRPr lang="fi-FI" sz="1000" b="0" i="0" u="none" strike="noStrike">
                        <a:solidFill>
                          <a:srgbClr val="000000"/>
                        </a:solidFill>
                        <a:effectLst/>
                        <a:latin typeface="Calibri"/>
                      </a:endParaRPr>
                    </a:p>
                  </a:txBody>
                  <a:tcPr marL="5780" marR="5780" marT="5780" marB="0" anchor="b"/>
                </a:tc>
                <a:tc hMerge="1">
                  <a:txBody>
                    <a:bodyPr/>
                    <a:lstStyle/>
                    <a:p>
                      <a:endParaRPr lang="fi-FI"/>
                    </a:p>
                  </a:txBody>
                  <a:tcPr/>
                </a:tc>
                <a:tc>
                  <a:txBody>
                    <a:bodyPr/>
                    <a:lstStyle/>
                    <a:p>
                      <a:pPr algn="l" fontAlgn="b"/>
                      <a:r>
                        <a:rPr lang="fi-FI" sz="1000" u="none" strike="noStrike">
                          <a:effectLst/>
                        </a:rPr>
                        <a:t>Yhteensä</a:t>
                      </a:r>
                      <a:endParaRPr lang="fi-FI" sz="1000" b="0" i="0" u="none" strike="noStrike">
                        <a:solidFill>
                          <a:srgbClr val="000000"/>
                        </a:solidFill>
                        <a:effectLst/>
                        <a:latin typeface="Calibri"/>
                      </a:endParaRPr>
                    </a:p>
                  </a:txBody>
                  <a:tcPr marL="5780" marR="5780" marT="5780" marB="0" anchor="b"/>
                </a:tc>
                <a:tc>
                  <a:txBody>
                    <a:bodyPr/>
                    <a:lstStyle/>
                    <a:p>
                      <a:pPr algn="l" fontAlgn="b"/>
                      <a:endParaRPr lang="fi-FI" sz="1000" b="0" i="0" u="none" strike="noStrike">
                        <a:solidFill>
                          <a:srgbClr val="000000"/>
                        </a:solidFill>
                        <a:effectLst/>
                        <a:latin typeface="Calibri"/>
                      </a:endParaRPr>
                    </a:p>
                  </a:txBody>
                  <a:tcPr marL="5780" marR="5780" marT="5780" marB="0" anchor="b"/>
                </a:tc>
              </a:tr>
              <a:tr h="260113">
                <a:tc>
                  <a:txBody>
                    <a:bodyPr/>
                    <a:lstStyle/>
                    <a:p>
                      <a:pPr algn="l" fontAlgn="b"/>
                      <a:r>
                        <a:rPr lang="fi-FI" sz="1000" u="none" strike="noStrike">
                          <a:effectLst/>
                        </a:rPr>
                        <a:t>#</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dirty="0">
                          <a:effectLst/>
                        </a:rPr>
                        <a:t>Uros</a:t>
                      </a:r>
                      <a:endParaRPr lang="fi-FI" sz="1000" b="0" i="0" u="none" strike="noStrike" dirty="0">
                        <a:solidFill>
                          <a:srgbClr val="000000"/>
                        </a:solidFill>
                        <a:effectLst/>
                        <a:latin typeface="Calibri"/>
                      </a:endParaRPr>
                    </a:p>
                  </a:txBody>
                  <a:tcPr marL="5780" marR="5780" marT="5780" marB="0" anchor="b"/>
                </a:tc>
                <a:tc>
                  <a:txBody>
                    <a:bodyPr/>
                    <a:lstStyle/>
                    <a:p>
                      <a:pPr algn="l" fontAlgn="b"/>
                      <a:r>
                        <a:rPr lang="fi-FI" sz="1000" u="none" strike="noStrike">
                          <a:effectLst/>
                        </a:rPr>
                        <a:t>Pentueita</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Pentuja</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%-osuus </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kumulat.%</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Pentueita</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Pentuja</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Pentueita</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Pentuja</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dirty="0">
                          <a:effectLst/>
                        </a:rPr>
                        <a:t>MIKLAUS ONPA METKA</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5</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27</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11 %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a:effectLst/>
                        </a:rPr>
                        <a:t>11 %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29</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dirty="0">
                          <a:effectLst/>
                        </a:rPr>
                        <a:t>SWEETCHARIOT BRANDY SNAP</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5</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10 %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dirty="0">
                          <a:effectLst/>
                        </a:rPr>
                        <a:t>21 %</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7</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5</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23</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FRIISIN KAIRA</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10 %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a:effectLst/>
                        </a:rPr>
                        <a:t>30 %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23</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LADYSPLIT'S DEAGOL</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3</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16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7 %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a:effectLst/>
                        </a:rPr>
                        <a:t>37 %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7</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38</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19</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5</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LADECOURT BEVIS</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5 %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a:effectLst/>
                        </a:rPr>
                        <a:t>42 %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12</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VAGNMAKARENS DUKAT</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11</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5 %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dirty="0">
                          <a:effectLst/>
                        </a:rPr>
                        <a:t>46 %</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15</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7</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MERYL BLACK RING-OUZEL</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12</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5 %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dirty="0">
                          <a:effectLst/>
                        </a:rPr>
                        <a:t>51 %</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12</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8</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dirty="0">
                          <a:effectLst/>
                        </a:rPr>
                        <a:t>FROSTY MORNING'S ORLANDO</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5 %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a:effectLst/>
                        </a:rPr>
                        <a:t>56 %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11</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9</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MIKLAUS NIITTI</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60 %</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MIKLAUS PASSEPARTOUT</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64 %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11</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FROSTY MORNING'S NAOISE</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68 %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0</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12</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LADYSPLIT'S DINODAS</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72 %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5</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15</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13</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FROSTY MORNING'S ONSLOW</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75 %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0</a:t>
                      </a:r>
                      <a:endParaRPr lang="fi-FI" sz="1000" b="0" i="0" u="none" strike="noStrike" dirty="0">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14</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JAKTIA EURO</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78 %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19</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6</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15</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MERYL KICK-OFF</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80 %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6</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16</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NAMUSILLAN DRAAKKENI</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83 %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6</a:t>
                      </a:r>
                      <a:endParaRPr lang="fi-FI" sz="1000" b="0" i="0" u="none" strike="noStrike" dirty="0">
                        <a:solidFill>
                          <a:srgbClr val="000000"/>
                        </a:solidFill>
                        <a:effectLst/>
                        <a:latin typeface="Calibri"/>
                      </a:endParaRPr>
                    </a:p>
                  </a:txBody>
                  <a:tcPr marL="5780" marR="5780" marT="5780" marB="0" anchor="b"/>
                </a:tc>
              </a:tr>
              <a:tr h="260113">
                <a:tc>
                  <a:txBody>
                    <a:bodyPr/>
                    <a:lstStyle/>
                    <a:p>
                      <a:pPr algn="r" fontAlgn="b"/>
                      <a:r>
                        <a:rPr lang="fi-FI" sz="1000" u="none" strike="noStrike">
                          <a:effectLst/>
                        </a:rPr>
                        <a:t>17</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DERRYCULLEN MOONSTONE OF MOELFAMAU</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85 %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6</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18</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X-PAWS XPLOSIVE</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88 %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6</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19</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WITCH-HUNT'S EDDIE VEDDER</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5</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90 %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22</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20</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STAWASKOGENS GOOFY</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b="1" u="none" strike="noStrike" dirty="0">
                          <a:solidFill>
                            <a:srgbClr val="FF0000"/>
                          </a:solidFill>
                          <a:effectLst/>
                        </a:rPr>
                        <a:t>91 %</a:t>
                      </a:r>
                      <a:endParaRPr lang="fi-FI" sz="1000" b="1" i="0" u="none" strike="noStrike" dirty="0">
                        <a:solidFill>
                          <a:srgbClr val="FF0000"/>
                        </a:solidFill>
                        <a:effectLst/>
                        <a:latin typeface="Calibri"/>
                      </a:endParaRPr>
                    </a:p>
                  </a:txBody>
                  <a:tcPr marL="5780" marR="5780" marT="5780" marB="0" anchor="b"/>
                </a:tc>
                <a:tc>
                  <a:txBody>
                    <a:bodyPr/>
                    <a:lstStyle/>
                    <a:p>
                      <a:pPr algn="r" fontAlgn="b"/>
                      <a:r>
                        <a:rPr lang="fi-FI" sz="1000" u="none" strike="noStrike">
                          <a:effectLst/>
                        </a:rPr>
                        <a:t>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11</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21</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LOWFLYER NIPP</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93 %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7</a:t>
                      </a:r>
                      <a:endParaRPr lang="fi-FI" sz="1000" b="0" i="0" u="none" strike="noStrike">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22</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SAXONDAWN ELTON OF BREEZYBROOK</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4</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95 %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4</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23</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NAMUSILLAN KALJOLAINEN</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96 %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8</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24</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BANDUCIA ODEN</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97 %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8</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36</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3</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25</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MERYL CRISP</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3</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98 %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3</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26</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CYNHINFA LINCOLN</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99 %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2</a:t>
                      </a:r>
                      <a:endParaRPr lang="fi-FI" sz="1000" b="0" i="0" u="none" strike="noStrike" dirty="0">
                        <a:solidFill>
                          <a:srgbClr val="000000"/>
                        </a:solidFill>
                        <a:effectLst/>
                        <a:latin typeface="Calibri"/>
                      </a:endParaRPr>
                    </a:p>
                  </a:txBody>
                  <a:tcPr marL="5780" marR="5780" marT="5780" marB="0" anchor="b"/>
                </a:tc>
              </a:tr>
              <a:tr h="138727">
                <a:tc>
                  <a:txBody>
                    <a:bodyPr/>
                    <a:lstStyle/>
                    <a:p>
                      <a:pPr algn="r" fontAlgn="b"/>
                      <a:r>
                        <a:rPr lang="fi-FI" sz="1000" u="none" strike="noStrike">
                          <a:effectLst/>
                        </a:rPr>
                        <a:t>27</a:t>
                      </a:r>
                      <a:endParaRPr lang="fi-FI" sz="1000" b="0" i="0" u="none" strike="noStrike">
                        <a:solidFill>
                          <a:srgbClr val="000000"/>
                        </a:solidFill>
                        <a:effectLst/>
                        <a:latin typeface="Calibri"/>
                      </a:endParaRPr>
                    </a:p>
                  </a:txBody>
                  <a:tcPr marL="5780" marR="5780" marT="5780" marB="0" anchor="b"/>
                </a:tc>
                <a:tc>
                  <a:txBody>
                    <a:bodyPr/>
                    <a:lstStyle/>
                    <a:p>
                      <a:pPr algn="l" fontAlgn="b"/>
                      <a:r>
                        <a:rPr lang="fi-FI" sz="1000" u="none" strike="noStrike">
                          <a:effectLst/>
                        </a:rPr>
                        <a:t>NAMUSILLAN HIILI UKKO</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2</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100 %</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0</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a:effectLst/>
                        </a:rPr>
                        <a:t>1</a:t>
                      </a:r>
                      <a:endParaRPr lang="fi-FI" sz="1000" b="0" i="0" u="none" strike="noStrike">
                        <a:solidFill>
                          <a:srgbClr val="000000"/>
                        </a:solidFill>
                        <a:effectLst/>
                        <a:latin typeface="Calibri"/>
                      </a:endParaRPr>
                    </a:p>
                  </a:txBody>
                  <a:tcPr marL="5780" marR="5780" marT="5780" marB="0" anchor="b"/>
                </a:tc>
                <a:tc>
                  <a:txBody>
                    <a:bodyPr/>
                    <a:lstStyle/>
                    <a:p>
                      <a:pPr algn="r" fontAlgn="b"/>
                      <a:r>
                        <a:rPr lang="fi-FI" sz="1000" u="none" strike="noStrike" dirty="0">
                          <a:effectLst/>
                        </a:rPr>
                        <a:t>2</a:t>
                      </a:r>
                      <a:endParaRPr lang="fi-FI" sz="1000" b="0" i="0" u="none" strike="noStrike" dirty="0">
                        <a:solidFill>
                          <a:srgbClr val="000000"/>
                        </a:solidFill>
                        <a:effectLst/>
                        <a:latin typeface="Calibri"/>
                      </a:endParaRPr>
                    </a:p>
                  </a:txBody>
                  <a:tcPr marL="5780" marR="5780" marT="5780" marB="0" anchor="b"/>
                </a:tc>
              </a:tr>
            </a:tbl>
          </a:graphicData>
        </a:graphic>
      </p:graphicFrame>
    </p:spTree>
    <p:extLst>
      <p:ext uri="{BB962C8B-B14F-4D97-AF65-F5344CB8AC3E}">
        <p14:creationId xmlns:p14="http://schemas.microsoft.com/office/powerpoint/2010/main" xmlns="" val="2885448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20 eniten käytettyä narttua vastaavat yhdessä vain 12% kaikista 2011-2015 aikana syntyneistä pennuista</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2757012984"/>
              </p:ext>
            </p:extLst>
          </p:nvPr>
        </p:nvGraphicFramePr>
        <p:xfrm>
          <a:off x="467544" y="1700814"/>
          <a:ext cx="8208911" cy="4392481"/>
        </p:xfrm>
        <a:graphic>
          <a:graphicData uri="http://schemas.openxmlformats.org/drawingml/2006/table">
            <a:tbl>
              <a:tblPr>
                <a:tableStyleId>{5C22544A-7EE6-4342-B048-85BDC9FD1C3A}</a:tableStyleId>
              </a:tblPr>
              <a:tblGrid>
                <a:gridCol w="735400">
                  <a:extLst>
                    <a:ext uri="{9D8B030D-6E8A-4147-A177-3AD203B41FA5}">
                      <a16:colId xmlns:a16="http://schemas.microsoft.com/office/drawing/2014/main" xmlns="" val="20000"/>
                    </a:ext>
                  </a:extLst>
                </a:gridCol>
                <a:gridCol w="2619864">
                  <a:extLst>
                    <a:ext uri="{9D8B030D-6E8A-4147-A177-3AD203B41FA5}">
                      <a16:colId xmlns:a16="http://schemas.microsoft.com/office/drawing/2014/main" xmlns="" val="20001"/>
                    </a:ext>
                  </a:extLst>
                </a:gridCol>
                <a:gridCol w="588321">
                  <a:extLst>
                    <a:ext uri="{9D8B030D-6E8A-4147-A177-3AD203B41FA5}">
                      <a16:colId xmlns:a16="http://schemas.microsoft.com/office/drawing/2014/main" xmlns="" val="20002"/>
                    </a:ext>
                  </a:extLst>
                </a:gridCol>
                <a:gridCol w="588321">
                  <a:extLst>
                    <a:ext uri="{9D8B030D-6E8A-4147-A177-3AD203B41FA5}">
                      <a16:colId xmlns:a16="http://schemas.microsoft.com/office/drawing/2014/main" xmlns="" val="20003"/>
                    </a:ext>
                  </a:extLst>
                </a:gridCol>
                <a:gridCol w="588321">
                  <a:extLst>
                    <a:ext uri="{9D8B030D-6E8A-4147-A177-3AD203B41FA5}">
                      <a16:colId xmlns:a16="http://schemas.microsoft.com/office/drawing/2014/main" xmlns="" val="20004"/>
                    </a:ext>
                  </a:extLst>
                </a:gridCol>
                <a:gridCol w="735400">
                  <a:extLst>
                    <a:ext uri="{9D8B030D-6E8A-4147-A177-3AD203B41FA5}">
                      <a16:colId xmlns:a16="http://schemas.microsoft.com/office/drawing/2014/main" xmlns="" val="20005"/>
                    </a:ext>
                  </a:extLst>
                </a:gridCol>
                <a:gridCol w="588321">
                  <a:extLst>
                    <a:ext uri="{9D8B030D-6E8A-4147-A177-3AD203B41FA5}">
                      <a16:colId xmlns:a16="http://schemas.microsoft.com/office/drawing/2014/main" xmlns="" val="20006"/>
                    </a:ext>
                  </a:extLst>
                </a:gridCol>
                <a:gridCol w="588321">
                  <a:extLst>
                    <a:ext uri="{9D8B030D-6E8A-4147-A177-3AD203B41FA5}">
                      <a16:colId xmlns:a16="http://schemas.microsoft.com/office/drawing/2014/main" xmlns="" val="20007"/>
                    </a:ext>
                  </a:extLst>
                </a:gridCol>
                <a:gridCol w="588321">
                  <a:extLst>
                    <a:ext uri="{9D8B030D-6E8A-4147-A177-3AD203B41FA5}">
                      <a16:colId xmlns:a16="http://schemas.microsoft.com/office/drawing/2014/main" xmlns="" val="20008"/>
                    </a:ext>
                  </a:extLst>
                </a:gridCol>
                <a:gridCol w="588321">
                  <a:extLst>
                    <a:ext uri="{9D8B030D-6E8A-4147-A177-3AD203B41FA5}">
                      <a16:colId xmlns:a16="http://schemas.microsoft.com/office/drawing/2014/main" xmlns="" val="20009"/>
                    </a:ext>
                  </a:extLst>
                </a:gridCol>
              </a:tblGrid>
              <a:tr h="192021">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gridSpan="3">
                  <a:txBody>
                    <a:bodyPr/>
                    <a:lstStyle/>
                    <a:p>
                      <a:pPr algn="ctr" fontAlgn="b"/>
                      <a:r>
                        <a:rPr lang="fi-FI" sz="1100" b="1" u="none" strike="noStrike">
                          <a:effectLst/>
                        </a:rPr>
                        <a:t>Tilastointiaikana</a:t>
                      </a:r>
                      <a:endParaRPr lang="fi-FI" sz="1100" b="1" i="0" u="none" strike="noStrike">
                        <a:solidFill>
                          <a:srgbClr val="000000"/>
                        </a:solidFill>
                        <a:effectLst/>
                        <a:latin typeface="Calibri"/>
                      </a:endParaRPr>
                    </a:p>
                  </a:txBody>
                  <a:tcPr marL="7620" marR="7620" marT="7620" marB="0" anchor="b"/>
                </a:tc>
                <a:tc hMerge="1">
                  <a:txBody>
                    <a:bodyPr/>
                    <a:lstStyle/>
                    <a:p>
                      <a:endParaRPr lang="fi-FI"/>
                    </a:p>
                  </a:txBody>
                  <a:tcPr/>
                </a:tc>
                <a:tc hMerge="1">
                  <a:txBody>
                    <a:bodyPr/>
                    <a:lstStyle/>
                    <a:p>
                      <a:endParaRPr lang="fi-FI"/>
                    </a:p>
                  </a:txBody>
                  <a:tcPr/>
                </a:tc>
                <a:tc>
                  <a:txBody>
                    <a:bodyPr/>
                    <a:lstStyle/>
                    <a:p>
                      <a:pPr algn="ctr" fontAlgn="b"/>
                      <a:endParaRPr lang="fi-FI" sz="1100" b="1" i="0" u="none" strike="noStrike">
                        <a:solidFill>
                          <a:srgbClr val="000000"/>
                        </a:solidFill>
                        <a:effectLst/>
                        <a:latin typeface="Calibri"/>
                      </a:endParaRPr>
                    </a:p>
                  </a:txBody>
                  <a:tcPr marL="7620" marR="7620" marT="7620" marB="0" anchor="b"/>
                </a:tc>
                <a:tc gridSpan="2">
                  <a:txBody>
                    <a:bodyPr/>
                    <a:lstStyle/>
                    <a:p>
                      <a:pPr algn="ctr" fontAlgn="b"/>
                      <a:r>
                        <a:rPr lang="fi-FI" sz="1100" b="1" u="none" strike="noStrike">
                          <a:effectLst/>
                        </a:rPr>
                        <a:t>Toisessa polvessa</a:t>
                      </a:r>
                      <a:endParaRPr lang="fi-FI" sz="1100" b="1" i="0" u="none" strike="noStrike">
                        <a:solidFill>
                          <a:srgbClr val="000000"/>
                        </a:solidFill>
                        <a:effectLst/>
                        <a:latin typeface="Calibri"/>
                      </a:endParaRPr>
                    </a:p>
                  </a:txBody>
                  <a:tcPr marL="7620" marR="7620" marT="7620" marB="0" anchor="b"/>
                </a:tc>
                <a:tc hMerge="1">
                  <a:txBody>
                    <a:bodyPr/>
                    <a:lstStyle/>
                    <a:p>
                      <a:endParaRPr lang="fi-FI"/>
                    </a:p>
                  </a:txBody>
                  <a:tcPr/>
                </a:tc>
                <a:tc gridSpan="2">
                  <a:txBody>
                    <a:bodyPr/>
                    <a:lstStyle/>
                    <a:p>
                      <a:pPr algn="ctr" fontAlgn="b"/>
                      <a:r>
                        <a:rPr lang="fi-FI" sz="1100" b="1" u="none" strike="noStrike" dirty="0">
                          <a:effectLst/>
                        </a:rPr>
                        <a:t>Yhteensä</a:t>
                      </a:r>
                      <a:endParaRPr lang="fi-FI" sz="1100" b="1" i="0" u="none" strike="noStrike" dirty="0">
                        <a:solidFill>
                          <a:srgbClr val="000000"/>
                        </a:solidFill>
                        <a:effectLst/>
                        <a:latin typeface="Calibri"/>
                      </a:endParaRPr>
                    </a:p>
                  </a:txBody>
                  <a:tcPr marL="7620" marR="7620" marT="7620" marB="0" anchor="b"/>
                </a:tc>
                <a:tc hMerge="1">
                  <a:txBody>
                    <a:bodyPr/>
                    <a:lstStyle/>
                    <a:p>
                      <a:endParaRPr lang="fi-FI"/>
                    </a:p>
                  </a:txBody>
                  <a:tcPr/>
                </a:tc>
                <a:extLst>
                  <a:ext uri="{0D108BD9-81ED-4DB2-BD59-A6C34878D82A}">
                    <a16:rowId xmlns:a16="http://schemas.microsoft.com/office/drawing/2014/main" xmlns="" val="10000"/>
                  </a:ext>
                </a:extLst>
              </a:tr>
              <a:tr h="36004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Narttu</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kumulat.%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1"/>
                  </a:ext>
                </a:extLst>
              </a:tr>
              <a:tr h="192021">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PENNWICK AFTER ALL</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0,84 %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0,84 %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28</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2"/>
                  </a:ext>
                </a:extLst>
              </a:tr>
              <a:tr h="192021">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TWO PINE'S HALO</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0,81 %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1,65 %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3"/>
                  </a:ext>
                </a:extLst>
              </a:tr>
              <a:tr h="192021">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SANAIGMORE JESSIE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0,78 %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2,43 %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4"/>
                  </a:ext>
                </a:extLst>
              </a:tr>
              <a:tr h="192021">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CHANCON D'AMOUR</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0,78 %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3,21 %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5"/>
                  </a:ext>
                </a:extLst>
              </a:tr>
              <a:tr h="192021">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ROSSWIND SHUT UP AND DANCE</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0,69 %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6"/>
                  </a:ext>
                </a:extLst>
              </a:tr>
              <a:tr h="192021">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PRETTY FLOWER'S FATA MORGANA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0,69 %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4,59 %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7"/>
                  </a:ext>
                </a:extLst>
              </a:tr>
              <a:tr h="192021">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MANDOLIC TAN TEMPTATION</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0,69 %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5,28 %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8"/>
                  </a:ext>
                </a:extLst>
              </a:tr>
              <a:tr h="192021">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MERAZURE NOSTALGIC AZURE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5,94 %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9"/>
                  </a:ext>
                </a:extLst>
              </a:tr>
              <a:tr h="192021">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HOOLIGAN HOT FINALE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0,63 %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6,57 %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0"/>
                  </a:ext>
                </a:extLst>
              </a:tr>
              <a:tr h="192021">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MANACA'S YESTER YEAR</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7,17 %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1"/>
                  </a:ext>
                </a:extLst>
              </a:tr>
              <a:tr h="192021">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BURN BABY BURN</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0,60 %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7,77 %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2"/>
                  </a:ext>
                </a:extLst>
              </a:tr>
              <a:tr h="192021">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MANACA'S THROUGH MY EYES</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0,57 %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8,34 %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3"/>
                  </a:ext>
                </a:extLst>
              </a:tr>
              <a:tr h="192021">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MUSKETTIKOIRAN ZAFIRA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8,88 %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4"/>
                  </a:ext>
                </a:extLst>
              </a:tr>
              <a:tr h="192021">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TWO PINE'S UNUKALHAI</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9,42 %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5"/>
                  </a:ext>
                </a:extLst>
              </a:tr>
              <a:tr h="192021">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BENCHMARK JOVAL MUSK</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9,96 %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6"/>
                  </a:ext>
                </a:extLst>
              </a:tr>
              <a:tr h="192021">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TEA FOR TWO</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10,50 %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7"/>
                  </a:ext>
                </a:extLst>
              </a:tr>
              <a:tr h="192021">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LACE A'LAME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0,51 %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11,01 %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25</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8"/>
                  </a:ext>
                </a:extLst>
              </a:tr>
              <a:tr h="192021">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MANACA'S LOOK LOW AND BEHOLD</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0,51 %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11,52 %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9"/>
                  </a:ext>
                </a:extLst>
              </a:tr>
              <a:tr h="192021">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JUICY ALMOND</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0,51 %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12,03 %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20"/>
                  </a:ext>
                </a:extLst>
              </a:tr>
              <a:tr h="192021">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BENCHMARK QUIZ OF THE DAY</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0,51 %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12,54 %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dirty="0">
                          <a:effectLst/>
                        </a:rPr>
                        <a:t>17</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xmlns="" val="1390913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dirty="0" smtClean="0"/>
              <a:t>Yksivärisillä nartuilla 20 eniten käytettyä 2011-2015 vastaavat kuitenkin yli 20% pennuista</a:t>
            </a:r>
            <a:endParaRPr lang="fi-FI" sz="24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2970573875"/>
              </p:ext>
            </p:extLst>
          </p:nvPr>
        </p:nvGraphicFramePr>
        <p:xfrm>
          <a:off x="467545" y="1771491"/>
          <a:ext cx="7933506" cy="4023360"/>
        </p:xfrm>
        <a:graphic>
          <a:graphicData uri="http://schemas.openxmlformats.org/drawingml/2006/table">
            <a:tbl>
              <a:tblPr>
                <a:tableStyleId>{5C22544A-7EE6-4342-B048-85BDC9FD1C3A}</a:tableStyleId>
              </a:tblPr>
              <a:tblGrid>
                <a:gridCol w="710728"/>
                <a:gridCol w="2531969"/>
                <a:gridCol w="568583"/>
                <a:gridCol w="568583"/>
                <a:gridCol w="568583"/>
                <a:gridCol w="710728"/>
                <a:gridCol w="568583"/>
                <a:gridCol w="568583"/>
                <a:gridCol w="568583"/>
                <a:gridCol w="568583"/>
              </a:tblGrid>
              <a:tr h="182880">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gridSpan="3">
                  <a:txBody>
                    <a:bodyPr/>
                    <a:lstStyle/>
                    <a:p>
                      <a:pPr algn="ctr" fontAlgn="b"/>
                      <a:r>
                        <a:rPr lang="fi-FI" sz="1100" u="none" strike="noStrike">
                          <a:effectLst/>
                        </a:rPr>
                        <a:t>Tilastointiaikana</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tc hMerge="1">
                  <a:txBody>
                    <a:bodyPr/>
                    <a:lstStyle/>
                    <a:p>
                      <a:endParaRPr lang="fi-FI"/>
                    </a:p>
                  </a:txBody>
                  <a:tcPr/>
                </a:tc>
                <a:tc>
                  <a:txBody>
                    <a:bodyPr/>
                    <a:lstStyle/>
                    <a:p>
                      <a:pPr algn="ctr" fontAlgn="b"/>
                      <a:endParaRPr lang="fi-FI" sz="1100" b="0" i="0" u="none" strike="noStrike">
                        <a:solidFill>
                          <a:srgbClr val="000000"/>
                        </a:solidFill>
                        <a:effectLst/>
                        <a:latin typeface="Calibri"/>
                      </a:endParaRPr>
                    </a:p>
                  </a:txBody>
                  <a:tcPr marL="7620" marR="7620" marT="7620" marB="0" anchor="b"/>
                </a:tc>
                <a:tc gridSpan="2">
                  <a:txBody>
                    <a:bodyPr/>
                    <a:lstStyle/>
                    <a:p>
                      <a:pPr algn="ctr" fontAlgn="b"/>
                      <a:r>
                        <a:rPr lang="fi-FI" sz="1100" u="none" strike="noStrike">
                          <a:effectLst/>
                        </a:rPr>
                        <a:t>Toisessa polvessa</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tc gridSpan="2">
                  <a:txBody>
                    <a:bodyPr/>
                    <a:lstStyle/>
                    <a:p>
                      <a:pPr algn="ctr" fontAlgn="b"/>
                      <a:r>
                        <a:rPr lang="fi-FI" sz="1100" u="none" strike="noStrike">
                          <a:effectLst/>
                        </a:rPr>
                        <a:t>Yhteensä</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tr>
              <a:tr h="18288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Narttu</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kumulat.%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PENNWICK AFTER ALL</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28</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TWO PINE'S HALO</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3,30 %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CHANCON D'AMOUR</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4,86 %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ROSSWIND SHUT UP AND DANCE</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6,24 %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PRETTY FLOWER'S FATA MORGANA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7,62 %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MANDOLIC TAN TEMPTATION</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9,00 %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MERAZURE NOSTALGIC AZURE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10,32 %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HOOLIGAN HOT FINALE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11,58 %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MANACA'S YESTER YEAR</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12,78 %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MANACA'S THROUGH MY EYES</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13,92 %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TWO PINE'S UNUKALHAI</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15,00 %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NICKEL AND DIMES BLIND DATE</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16,02 %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SASA VAN DE DOLLARDHOEVE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17,04 %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OAKHILL ACADEMY JUNE CARTER</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18,06 %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NEW TARGET</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25</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FYR-DANE LET'S GO HELEN</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19,98 %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COCKETT'S TIGERKAKA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20,94 %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PICK N' PUT</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21,84 %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UNSEEN CRY</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22,74 %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FLYERS OLIVE TASTE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0,84 %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b="1" u="none" strike="noStrike" dirty="0">
                          <a:solidFill>
                            <a:srgbClr val="FF0000"/>
                          </a:solidFill>
                          <a:effectLst/>
                        </a:rPr>
                        <a:t>23,58 %</a:t>
                      </a:r>
                      <a:endParaRPr lang="fi-FI" sz="1100" b="1" i="0" u="none" strike="noStrike" dirty="0">
                        <a:solidFill>
                          <a:srgbClr val="FF0000"/>
                        </a:solidFill>
                        <a:effectLst/>
                        <a:latin typeface="Calibri"/>
                      </a:endParaRPr>
                    </a:p>
                  </a:txBody>
                  <a:tcPr marL="7620" marR="7620" marT="7620" marB="0" anchor="b"/>
                </a:tc>
                <a:tc>
                  <a:txBody>
                    <a:bodyPr/>
                    <a:lstStyle/>
                    <a:p>
                      <a:pPr algn="r" fontAlgn="b"/>
                      <a:r>
                        <a:rPr lang="fi-FI" sz="1100" u="none" strike="noStrike" dirty="0">
                          <a:effectLst/>
                        </a:rPr>
                        <a:t>3</a:t>
                      </a:r>
                      <a:endParaRPr lang="fi-FI" sz="1100" b="0" i="0" u="none" strike="noStrike" dirty="0">
                        <a:solidFill>
                          <a:srgbClr val="000000"/>
                        </a:solidFill>
                        <a:effectLst/>
                        <a:latin typeface="Calibri"/>
                      </a:endParaRPr>
                    </a:p>
                  </a:txBody>
                  <a:tcPr marL="7620" marR="7620" marT="762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dirty="0">
                          <a:effectLst/>
                        </a:rPr>
                        <a:t>18</a:t>
                      </a:r>
                      <a:endParaRPr lang="fi-FI" sz="11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1909465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dirty="0" smtClean="0"/>
              <a:t>Myös kirjavilla nartuilla 20 eniten käytettyä 2011-2015 vastaavat lähes 20% pennuista </a:t>
            </a:r>
            <a:endParaRPr lang="fi-FI" sz="24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762632116"/>
              </p:ext>
            </p:extLst>
          </p:nvPr>
        </p:nvGraphicFramePr>
        <p:xfrm>
          <a:off x="467545" y="1771491"/>
          <a:ext cx="7933506" cy="4023360"/>
        </p:xfrm>
        <a:graphic>
          <a:graphicData uri="http://schemas.openxmlformats.org/drawingml/2006/table">
            <a:tbl>
              <a:tblPr>
                <a:tableStyleId>{5C22544A-7EE6-4342-B048-85BDC9FD1C3A}</a:tableStyleId>
              </a:tblPr>
              <a:tblGrid>
                <a:gridCol w="710728"/>
                <a:gridCol w="2531969"/>
                <a:gridCol w="568583"/>
                <a:gridCol w="568583"/>
                <a:gridCol w="568583"/>
                <a:gridCol w="710728"/>
                <a:gridCol w="568583"/>
                <a:gridCol w="568583"/>
                <a:gridCol w="568583"/>
                <a:gridCol w="568583"/>
              </a:tblGrid>
              <a:tr h="182880">
                <a:tc>
                  <a:txBody>
                    <a:bodyPr/>
                    <a:lstStyle/>
                    <a:p>
                      <a:pPr algn="l" fontAlgn="b"/>
                      <a:endParaRPr lang="fi-FI" sz="1100" b="0" i="0" u="none" strike="noStrike" dirty="0">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gridSpan="3">
                  <a:txBody>
                    <a:bodyPr/>
                    <a:lstStyle/>
                    <a:p>
                      <a:pPr algn="ctr" fontAlgn="b"/>
                      <a:r>
                        <a:rPr lang="fi-FI" sz="1100" u="none" strike="noStrike">
                          <a:effectLst/>
                        </a:rPr>
                        <a:t>Tilastointiaikana</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tc hMerge="1">
                  <a:txBody>
                    <a:bodyPr/>
                    <a:lstStyle/>
                    <a:p>
                      <a:endParaRPr lang="fi-FI"/>
                    </a:p>
                  </a:txBody>
                  <a:tcPr/>
                </a:tc>
                <a:tc>
                  <a:txBody>
                    <a:bodyPr/>
                    <a:lstStyle/>
                    <a:p>
                      <a:pPr algn="ctr" fontAlgn="b"/>
                      <a:endParaRPr lang="fi-FI" sz="1100" b="0" i="0" u="none" strike="noStrike">
                        <a:solidFill>
                          <a:srgbClr val="000000"/>
                        </a:solidFill>
                        <a:effectLst/>
                        <a:latin typeface="Calibri"/>
                      </a:endParaRPr>
                    </a:p>
                  </a:txBody>
                  <a:tcPr marL="7620" marR="7620" marT="7620" marB="0" anchor="b"/>
                </a:tc>
                <a:tc gridSpan="2">
                  <a:txBody>
                    <a:bodyPr/>
                    <a:lstStyle/>
                    <a:p>
                      <a:pPr algn="ctr" fontAlgn="b"/>
                      <a:r>
                        <a:rPr lang="fi-FI" sz="1100" u="none" strike="noStrike">
                          <a:effectLst/>
                        </a:rPr>
                        <a:t>Toisessa polvessa</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tc gridSpan="2">
                  <a:txBody>
                    <a:bodyPr/>
                    <a:lstStyle/>
                    <a:p>
                      <a:pPr algn="ctr" fontAlgn="b"/>
                      <a:r>
                        <a:rPr lang="fi-FI" sz="1100" u="none" strike="noStrike">
                          <a:effectLst/>
                        </a:rPr>
                        <a:t>Yhteensä</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tr>
              <a:tr h="18288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Narttu</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%-osuus </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kumulat.%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BURN BABY BURN</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MUSKETTIKOIRAN ZAFIRA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24</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BENCHMARK JOVAL MUSK</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3,36 %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TEA FOR TWO</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4,44 %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LACE A'LAME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5,46 %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25</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MANACA'S LOOK LOW AND BEHOLD</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6,48 %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JUICY ALMOND</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7,50 %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BENCHMARK QUIZ OF THE DAY</a:t>
                      </a:r>
                      <a:endParaRPr lang="en-US"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8,52 %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JENLIN MAYA BAY</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9,54 %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DEBBIE'S LUCKY SASSETTE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10,56 %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BREEZE VIENNETTA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11,58 %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LECIBSIN SWEET SUGAR</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1,02 %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12,60 %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TOFFIE'S MISS ALICE CHOCOLATE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13,56 %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BREEZE TENNESEE TANGO</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14,52 %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RANCECRAIG MY FAIR LADY</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0,96 %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15,48 %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ALLWAY'S TAN DOORIS</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16,38 %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TÄHTIMETSÄ HILMA</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17,28 %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BENCHMARK ISSEY MIYAKE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18,18 %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SUGARSTICK'S CRAZY IN LOVE</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19,08 %</a:t>
                      </a:r>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r>
              <a:tr h="182880">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AAMUNKOITON RUUSUNEN</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0,90 %</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b="1" u="none" strike="noStrike" dirty="0">
                          <a:solidFill>
                            <a:srgbClr val="FF0000"/>
                          </a:solidFill>
                          <a:effectLst/>
                        </a:rPr>
                        <a:t>19,98 %</a:t>
                      </a:r>
                      <a:endParaRPr lang="fi-FI" sz="1100" b="1" i="0" u="none" strike="noStrike" dirty="0">
                        <a:solidFill>
                          <a:srgbClr val="FF0000"/>
                        </a:solidFill>
                        <a:effectLst/>
                        <a:latin typeface="Calibri"/>
                      </a:endParaRPr>
                    </a:p>
                  </a:txBody>
                  <a:tcPr marL="7620" marR="7620" marT="7620" marB="0" anchor="b"/>
                </a:tc>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r" fontAlgn="b"/>
                      <a:r>
                        <a:rPr lang="fi-FI" sz="1100" u="none" strike="noStrike" dirty="0">
                          <a:effectLst/>
                        </a:rPr>
                        <a:t>15</a:t>
                      </a:r>
                      <a:endParaRPr lang="fi-FI" sz="11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1508966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400" dirty="0"/>
              <a:t>Käyttölinjaisilla </a:t>
            </a:r>
            <a:r>
              <a:rPr lang="fi-FI" sz="2400" dirty="0" smtClean="0"/>
              <a:t>nartuilla 20 </a:t>
            </a:r>
            <a:r>
              <a:rPr lang="fi-FI" sz="2400" dirty="0"/>
              <a:t>eniten käytettyä 2012-2016 vastaavat </a:t>
            </a:r>
            <a:r>
              <a:rPr lang="fi-FI" sz="2400" dirty="0" smtClean="0"/>
              <a:t>myös lähes </a:t>
            </a:r>
            <a:r>
              <a:rPr lang="fi-FI" sz="2400" dirty="0"/>
              <a:t>90% pennuista</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139096018"/>
              </p:ext>
            </p:extLst>
          </p:nvPr>
        </p:nvGraphicFramePr>
        <p:xfrm>
          <a:off x="611560" y="1530494"/>
          <a:ext cx="7992887" cy="5092568"/>
        </p:xfrm>
        <a:graphic>
          <a:graphicData uri="http://schemas.openxmlformats.org/drawingml/2006/table">
            <a:tbl>
              <a:tblPr>
                <a:tableStyleId>{5C22544A-7EE6-4342-B048-85BDC9FD1C3A}</a:tableStyleId>
              </a:tblPr>
              <a:tblGrid>
                <a:gridCol w="612091"/>
                <a:gridCol w="2556261"/>
                <a:gridCol w="576064"/>
                <a:gridCol w="504056"/>
                <a:gridCol w="576064"/>
                <a:gridCol w="720080"/>
                <a:gridCol w="734416"/>
                <a:gridCol w="489673"/>
                <a:gridCol w="612091"/>
                <a:gridCol w="612091"/>
              </a:tblGrid>
              <a:tr h="146590">
                <a:tc>
                  <a:txBody>
                    <a:bodyPr/>
                    <a:lstStyle/>
                    <a:p>
                      <a:pPr algn="l" fontAlgn="b"/>
                      <a:endParaRPr lang="fi-FI" sz="1050" b="0" i="0" u="none" strike="noStrike" dirty="0">
                        <a:solidFill>
                          <a:srgbClr val="000000"/>
                        </a:solidFill>
                        <a:effectLst/>
                        <a:latin typeface="Calibri"/>
                      </a:endParaRPr>
                    </a:p>
                  </a:txBody>
                  <a:tcPr marL="6108" marR="6108" marT="6108" marB="0" anchor="b"/>
                </a:tc>
                <a:tc>
                  <a:txBody>
                    <a:bodyPr/>
                    <a:lstStyle/>
                    <a:p>
                      <a:pPr algn="l" fontAlgn="b"/>
                      <a:endParaRPr lang="fi-FI" sz="1050" b="0" i="0" u="none" strike="noStrike">
                        <a:solidFill>
                          <a:srgbClr val="000000"/>
                        </a:solidFill>
                        <a:effectLst/>
                        <a:latin typeface="Calibri"/>
                      </a:endParaRPr>
                    </a:p>
                  </a:txBody>
                  <a:tcPr marL="6108" marR="6108" marT="6108" marB="0" anchor="b"/>
                </a:tc>
                <a:tc>
                  <a:txBody>
                    <a:bodyPr/>
                    <a:lstStyle/>
                    <a:p>
                      <a:pPr algn="l" fontAlgn="b"/>
                      <a:endParaRPr lang="fi-FI" sz="1050" b="0" i="0" u="none" strike="noStrike">
                        <a:solidFill>
                          <a:srgbClr val="000000"/>
                        </a:solidFill>
                        <a:effectLst/>
                        <a:latin typeface="Calibri"/>
                      </a:endParaRPr>
                    </a:p>
                  </a:txBody>
                  <a:tcPr marL="6108" marR="6108" marT="6108" marB="0" anchor="b"/>
                </a:tc>
                <a:tc>
                  <a:txBody>
                    <a:bodyPr/>
                    <a:lstStyle/>
                    <a:p>
                      <a:pPr algn="l" fontAlgn="b"/>
                      <a:endParaRPr lang="fi-FI" sz="1050" b="0" i="0" u="none" strike="noStrike">
                        <a:solidFill>
                          <a:srgbClr val="000000"/>
                        </a:solidFill>
                        <a:effectLst/>
                        <a:latin typeface="Calibri"/>
                      </a:endParaRPr>
                    </a:p>
                  </a:txBody>
                  <a:tcPr marL="6108" marR="6108" marT="6108" marB="0" anchor="b"/>
                </a:tc>
                <a:tc>
                  <a:txBody>
                    <a:bodyPr/>
                    <a:lstStyle/>
                    <a:p>
                      <a:pPr algn="l" fontAlgn="b"/>
                      <a:endParaRPr lang="fi-FI" sz="1050" b="0" i="0" u="none" strike="noStrike">
                        <a:solidFill>
                          <a:srgbClr val="000000"/>
                        </a:solidFill>
                        <a:effectLst/>
                        <a:latin typeface="Calibri"/>
                      </a:endParaRPr>
                    </a:p>
                  </a:txBody>
                  <a:tcPr marL="6108" marR="6108" marT="6108" marB="0" anchor="b"/>
                </a:tc>
                <a:tc>
                  <a:txBody>
                    <a:bodyPr/>
                    <a:lstStyle/>
                    <a:p>
                      <a:pPr algn="l" fontAlgn="b"/>
                      <a:endParaRPr lang="fi-FI" sz="1050" b="0" i="0" u="none" strike="noStrike">
                        <a:solidFill>
                          <a:srgbClr val="000000"/>
                        </a:solidFill>
                        <a:effectLst/>
                        <a:latin typeface="Calibri"/>
                      </a:endParaRPr>
                    </a:p>
                  </a:txBody>
                  <a:tcPr marL="6108" marR="6108" marT="6108" marB="0" anchor="b"/>
                </a:tc>
                <a:tc gridSpan="2">
                  <a:txBody>
                    <a:bodyPr/>
                    <a:lstStyle/>
                    <a:p>
                      <a:pPr algn="l" fontAlgn="b"/>
                      <a:r>
                        <a:rPr lang="fi-FI" sz="1050" u="none" strike="noStrike">
                          <a:effectLst/>
                        </a:rPr>
                        <a:t>Toisessa polvessa</a:t>
                      </a:r>
                      <a:endParaRPr lang="fi-FI" sz="1050" b="0" i="0" u="none" strike="noStrike">
                        <a:solidFill>
                          <a:srgbClr val="000000"/>
                        </a:solidFill>
                        <a:effectLst/>
                        <a:latin typeface="Calibri"/>
                      </a:endParaRPr>
                    </a:p>
                  </a:txBody>
                  <a:tcPr marL="6108" marR="6108" marT="6108" marB="0" anchor="b"/>
                </a:tc>
                <a:tc hMerge="1">
                  <a:txBody>
                    <a:bodyPr/>
                    <a:lstStyle/>
                    <a:p>
                      <a:endParaRPr lang="fi-FI"/>
                    </a:p>
                  </a:txBody>
                  <a:tcPr/>
                </a:tc>
                <a:tc>
                  <a:txBody>
                    <a:bodyPr/>
                    <a:lstStyle/>
                    <a:p>
                      <a:pPr algn="l" fontAlgn="b"/>
                      <a:r>
                        <a:rPr lang="fi-FI" sz="1050" u="none" strike="noStrike">
                          <a:effectLst/>
                        </a:rPr>
                        <a:t>Yhteensä</a:t>
                      </a:r>
                      <a:endParaRPr lang="fi-FI" sz="1050" b="0" i="0" u="none" strike="noStrike">
                        <a:solidFill>
                          <a:srgbClr val="000000"/>
                        </a:solidFill>
                        <a:effectLst/>
                        <a:latin typeface="Calibri"/>
                      </a:endParaRPr>
                    </a:p>
                  </a:txBody>
                  <a:tcPr marL="6108" marR="6108" marT="6108" marB="0" anchor="b"/>
                </a:tc>
                <a:tc>
                  <a:txBody>
                    <a:bodyPr/>
                    <a:lstStyle/>
                    <a:p>
                      <a:pPr algn="l" fontAlgn="b"/>
                      <a:endParaRPr lang="fi-FI" sz="1050" b="0" i="0" u="none" strike="noStrike">
                        <a:solidFill>
                          <a:srgbClr val="000000"/>
                        </a:solidFill>
                        <a:effectLst/>
                        <a:latin typeface="Calibri"/>
                      </a:endParaRPr>
                    </a:p>
                  </a:txBody>
                  <a:tcPr marL="6108" marR="6108" marT="6108" marB="0" anchor="b"/>
                </a:tc>
              </a:tr>
              <a:tr h="274856">
                <a:tc>
                  <a:txBody>
                    <a:bodyPr/>
                    <a:lstStyle/>
                    <a:p>
                      <a:pPr algn="l" fontAlgn="b"/>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dirty="0">
                          <a:effectLst/>
                        </a:rPr>
                        <a:t>Narttu</a:t>
                      </a:r>
                      <a:endParaRPr lang="fi-FI" sz="1050" b="0" i="0" u="none" strike="noStrike" dirty="0">
                        <a:solidFill>
                          <a:srgbClr val="000000"/>
                        </a:solidFill>
                        <a:effectLst/>
                        <a:latin typeface="Calibri"/>
                      </a:endParaRPr>
                    </a:p>
                  </a:txBody>
                  <a:tcPr marL="6108" marR="6108" marT="6108" marB="0" anchor="b"/>
                </a:tc>
                <a:tc>
                  <a:txBody>
                    <a:bodyPr/>
                    <a:lstStyle/>
                    <a:p>
                      <a:pPr algn="l" fontAlgn="b"/>
                      <a:r>
                        <a:rPr lang="fi-FI" sz="1050" u="none" strike="noStrike">
                          <a:effectLst/>
                        </a:rPr>
                        <a:t>Pentueita</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Pentuja</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%-osuus </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kumulat.%</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Pentueita</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Pentuja</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Pentueita</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Pentuja</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SANAIGMORE JESSIE</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5</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12 %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12 %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5</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26</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FROSTY MORNING'S MIREIA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17</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8 %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20 %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19</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17</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dirty="0">
                          <a:effectLst/>
                        </a:rPr>
                        <a:t>FRIISIN KUURA</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15</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7 %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27 %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15</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NAMUSILLAN PURPPULA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6 %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33 %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13</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5</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SMÅVILTJÄGARENS CTS MARRONE</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6 %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39 %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13</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dirty="0">
                          <a:effectLst/>
                        </a:rPr>
                        <a:t>VIOLET MELODY</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5 %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44 %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dirty="0">
                          <a:effectLst/>
                        </a:rPr>
                        <a:t>MULTIFARIOUS ADALMIINA</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5 %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49 %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FROSTY MORNING'S MIMOSA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5 %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a:effectLst/>
                        </a:rPr>
                        <a:t>54 %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9</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dirty="0">
                          <a:effectLst/>
                        </a:rPr>
                        <a:t>NAMUSILLAN LOUHI</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58 %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10</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WINDMILLWOOD NINA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RED GARLIC'S HJORTRON</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65 %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21</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12</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WOOD-NYMPH TINA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1</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68 %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15</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13</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NAMUSILLAN HILDA HÄKKYRÄ</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14</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NAMUSILLAN VIIAN EUKKO</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7</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74 %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15</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FROSTY MORNING'S MELISA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3 %</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77 %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16</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MERYL BLACK DOVE</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80 %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17</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MIKLAUS PEANUT</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82 %</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18</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MIKLAUS NAPPI</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85 %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1</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6</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19</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WOOD-NYMPH ZELDA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5</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88 %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5</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5</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20</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WOOD-NYMPH BISSE</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b="1" u="none" strike="noStrike" dirty="0">
                          <a:solidFill>
                            <a:srgbClr val="FF0000"/>
                          </a:solidFill>
                          <a:effectLst/>
                        </a:rPr>
                        <a:t>89 %</a:t>
                      </a:r>
                      <a:endParaRPr lang="fi-FI" sz="1050" b="1" i="0" u="none" strike="noStrike" dirty="0">
                        <a:solidFill>
                          <a:srgbClr val="FF0000"/>
                        </a:solidFill>
                        <a:effectLst/>
                        <a:latin typeface="Calibri"/>
                      </a:endParaRPr>
                    </a:p>
                  </a:txBody>
                  <a:tcPr marL="6108" marR="6108" marT="6108" marB="0" anchor="b"/>
                </a:tc>
                <a:tc>
                  <a:txBody>
                    <a:bodyPr/>
                    <a:lstStyle/>
                    <a:p>
                      <a:pPr algn="r" fontAlgn="b"/>
                      <a:r>
                        <a:rPr lang="fi-FI" sz="1050" u="none" strike="noStrike" dirty="0">
                          <a:effectLst/>
                        </a:rPr>
                        <a:t>1</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dirty="0">
                          <a:effectLst/>
                        </a:rPr>
                        <a:t>5</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21</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VILLIVUOKON VIRVATULI</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22</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NAMUSILLAN MARETA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93 %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1</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4</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23</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GUNS CHOICE BLACK PEARL</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94 %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49</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2</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8</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24</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FIELDLAN EAGER</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96 %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1</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25</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MIKLAUS POLA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97 %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1</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3</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26</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STAWASKOGENS AXA</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98 %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16</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73</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4</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a:effectLst/>
                        </a:rPr>
                        <a:t>13</a:t>
                      </a:r>
                      <a:endParaRPr lang="fi-FI" sz="1050" b="0" i="0" u="none" strike="noStrike">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27</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MIKLAUS ONPA LYSTI</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99 %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2</a:t>
                      </a:r>
                      <a:endParaRPr lang="fi-FI" sz="1050" b="0" i="0" u="none" strike="noStrike" dirty="0">
                        <a:solidFill>
                          <a:srgbClr val="000000"/>
                        </a:solidFill>
                        <a:effectLst/>
                        <a:latin typeface="Calibri"/>
                      </a:endParaRPr>
                    </a:p>
                  </a:txBody>
                  <a:tcPr marL="6108" marR="6108" marT="6108" marB="0" anchor="b"/>
                </a:tc>
                <a:tc>
                  <a:txBody>
                    <a:bodyPr/>
                    <a:lstStyle/>
                    <a:p>
                      <a:pPr algn="r" fontAlgn="b"/>
                      <a:r>
                        <a:rPr lang="fi-FI" sz="1050" u="none" strike="noStrike" dirty="0">
                          <a:effectLst/>
                        </a:rPr>
                        <a:t>7</a:t>
                      </a:r>
                      <a:endParaRPr lang="fi-FI" sz="1050" b="0" i="0" u="none" strike="noStrike" dirty="0">
                        <a:solidFill>
                          <a:srgbClr val="000000"/>
                        </a:solidFill>
                        <a:effectLst/>
                        <a:latin typeface="Calibri"/>
                      </a:endParaRPr>
                    </a:p>
                  </a:txBody>
                  <a:tcPr marL="6108" marR="6108" marT="6108" marB="0" anchor="b"/>
                </a:tc>
              </a:tr>
              <a:tr h="146590">
                <a:tc>
                  <a:txBody>
                    <a:bodyPr/>
                    <a:lstStyle/>
                    <a:p>
                      <a:pPr algn="r" fontAlgn="b"/>
                      <a:r>
                        <a:rPr lang="fi-FI" sz="1050" u="none" strike="noStrike">
                          <a:effectLst/>
                        </a:rPr>
                        <a:t>28</a:t>
                      </a:r>
                      <a:endParaRPr lang="fi-FI" sz="1050" b="0" i="0" u="none" strike="noStrike">
                        <a:solidFill>
                          <a:srgbClr val="000000"/>
                        </a:solidFill>
                        <a:effectLst/>
                        <a:latin typeface="Calibri"/>
                      </a:endParaRPr>
                    </a:p>
                  </a:txBody>
                  <a:tcPr marL="6108" marR="6108" marT="6108" marB="0" anchor="b"/>
                </a:tc>
                <a:tc>
                  <a:txBody>
                    <a:bodyPr/>
                    <a:lstStyle/>
                    <a:p>
                      <a:pPr algn="l" fontAlgn="b"/>
                      <a:r>
                        <a:rPr lang="fi-FI" sz="1050" u="none" strike="noStrike">
                          <a:effectLst/>
                        </a:rPr>
                        <a:t>DAKOTA PINK</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2</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100 %</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0</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a:effectLst/>
                        </a:rPr>
                        <a:t>1</a:t>
                      </a:r>
                      <a:endParaRPr lang="fi-FI" sz="1050" b="0" i="0" u="none" strike="noStrike">
                        <a:solidFill>
                          <a:srgbClr val="000000"/>
                        </a:solidFill>
                        <a:effectLst/>
                        <a:latin typeface="Calibri"/>
                      </a:endParaRPr>
                    </a:p>
                  </a:txBody>
                  <a:tcPr marL="6108" marR="6108" marT="6108" marB="0" anchor="b"/>
                </a:tc>
                <a:tc>
                  <a:txBody>
                    <a:bodyPr/>
                    <a:lstStyle/>
                    <a:p>
                      <a:pPr algn="r" fontAlgn="b"/>
                      <a:r>
                        <a:rPr lang="fi-FI" sz="1050" u="none" strike="noStrike" dirty="0">
                          <a:effectLst/>
                        </a:rPr>
                        <a:t>2</a:t>
                      </a:r>
                      <a:endParaRPr lang="fi-FI" sz="1050" b="0" i="0" u="none" strike="noStrike" dirty="0">
                        <a:solidFill>
                          <a:srgbClr val="000000"/>
                        </a:solidFill>
                        <a:effectLst/>
                        <a:latin typeface="Calibri"/>
                      </a:endParaRPr>
                    </a:p>
                  </a:txBody>
                  <a:tcPr marL="6108" marR="6108" marT="6108" marB="0" anchor="b"/>
                </a:tc>
              </a:tr>
            </a:tbl>
          </a:graphicData>
        </a:graphic>
      </p:graphicFrame>
    </p:spTree>
    <p:extLst>
      <p:ext uri="{BB962C8B-B14F-4D97-AF65-F5344CB8AC3E}">
        <p14:creationId xmlns:p14="http://schemas.microsoft.com/office/powerpoint/2010/main" xmlns="" val="1266339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400" dirty="0" smtClean="0"/>
              <a:t>Uroksilla parhaimmillaan yli 400 pentua toisessa polvessa</a:t>
            </a:r>
            <a:r>
              <a:rPr lang="fi-FI" sz="2800" dirty="0" smtClean="0"/>
              <a:t/>
            </a:r>
            <a:br>
              <a:rPr lang="fi-FI" sz="2800" dirty="0" smtClean="0"/>
            </a:br>
            <a:r>
              <a:rPr lang="fi-FI" sz="1200" dirty="0" smtClean="0"/>
              <a:t>Listassa mukana uroksia joilla on ollut pentuja viimeisen 15 v sisällä</a:t>
            </a:r>
            <a:endParaRPr lang="fi-FI" sz="28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617352117"/>
              </p:ext>
            </p:extLst>
          </p:nvPr>
        </p:nvGraphicFramePr>
        <p:xfrm>
          <a:off x="539552" y="1700808"/>
          <a:ext cx="8136903" cy="4023360"/>
        </p:xfrm>
        <a:graphic>
          <a:graphicData uri="http://schemas.openxmlformats.org/drawingml/2006/table">
            <a:tbl>
              <a:tblPr>
                <a:tableStyleId>{5C22544A-7EE6-4342-B048-85BDC9FD1C3A}</a:tableStyleId>
              </a:tblPr>
              <a:tblGrid>
                <a:gridCol w="1076547">
                  <a:extLst>
                    <a:ext uri="{9D8B030D-6E8A-4147-A177-3AD203B41FA5}">
                      <a16:colId xmlns:a16="http://schemas.microsoft.com/office/drawing/2014/main" xmlns="" val="20000"/>
                    </a:ext>
                  </a:extLst>
                </a:gridCol>
                <a:gridCol w="5337880">
                  <a:extLst>
                    <a:ext uri="{9D8B030D-6E8A-4147-A177-3AD203B41FA5}">
                      <a16:colId xmlns:a16="http://schemas.microsoft.com/office/drawing/2014/main" xmlns="" val="20001"/>
                    </a:ext>
                  </a:extLst>
                </a:gridCol>
                <a:gridCol w="861238">
                  <a:extLst>
                    <a:ext uri="{9D8B030D-6E8A-4147-A177-3AD203B41FA5}">
                      <a16:colId xmlns:a16="http://schemas.microsoft.com/office/drawing/2014/main" xmlns="" val="20002"/>
                    </a:ext>
                  </a:extLst>
                </a:gridCol>
                <a:gridCol w="861238">
                  <a:extLst>
                    <a:ext uri="{9D8B030D-6E8A-4147-A177-3AD203B41FA5}">
                      <a16:colId xmlns:a16="http://schemas.microsoft.com/office/drawing/2014/main" xmlns="" val="20003"/>
                    </a:ext>
                  </a:extLst>
                </a:gridCol>
              </a:tblGrid>
              <a:tr h="182880">
                <a:tc>
                  <a:txBody>
                    <a:bodyPr/>
                    <a:lstStyle/>
                    <a:p>
                      <a:pPr algn="l" fontAlgn="b"/>
                      <a:endParaRPr lang="fi-FI" sz="1100" b="0" i="0" u="none" strike="noStrike" dirty="0">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gridSpan="2">
                  <a:txBody>
                    <a:bodyPr/>
                    <a:lstStyle/>
                    <a:p>
                      <a:pPr algn="ctr" fontAlgn="b"/>
                      <a:r>
                        <a:rPr lang="fi-FI" sz="1100" u="none" strike="noStrike">
                          <a:effectLst/>
                        </a:rPr>
                        <a:t>Toisessa polvessa</a:t>
                      </a:r>
                      <a:endParaRPr lang="fi-FI" sz="1100" b="0" i="0" u="none" strike="noStrike">
                        <a:solidFill>
                          <a:srgbClr val="000000"/>
                        </a:solidFill>
                        <a:effectLst/>
                        <a:latin typeface="Calibri"/>
                      </a:endParaRPr>
                    </a:p>
                  </a:txBody>
                  <a:tcPr marL="7620" marR="7620" marT="7620" marB="0" anchor="b"/>
                </a:tc>
                <a:tc hMerge="1">
                  <a:txBody>
                    <a:bodyPr/>
                    <a:lstStyle/>
                    <a:p>
                      <a:endParaRPr lang="fi-FI"/>
                    </a:p>
                  </a:txBody>
                  <a:tcPr/>
                </a:tc>
                <a:extLst>
                  <a:ext uri="{0D108BD9-81ED-4DB2-BD59-A6C34878D82A}">
                    <a16:rowId xmlns:a16="http://schemas.microsoft.com/office/drawing/2014/main" xmlns="" val="10000"/>
                  </a:ext>
                </a:extLst>
              </a:tr>
              <a:tr h="182880">
                <a:tc>
                  <a:txBody>
                    <a:bodyPr/>
                    <a:lstStyle/>
                    <a:p>
                      <a:pPr algn="l" fontAlgn="b"/>
                      <a:r>
                        <a:rPr lang="fi-FI" sz="1100" u="none" strike="noStrike" dirty="0">
                          <a:effectLst/>
                        </a:rPr>
                        <a:t>#</a:t>
                      </a:r>
                      <a:endParaRPr lang="fi-FI" sz="1100" b="0" i="0" u="none" strike="noStrike" dirty="0">
                        <a:solidFill>
                          <a:srgbClr val="000000"/>
                        </a:solidFill>
                        <a:effectLst/>
                        <a:latin typeface="Calibri"/>
                      </a:endParaRPr>
                    </a:p>
                  </a:txBody>
                  <a:tcPr marL="7620" marR="7620" marT="7620" marB="0" anchor="b"/>
                </a:tc>
                <a:tc>
                  <a:txBody>
                    <a:bodyPr/>
                    <a:lstStyle/>
                    <a:p>
                      <a:pPr algn="l" fontAlgn="b"/>
                      <a:r>
                        <a:rPr lang="fi-FI" sz="1100" u="none" strike="noStrike">
                          <a:effectLst/>
                        </a:rPr>
                        <a:t>Uros</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Pentueita</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1"/>
                  </a:ext>
                </a:extLst>
              </a:tr>
              <a:tr h="182880">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SPINNEYHILL SADLER</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105</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404</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2"/>
                  </a:ext>
                </a:extLst>
              </a:tr>
              <a:tr h="182880">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BENCHMARK OLIVER TWIST</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78</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381</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3"/>
                  </a:ext>
                </a:extLst>
              </a:tr>
              <a:tr h="182880">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CARDAMINE TANTOM</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85</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359</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4"/>
                  </a:ext>
                </a:extLst>
              </a:tr>
              <a:tr h="182880">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XXL OF BLACK MIRAGE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70</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335</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5"/>
                  </a:ext>
                </a:extLst>
              </a:tr>
              <a:tr h="182880">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LYNWATER FORECASTER</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64</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318</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6"/>
                  </a:ext>
                </a:extLst>
              </a:tr>
              <a:tr h="182880">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FLYERS YOU KNOW</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66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284</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7"/>
                  </a:ext>
                </a:extLst>
              </a:tr>
              <a:tr h="182880">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HOCHACHTUNGSVOLL VOM SCHLOSS HELLENSTEIN</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59</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274</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8"/>
                  </a:ext>
                </a:extLst>
              </a:tr>
              <a:tr h="182880">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MADMAN'S RETURN</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67</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253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9"/>
                  </a:ext>
                </a:extLst>
              </a:tr>
              <a:tr h="182880">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FINEMOON UNLIMITED</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54</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248</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0"/>
                  </a:ext>
                </a:extLst>
              </a:tr>
              <a:tr h="182880">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CARDAMINE ROYAL LEGEND</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51</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223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1"/>
                  </a:ext>
                </a:extLst>
              </a:tr>
              <a:tr h="182880">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WESTERNER CISCO KID</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42</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198</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2"/>
                  </a:ext>
                </a:extLst>
              </a:tr>
              <a:tr h="182880">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LEAVENWORTH HEAVEN'S GATE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39</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180</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3"/>
                  </a:ext>
                </a:extLst>
              </a:tr>
              <a:tr h="182880">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BERRYHILL'S BONFIRE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39</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176</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4"/>
                  </a:ext>
                </a:extLst>
              </a:tr>
              <a:tr h="182880">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LYNWATER POLE STAR</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176</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5"/>
                  </a:ext>
                </a:extLst>
              </a:tr>
              <a:tr h="182880">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SHAVIAN HEY PRESTO</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45</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174</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6"/>
                  </a:ext>
                </a:extLst>
              </a:tr>
              <a:tr h="182880">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CORRALET INDIAN-SAVAGE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39</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167</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7"/>
                  </a:ext>
                </a:extLst>
              </a:tr>
              <a:tr h="182880">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FINEMOON SECOND SIGHT</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34</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153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8"/>
                  </a:ext>
                </a:extLst>
              </a:tr>
              <a:tr h="182880">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FRANCINI'S PENSIEROSTUPENDO</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31</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147</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9"/>
                  </a:ext>
                </a:extLst>
              </a:tr>
              <a:tr h="182880">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CRAWFORD HOT CHOCOLATE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34</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143</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20"/>
                  </a:ext>
                </a:extLst>
              </a:tr>
              <a:tr h="182880">
                <a:tc>
                  <a:txBody>
                    <a:bodyPr/>
                    <a:lstStyle/>
                    <a:p>
                      <a:pPr algn="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ROAMER'S SOFT MAN</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43</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143</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xmlns="" val="3552430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2400" dirty="0" smtClean="0"/>
              <a:t>Nartuilla parhaimmillaan lähes 200 pentua toisessa polvessa</a:t>
            </a:r>
            <a:r>
              <a:rPr lang="fi-FI" sz="2800" dirty="0" smtClean="0"/>
              <a:t/>
            </a:r>
            <a:br>
              <a:rPr lang="fi-FI" sz="2800" dirty="0" smtClean="0"/>
            </a:br>
            <a:r>
              <a:rPr lang="fi-FI" sz="1200" dirty="0" smtClean="0"/>
              <a:t>Listassa mukana narttuja joilla on ollut pentuja viimeisen 15 v sisällä</a:t>
            </a:r>
            <a:endParaRPr lang="fi-FI" sz="2800" dirty="0"/>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xmlns="" val="3885876687"/>
              </p:ext>
            </p:extLst>
          </p:nvPr>
        </p:nvGraphicFramePr>
        <p:xfrm>
          <a:off x="683568" y="1700808"/>
          <a:ext cx="7704857" cy="4023360"/>
        </p:xfrm>
        <a:graphic>
          <a:graphicData uri="http://schemas.openxmlformats.org/drawingml/2006/table">
            <a:tbl>
              <a:tblPr>
                <a:tableStyleId>{5C22544A-7EE6-4342-B048-85BDC9FD1C3A}</a:tableStyleId>
              </a:tblPr>
              <a:tblGrid>
                <a:gridCol w="1091597">
                  <a:extLst>
                    <a:ext uri="{9D8B030D-6E8A-4147-A177-3AD203B41FA5}">
                      <a16:colId xmlns:a16="http://schemas.microsoft.com/office/drawing/2014/main" xmlns="" val="20000"/>
                    </a:ext>
                  </a:extLst>
                </a:gridCol>
                <a:gridCol w="4866704">
                  <a:extLst>
                    <a:ext uri="{9D8B030D-6E8A-4147-A177-3AD203B41FA5}">
                      <a16:colId xmlns:a16="http://schemas.microsoft.com/office/drawing/2014/main" xmlns="" val="20001"/>
                    </a:ext>
                  </a:extLst>
                </a:gridCol>
                <a:gridCol w="873278">
                  <a:extLst>
                    <a:ext uri="{9D8B030D-6E8A-4147-A177-3AD203B41FA5}">
                      <a16:colId xmlns:a16="http://schemas.microsoft.com/office/drawing/2014/main" xmlns="" val="20002"/>
                    </a:ext>
                  </a:extLst>
                </a:gridCol>
                <a:gridCol w="873278">
                  <a:extLst>
                    <a:ext uri="{9D8B030D-6E8A-4147-A177-3AD203B41FA5}">
                      <a16:colId xmlns:a16="http://schemas.microsoft.com/office/drawing/2014/main" xmlns="" val="20003"/>
                    </a:ext>
                  </a:extLst>
                </a:gridCol>
              </a:tblGrid>
              <a:tr h="182880">
                <a:tc>
                  <a:txBody>
                    <a:bodyPr/>
                    <a:lstStyle/>
                    <a:p>
                      <a:pPr algn="l" fontAlgn="b"/>
                      <a:endParaRPr lang="fi-FI" sz="1100" b="0" i="0" u="none" strike="noStrike" dirty="0">
                        <a:solidFill>
                          <a:srgbClr val="000000"/>
                        </a:solidFill>
                        <a:effectLst/>
                        <a:latin typeface="Calibri"/>
                      </a:endParaRPr>
                    </a:p>
                  </a:txBody>
                  <a:tcPr marL="7620" marR="7620" marT="7620" marB="0" anchor="b"/>
                </a:tc>
                <a:tc>
                  <a:txBody>
                    <a:bodyPr/>
                    <a:lstStyle/>
                    <a:p>
                      <a:pPr algn="l" fontAlgn="b"/>
                      <a:endParaRPr lang="fi-FI" sz="1100" b="0" i="0" u="none" strike="noStrike">
                        <a:solidFill>
                          <a:srgbClr val="000000"/>
                        </a:solidFill>
                        <a:effectLst/>
                        <a:latin typeface="Calibri"/>
                      </a:endParaRPr>
                    </a:p>
                  </a:txBody>
                  <a:tcPr marL="7620" marR="7620" marT="7620" marB="0" anchor="b"/>
                </a:tc>
                <a:tc gridSpan="2">
                  <a:txBody>
                    <a:bodyPr/>
                    <a:lstStyle/>
                    <a:p>
                      <a:pPr algn="ctr" fontAlgn="b"/>
                      <a:r>
                        <a:rPr lang="fi-FI" sz="1100" u="none" strike="noStrike" dirty="0">
                          <a:effectLst/>
                        </a:rPr>
                        <a:t>Toisessa polvessa</a:t>
                      </a:r>
                      <a:endParaRPr lang="fi-FI" sz="1100" b="0" i="0" u="none" strike="noStrike" dirty="0">
                        <a:solidFill>
                          <a:srgbClr val="000000"/>
                        </a:solidFill>
                        <a:effectLst/>
                        <a:latin typeface="Calibri"/>
                      </a:endParaRPr>
                    </a:p>
                  </a:txBody>
                  <a:tcPr marL="7620" marR="7620" marT="7620" marB="0" anchor="b"/>
                </a:tc>
                <a:tc hMerge="1">
                  <a:txBody>
                    <a:bodyPr/>
                    <a:lstStyle/>
                    <a:p>
                      <a:endParaRPr lang="fi-FI"/>
                    </a:p>
                  </a:txBody>
                  <a:tcPr/>
                </a:tc>
                <a:extLst>
                  <a:ext uri="{0D108BD9-81ED-4DB2-BD59-A6C34878D82A}">
                    <a16:rowId xmlns:a16="http://schemas.microsoft.com/office/drawing/2014/main" xmlns="" val="10000"/>
                  </a:ext>
                </a:extLst>
              </a:tr>
              <a:tr h="182880">
                <a:tc>
                  <a:txBody>
                    <a:bodyPr/>
                    <a:lstStyle/>
                    <a:p>
                      <a:pPr algn="l" fontAlgn="b"/>
                      <a:r>
                        <a:rPr lang="fi-FI" sz="1100" u="none" strike="noStrike">
                          <a:effectLst/>
                        </a:rPr>
                        <a:t>#</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Narttu</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Pentueita</a:t>
                      </a:r>
                      <a:endParaRPr lang="fi-FI" sz="1100" b="0" i="0" u="none" strike="noStrike" dirty="0">
                        <a:solidFill>
                          <a:srgbClr val="000000"/>
                        </a:solidFill>
                        <a:effectLst/>
                        <a:latin typeface="Calibri"/>
                      </a:endParaRPr>
                    </a:p>
                  </a:txBody>
                  <a:tcPr marL="7620" marR="7620" marT="7620" marB="0" anchor="b"/>
                </a:tc>
                <a:tc>
                  <a:txBody>
                    <a:bodyPr/>
                    <a:lstStyle/>
                    <a:p>
                      <a:pPr algn="ctr" fontAlgn="b"/>
                      <a:r>
                        <a:rPr lang="fi-FI" sz="1100" u="none" strike="noStrike">
                          <a:effectLst/>
                        </a:rPr>
                        <a:t>Pentuja</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1"/>
                  </a:ext>
                </a:extLst>
              </a:tr>
              <a:tr h="182880">
                <a:tc>
                  <a:txBody>
                    <a:bodyPr/>
                    <a:lstStyle/>
                    <a:p>
                      <a:pPr algn="r" fontAlgn="b"/>
                      <a:r>
                        <a:rPr lang="fi-FI" sz="1100" u="none" strike="noStrike">
                          <a:effectLst/>
                        </a:rPr>
                        <a:t>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HUE AND CRY</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195</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2"/>
                  </a:ext>
                </a:extLst>
              </a:tr>
              <a:tr h="182880">
                <a:tc>
                  <a:txBody>
                    <a:bodyPr/>
                    <a:lstStyle/>
                    <a:p>
                      <a:pPr algn="r" fontAlgn="b"/>
                      <a:r>
                        <a:rPr lang="fi-FI" sz="1100" u="none" strike="noStrike">
                          <a:effectLst/>
                        </a:rPr>
                        <a:t>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LEADING-LIGHT ANTS INMY PANTS</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31</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190</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03"/>
                  </a:ext>
                </a:extLst>
              </a:tr>
              <a:tr h="182880">
                <a:tc>
                  <a:txBody>
                    <a:bodyPr/>
                    <a:lstStyle/>
                    <a:p>
                      <a:pPr algn="r" fontAlgn="b"/>
                      <a:r>
                        <a:rPr lang="fi-FI" sz="1100" u="none" strike="noStrike">
                          <a:effectLst/>
                        </a:rPr>
                        <a:t>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LOCHDENE MONA LISA</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186</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04"/>
                  </a:ext>
                </a:extLst>
              </a:tr>
              <a:tr h="182880">
                <a:tc>
                  <a:txBody>
                    <a:bodyPr/>
                    <a:lstStyle/>
                    <a:p>
                      <a:pPr algn="r" fontAlgn="b"/>
                      <a:r>
                        <a:rPr lang="fi-FI" sz="1100" u="none" strike="noStrike">
                          <a:effectLst/>
                        </a:rPr>
                        <a:t>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MAY I TASTE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37</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166</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05"/>
                  </a:ext>
                </a:extLst>
              </a:tr>
              <a:tr h="182880">
                <a:tc>
                  <a:txBody>
                    <a:bodyPr/>
                    <a:lstStyle/>
                    <a:p>
                      <a:pPr algn="r" fontAlgn="b"/>
                      <a:r>
                        <a:rPr lang="fi-FI" sz="1100" u="none" strike="noStrike">
                          <a:effectLst/>
                        </a:rPr>
                        <a:t>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FLYERS BABY DOLL</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34</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156</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06"/>
                  </a:ext>
                </a:extLst>
              </a:tr>
              <a:tr h="182880">
                <a:tc>
                  <a:txBody>
                    <a:bodyPr/>
                    <a:lstStyle/>
                    <a:p>
                      <a:pPr algn="r" fontAlgn="b"/>
                      <a:r>
                        <a:rPr lang="fi-FI" sz="1100" u="none" strike="noStrike">
                          <a:effectLst/>
                        </a:rPr>
                        <a:t>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FINEMOON WORLDWIDE LOVE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31</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147</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7"/>
                  </a:ext>
                </a:extLst>
              </a:tr>
              <a:tr h="182880">
                <a:tc>
                  <a:txBody>
                    <a:bodyPr/>
                    <a:lstStyle/>
                    <a:p>
                      <a:pPr algn="r" fontAlgn="b"/>
                      <a:r>
                        <a:rPr lang="fi-FI" sz="1100" u="none" strike="noStrike">
                          <a:effectLst/>
                        </a:rPr>
                        <a:t>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BREEZE SWEET BLIZZARD</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145</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08"/>
                  </a:ext>
                </a:extLst>
              </a:tr>
              <a:tr h="182880">
                <a:tc>
                  <a:txBody>
                    <a:bodyPr/>
                    <a:lstStyle/>
                    <a:p>
                      <a:pPr algn="r" fontAlgn="b"/>
                      <a:r>
                        <a:rPr lang="fi-FI" sz="1100" u="none" strike="noStrike">
                          <a:effectLst/>
                        </a:rPr>
                        <a:t>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QUETTADENE PERSONALITY</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42</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125</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09"/>
                  </a:ext>
                </a:extLst>
              </a:tr>
              <a:tr h="182880">
                <a:tc>
                  <a:txBody>
                    <a:bodyPr/>
                    <a:lstStyle/>
                    <a:p>
                      <a:pPr algn="r" fontAlgn="b"/>
                      <a:r>
                        <a:rPr lang="fi-FI" sz="1100" u="none" strike="noStrike">
                          <a:effectLst/>
                        </a:rPr>
                        <a:t>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USEMADE OH IT'S ME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24</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123</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0"/>
                  </a:ext>
                </a:extLst>
              </a:tr>
              <a:tr h="182880">
                <a:tc>
                  <a:txBody>
                    <a:bodyPr/>
                    <a:lstStyle/>
                    <a:p>
                      <a:pPr algn="r" fontAlgn="b"/>
                      <a:r>
                        <a:rPr lang="fi-FI" sz="1100" u="none" strike="noStrike">
                          <a:effectLst/>
                        </a:rPr>
                        <a:t>10</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FLYERS ALL RIGHT</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28</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121</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1"/>
                  </a:ext>
                </a:extLst>
              </a:tr>
              <a:tr h="182880">
                <a:tc>
                  <a:txBody>
                    <a:bodyPr/>
                    <a:lstStyle/>
                    <a:p>
                      <a:pPr algn="r" fontAlgn="b"/>
                      <a:r>
                        <a:rPr lang="fi-FI" sz="1100" u="none" strike="noStrike">
                          <a:effectLst/>
                        </a:rPr>
                        <a:t>11</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MARGATE WHAT'S UP</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28</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119</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2"/>
                  </a:ext>
                </a:extLst>
              </a:tr>
              <a:tr h="182880">
                <a:tc>
                  <a:txBody>
                    <a:bodyPr/>
                    <a:lstStyle/>
                    <a:p>
                      <a:pPr algn="r" fontAlgn="b"/>
                      <a:r>
                        <a:rPr lang="fi-FI" sz="1100" u="none" strike="noStrike">
                          <a:effectLst/>
                        </a:rPr>
                        <a:t>12</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SOFUS TARANTELLA</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117</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3"/>
                  </a:ext>
                </a:extLst>
              </a:tr>
              <a:tr h="182880">
                <a:tc>
                  <a:txBody>
                    <a:bodyPr/>
                    <a:lstStyle/>
                    <a:p>
                      <a:pPr algn="r" fontAlgn="b"/>
                      <a:r>
                        <a:rPr lang="fi-FI" sz="1100" u="none" strike="noStrike">
                          <a:effectLst/>
                        </a:rPr>
                        <a:t>13</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FLYERS VITAL FLIRT</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109</a:t>
                      </a:r>
                      <a:endParaRPr lang="fi-FI" sz="1100" b="0" i="0" u="none" strike="noStrike">
                        <a:solidFill>
                          <a:srgbClr val="000000"/>
                        </a:solidFill>
                        <a:effectLst/>
                        <a:latin typeface="Calibri"/>
                      </a:endParaRPr>
                    </a:p>
                  </a:txBody>
                  <a:tcPr marL="7620" marR="7620" marT="7620" marB="0" anchor="b"/>
                </a:tc>
                <a:extLst>
                  <a:ext uri="{0D108BD9-81ED-4DB2-BD59-A6C34878D82A}">
                    <a16:rowId xmlns:a16="http://schemas.microsoft.com/office/drawing/2014/main" xmlns="" val="10014"/>
                  </a:ext>
                </a:extLst>
              </a:tr>
              <a:tr h="182880">
                <a:tc>
                  <a:txBody>
                    <a:bodyPr/>
                    <a:lstStyle/>
                    <a:p>
                      <a:pPr algn="r" fontAlgn="b"/>
                      <a:r>
                        <a:rPr lang="fi-FI" sz="1100" u="none" strike="noStrike">
                          <a:effectLst/>
                        </a:rPr>
                        <a:t>14</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TWO PINE'S KHAMSEEN</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105</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5"/>
                  </a:ext>
                </a:extLst>
              </a:tr>
              <a:tr h="182880">
                <a:tc>
                  <a:txBody>
                    <a:bodyPr/>
                    <a:lstStyle/>
                    <a:p>
                      <a:pPr algn="r" fontAlgn="b"/>
                      <a:r>
                        <a:rPr lang="fi-FI" sz="1100" u="none" strike="noStrike">
                          <a:effectLst/>
                        </a:rPr>
                        <a:t>15</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NORTHWORTH MADAM'S MATCH</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23</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101</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6"/>
                  </a:ext>
                </a:extLst>
              </a:tr>
              <a:tr h="182880">
                <a:tc>
                  <a:txBody>
                    <a:bodyPr/>
                    <a:lstStyle/>
                    <a:p>
                      <a:pPr algn="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EMBA'S MISS ROSA MUNDA</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20</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96</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7"/>
                  </a:ext>
                </a:extLst>
              </a:tr>
              <a:tr h="182880">
                <a:tc>
                  <a:txBody>
                    <a:bodyPr/>
                    <a:lstStyle/>
                    <a:p>
                      <a:pPr algn="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CRAWFORD TALK TO ME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95</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8"/>
                  </a:ext>
                </a:extLst>
              </a:tr>
              <a:tr h="182880">
                <a:tc>
                  <a:txBody>
                    <a:bodyPr/>
                    <a:lstStyle/>
                    <a:p>
                      <a:pPr algn="r" fontAlgn="b"/>
                      <a:r>
                        <a:rPr lang="fi-FI" sz="1100" u="none" strike="noStrike">
                          <a:effectLst/>
                        </a:rPr>
                        <a:t>18</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TWO PINE'S EMPIRE EARTH</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17</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92</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19"/>
                  </a:ext>
                </a:extLst>
              </a:tr>
              <a:tr h="182880">
                <a:tc>
                  <a:txBody>
                    <a:bodyPr/>
                    <a:lstStyle/>
                    <a:p>
                      <a:pPr algn="r" fontAlgn="b"/>
                      <a:r>
                        <a:rPr lang="fi-FI" sz="1100" u="none" strike="noStrike">
                          <a:effectLst/>
                        </a:rPr>
                        <a:t>19</a:t>
                      </a:r>
                      <a:endParaRPr lang="fi-FI" sz="1100" b="0" i="0" u="none" strike="noStrike">
                        <a:solidFill>
                          <a:srgbClr val="000000"/>
                        </a:solidFill>
                        <a:effectLst/>
                        <a:latin typeface="Calibri"/>
                      </a:endParaRPr>
                    </a:p>
                  </a:txBody>
                  <a:tcPr marL="7620" marR="7620" marT="7620" marB="0" anchor="b"/>
                </a:tc>
                <a:tc>
                  <a:txBody>
                    <a:bodyPr/>
                    <a:lstStyle/>
                    <a:p>
                      <a:pPr algn="l" fontAlgn="b"/>
                      <a:r>
                        <a:rPr lang="fi-FI" sz="1100" u="none" strike="noStrike">
                          <a:effectLst/>
                        </a:rPr>
                        <a:t>JATURGA VOM SCHLOSS HELLENSTEIN</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16</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89</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20"/>
                  </a:ext>
                </a:extLst>
              </a:tr>
              <a:tr h="182880">
                <a:tc>
                  <a:txBody>
                    <a:bodyPr/>
                    <a:lstStyle/>
                    <a:p>
                      <a:pPr algn="r" fontAlgn="b"/>
                      <a:r>
                        <a:rPr lang="fi-FI" sz="1100" u="none" strike="noStrike" dirty="0">
                          <a:effectLst/>
                        </a:rPr>
                        <a:t>20</a:t>
                      </a:r>
                      <a:endParaRPr lang="fi-FI" sz="1100" b="0" i="0" u="none" strike="noStrike" dirty="0">
                        <a:solidFill>
                          <a:srgbClr val="000000"/>
                        </a:solidFill>
                        <a:effectLst/>
                        <a:latin typeface="Calibri"/>
                      </a:endParaRPr>
                    </a:p>
                  </a:txBody>
                  <a:tcPr marL="7620" marR="7620" marT="7620" marB="0" anchor="b"/>
                </a:tc>
                <a:tc>
                  <a:txBody>
                    <a:bodyPr/>
                    <a:lstStyle/>
                    <a:p>
                      <a:pPr algn="l" fontAlgn="b"/>
                      <a:r>
                        <a:rPr lang="fi-FI" sz="1100" u="none" strike="noStrike">
                          <a:effectLst/>
                        </a:rPr>
                        <a:t>TRIPLET RUBY AT NORVALE</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a:effectLst/>
                        </a:rPr>
                        <a:t>21</a:t>
                      </a:r>
                      <a:endParaRPr lang="fi-FI" sz="1100" b="0" i="0" u="none" strike="noStrike">
                        <a:solidFill>
                          <a:srgbClr val="000000"/>
                        </a:solidFill>
                        <a:effectLst/>
                        <a:latin typeface="Calibri"/>
                      </a:endParaRPr>
                    </a:p>
                  </a:txBody>
                  <a:tcPr marL="7620" marR="7620" marT="7620" marB="0" anchor="b"/>
                </a:tc>
                <a:tc>
                  <a:txBody>
                    <a:bodyPr/>
                    <a:lstStyle/>
                    <a:p>
                      <a:pPr algn="ctr" fontAlgn="b"/>
                      <a:r>
                        <a:rPr lang="fi-FI" sz="1100" u="none" strike="noStrike" dirty="0">
                          <a:effectLst/>
                        </a:rPr>
                        <a:t>85</a:t>
                      </a:r>
                      <a:endParaRPr lang="fi-FI" sz="1100" b="0" i="0" u="none" strike="noStrike" dirty="0">
                        <a:solidFill>
                          <a:srgbClr val="000000"/>
                        </a:solidFill>
                        <a:effectLst/>
                        <a:latin typeface="Calibri"/>
                      </a:endParaRPr>
                    </a:p>
                  </a:txBody>
                  <a:tcPr marL="7620" marR="7620" marT="7620" marB="0" anchor="b"/>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xmlns="" val="899018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Keskustelua</a:t>
            </a:r>
            <a:endParaRPr lang="fi-FI" dirty="0"/>
          </a:p>
        </p:txBody>
      </p:sp>
      <p:sp>
        <p:nvSpPr>
          <p:cNvPr id="3" name="Sisällön paikkamerkki 2"/>
          <p:cNvSpPr>
            <a:spLocks noGrp="1"/>
          </p:cNvSpPr>
          <p:nvPr>
            <p:ph idx="1"/>
          </p:nvPr>
        </p:nvSpPr>
        <p:spPr/>
        <p:txBody>
          <a:bodyPr>
            <a:normAutofit fontScale="85000" lnSpcReduction="10000"/>
          </a:bodyPr>
          <a:lstStyle/>
          <a:p>
            <a:r>
              <a:rPr lang="fi-FI" dirty="0" smtClean="0"/>
              <a:t>Vaikka koko populaatio tasolla näyttää siltä, että käyttäisimme laajasti eri koiria, niin alapopulaatioittain yksittäisillä koirilla edelleen iso vaikutus.</a:t>
            </a:r>
          </a:p>
          <a:p>
            <a:r>
              <a:rPr lang="fi-FI" dirty="0" smtClean="0"/>
              <a:t>Ns. matadoreja (erityisesti uroksissa) edelleen suosittuja, miten voisimme laajentaa urosten käyttöä?</a:t>
            </a:r>
          </a:p>
          <a:p>
            <a:r>
              <a:rPr lang="fi-FI" dirty="0" smtClean="0"/>
              <a:t>Sukusiitosprosentit laskenut paljon 2000-luvulla, monimuotoisuus silti edelleen matala. Mitä ajatuksia herättää? Mitä voisimme tehdä?</a:t>
            </a:r>
          </a:p>
          <a:p>
            <a:r>
              <a:rPr lang="fi-FI" dirty="0" smtClean="0"/>
              <a:t>Ajatuksia populaatioiden </a:t>
            </a:r>
            <a:r>
              <a:rPr lang="fi-FI" dirty="0" err="1" smtClean="0"/>
              <a:t>mixeistä</a:t>
            </a:r>
            <a:r>
              <a:rPr lang="fi-FI" dirty="0" smtClean="0"/>
              <a:t>, erityisesti </a:t>
            </a:r>
            <a:r>
              <a:rPr lang="fi-FI" dirty="0" err="1" smtClean="0"/>
              <a:t>värimixejä</a:t>
            </a:r>
            <a:r>
              <a:rPr lang="fi-FI" dirty="0" smtClean="0"/>
              <a:t> harrastetaan rohkeammin muissa pohjoismaissa, Suomessa olemme edelleen aika varovaisia</a:t>
            </a:r>
          </a:p>
        </p:txBody>
      </p:sp>
    </p:spTree>
    <p:extLst>
      <p:ext uri="{BB962C8B-B14F-4D97-AF65-F5344CB8AC3E}">
        <p14:creationId xmlns:p14="http://schemas.microsoft.com/office/powerpoint/2010/main" xmlns="" val="2993605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Epilepsialomakkeen </a:t>
            </a:r>
            <a:r>
              <a:rPr lang="fi-FI" dirty="0" err="1" smtClean="0"/>
              <a:t>vastausket</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218964240"/>
              </p:ext>
            </p:extLst>
          </p:nvPr>
        </p:nvGraphicFramePr>
        <p:xfrm>
          <a:off x="1043609" y="1527560"/>
          <a:ext cx="6696742" cy="4588040"/>
        </p:xfrm>
        <a:graphic>
          <a:graphicData uri="http://schemas.openxmlformats.org/drawingml/2006/table">
            <a:tbl>
              <a:tblPr/>
              <a:tblGrid>
                <a:gridCol w="2123854"/>
                <a:gridCol w="1524296"/>
                <a:gridCol w="1524296"/>
                <a:gridCol w="1524296"/>
              </a:tblGrid>
              <a:tr h="280991">
                <a:tc>
                  <a:txBody>
                    <a:bodyPr/>
                    <a:lstStyle/>
                    <a:p>
                      <a:pPr rtl="0" fontAlgn="b"/>
                      <a:r>
                        <a:rPr lang="fi-FI" sz="1000" b="1" dirty="0">
                          <a:effectLst/>
                        </a:rPr>
                        <a:t>Koiran nimi</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b="1" dirty="0">
                          <a:effectLst/>
                        </a:rPr>
                        <a:t>Koiran rekisterinumero</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b="1" dirty="0">
                          <a:effectLst/>
                        </a:rPr>
                        <a:t>ilmoittaja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b="1" dirty="0">
                          <a:effectLst/>
                        </a:rPr>
                        <a:t>Diagnoosi</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280991">
                <a:tc>
                  <a:txBody>
                    <a:bodyPr/>
                    <a:lstStyle/>
                    <a:p>
                      <a:pPr rtl="0" fontAlgn="b"/>
                      <a:r>
                        <a:rPr lang="fi-FI" sz="1000">
                          <a:effectLst/>
                        </a:rPr>
                        <a:t>Frosty Morning's Meliodas</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SF18133/91</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paikallisalkuinen 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280991">
                <a:tc>
                  <a:txBody>
                    <a:bodyPr/>
                    <a:lstStyle/>
                    <a:p>
                      <a:pPr rtl="0" fontAlgn="b"/>
                      <a:r>
                        <a:rPr lang="fi-FI" sz="1000">
                          <a:effectLst/>
                        </a:rPr>
                        <a:t>Frosty Morning's Aivoton</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s.13.3.2007, ei rekisteröity</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porenkefalia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461628">
                <a:tc>
                  <a:txBody>
                    <a:bodyPr/>
                    <a:lstStyle/>
                    <a:p>
                      <a:pPr rtl="0" fontAlgn="b"/>
                      <a:r>
                        <a:rPr lang="fi-FI" sz="1000">
                          <a:effectLst/>
                        </a:rPr>
                        <a:t>Frosty Morning's Armand</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FIN27342/07</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epileptiformiset kohtaukset, keuhkotulehdus</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Speck Line Pirpana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FI15729/11</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Speck Line Finlandia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FIN62105/08</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Speck Line Njet Njet</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FI59397/12</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Benchmark Matrix</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FIN39529/00</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280991">
                <a:tc>
                  <a:txBody>
                    <a:bodyPr/>
                    <a:lstStyle/>
                    <a:p>
                      <a:pPr rtl="0" fontAlgn="b"/>
                      <a:r>
                        <a:rPr lang="en-US" sz="1000" dirty="0">
                          <a:effectLst/>
                        </a:rPr>
                        <a:t>Pretty Flower's You Rock My World</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FI42119/10</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371310">
                <a:tc>
                  <a:txBody>
                    <a:bodyPr/>
                    <a:lstStyle/>
                    <a:p>
                      <a:pPr rtl="0" fontAlgn="b"/>
                      <a:r>
                        <a:rPr lang="fi-FI" sz="1000">
                          <a:effectLst/>
                        </a:rPr>
                        <a:t>Fenbrook Whole Lotta Love</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FI33637/11</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Epäily: </a:t>
                      </a:r>
                      <a:r>
                        <a:rPr lang="fi-FI" sz="1000" dirty="0" err="1">
                          <a:effectLst/>
                        </a:rPr>
                        <a:t>Idiopaattinen</a:t>
                      </a:r>
                      <a:r>
                        <a:rPr lang="fi-FI" sz="1000" dirty="0">
                          <a:effectLst/>
                        </a:rPr>
                        <a:t> 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Goldbird's Evening Star</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FI21441/09</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aito 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280991">
                <a:tc>
                  <a:txBody>
                    <a:bodyPr/>
                    <a:lstStyle/>
                    <a:p>
                      <a:pPr rtl="0" fontAlgn="b"/>
                      <a:r>
                        <a:rPr lang="fi-FI" sz="1000">
                          <a:effectLst/>
                        </a:rPr>
                        <a:t>Benchmark Indigo</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FI16268/10</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Idiopaattinen 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Allway´s Daydreamer</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FI27539/09</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280991">
                <a:tc>
                  <a:txBody>
                    <a:bodyPr/>
                    <a:lstStyle/>
                    <a:p>
                      <a:pPr rtl="0" fontAlgn="b"/>
                      <a:r>
                        <a:rPr lang="fi-FI" sz="1000">
                          <a:effectLst/>
                        </a:rPr>
                        <a:t>Asvina Fine Style</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FI58406/10</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err="1">
                          <a:effectLst/>
                        </a:rPr>
                        <a:t>Idiopaattinen</a:t>
                      </a:r>
                      <a:r>
                        <a:rPr lang="fi-FI" sz="1000" dirty="0">
                          <a:effectLst/>
                        </a:rPr>
                        <a:t> 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Allway´s Pianoman</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FIN22857/08</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Allway´s Pocahontas</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FIN22860/08</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Speck Line Rinta Rottingilla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FI12518/10</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00354">
                <a:tc>
                  <a:txBody>
                    <a:bodyPr/>
                    <a:lstStyle/>
                    <a:p>
                      <a:pPr rtl="0" fontAlgn="b"/>
                      <a:r>
                        <a:rPr lang="fi-FI" sz="1000">
                          <a:effectLst/>
                        </a:rPr>
                        <a:t>Lumoava Zeus</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FI30519/13</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kasvattaja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a:effectLst/>
                        </a:rPr>
                        <a:t>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90672">
                <a:tc>
                  <a:txBody>
                    <a:bodyPr/>
                    <a:lstStyle/>
                    <a:p>
                      <a:pPr rtl="0" fontAlgn="b"/>
                      <a:r>
                        <a:rPr lang="fi-FI" sz="1000">
                          <a:effectLst/>
                        </a:rPr>
                        <a:t>Benchmark Watch Out</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FI49822/13</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a:effectLst/>
                        </a:rPr>
                        <a:t>omistaja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000" dirty="0" err="1">
                          <a:effectLst/>
                        </a:rPr>
                        <a:t>Idiopaatinen</a:t>
                      </a:r>
                      <a:r>
                        <a:rPr lang="fi-FI" sz="1000" dirty="0">
                          <a:effectLst/>
                        </a:rPr>
                        <a:t> epilepsia</a:t>
                      </a:r>
                    </a:p>
                  </a:txBody>
                  <a:tcPr marL="7527" marR="7527" marT="5018" marB="5018"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7008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smtClean="0"/>
              <a:t>LONKAT</a:t>
            </a:r>
            <a:endParaRPr lang="fi-FI" dirty="0"/>
          </a:p>
        </p:txBody>
      </p:sp>
      <p:sp>
        <p:nvSpPr>
          <p:cNvPr id="5" name="Alaotsikko 4"/>
          <p:cNvSpPr>
            <a:spLocks noGrp="1"/>
          </p:cNvSpPr>
          <p:nvPr>
            <p:ph type="subTitle" idx="1"/>
          </p:nvPr>
        </p:nvSpPr>
        <p:spPr/>
        <p:txBody>
          <a:bodyPr/>
          <a:lstStyle/>
          <a:p>
            <a:endParaRPr lang="fi-FI"/>
          </a:p>
        </p:txBody>
      </p:sp>
    </p:spTree>
    <p:extLst>
      <p:ext uri="{BB962C8B-B14F-4D97-AF65-F5344CB8AC3E}">
        <p14:creationId xmlns:p14="http://schemas.microsoft.com/office/powerpoint/2010/main" xmlns="" val="3458874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Autoimmuunisairauslomakkeen vastaukset</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498193596"/>
              </p:ext>
            </p:extLst>
          </p:nvPr>
        </p:nvGraphicFramePr>
        <p:xfrm>
          <a:off x="755574" y="2204864"/>
          <a:ext cx="7776868" cy="3291656"/>
        </p:xfrm>
        <a:graphic>
          <a:graphicData uri="http://schemas.openxmlformats.org/drawingml/2006/table">
            <a:tbl>
              <a:tblPr/>
              <a:tblGrid>
                <a:gridCol w="1944217"/>
                <a:gridCol w="1944217"/>
                <a:gridCol w="1944217"/>
                <a:gridCol w="1944217"/>
              </a:tblGrid>
              <a:tr h="253015">
                <a:tc>
                  <a:txBody>
                    <a:bodyPr/>
                    <a:lstStyle/>
                    <a:p>
                      <a:pPr rtl="0" fontAlgn="b"/>
                      <a:r>
                        <a:rPr lang="fi-FI" sz="1200" b="1" dirty="0">
                          <a:effectLst/>
                        </a:rPr>
                        <a:t>Koiran nimi</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b="1" dirty="0">
                          <a:effectLst/>
                        </a:rPr>
                        <a:t>Rekisterinumero</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b="1" dirty="0">
                          <a:effectLst/>
                        </a:rPr>
                        <a:t>Diagnoosi</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b="1" dirty="0">
                          <a:effectLst/>
                        </a:rPr>
                        <a:t>Ilmoittaja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372864">
                <a:tc>
                  <a:txBody>
                    <a:bodyPr/>
                    <a:lstStyle/>
                    <a:p>
                      <a:pPr rtl="0" fontAlgn="b"/>
                      <a:r>
                        <a:rPr lang="fi-FI" sz="1200" dirty="0">
                          <a:effectLst/>
                        </a:rPr>
                        <a:t>Red </a:t>
                      </a:r>
                      <a:r>
                        <a:rPr lang="fi-FI" sz="1200" dirty="0" err="1">
                          <a:effectLst/>
                        </a:rPr>
                        <a:t>Garlic's</a:t>
                      </a:r>
                      <a:r>
                        <a:rPr lang="fi-FI" sz="1200" dirty="0">
                          <a:effectLst/>
                        </a:rPr>
                        <a:t> </a:t>
                      </a:r>
                      <a:r>
                        <a:rPr lang="fi-FI" sz="1200" dirty="0" err="1">
                          <a:effectLst/>
                        </a:rPr>
                        <a:t>Flygande</a:t>
                      </a:r>
                      <a:r>
                        <a:rPr lang="fi-FI" sz="1200" dirty="0">
                          <a:effectLst/>
                        </a:rPr>
                        <a:t> Jakob</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FIN42168/05</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AIHA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omistaja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1174321">
                <a:tc>
                  <a:txBody>
                    <a:bodyPr/>
                    <a:lstStyle/>
                    <a:p>
                      <a:pPr rtl="0" fontAlgn="b"/>
                      <a:r>
                        <a:rPr lang="fi-FI" sz="1200" dirty="0" err="1">
                          <a:effectLst/>
                        </a:rPr>
                        <a:t>Tamalanna</a:t>
                      </a:r>
                      <a:r>
                        <a:rPr lang="fi-FI" sz="1200" dirty="0">
                          <a:effectLst/>
                        </a:rPr>
                        <a:t> </a:t>
                      </a:r>
                      <a:r>
                        <a:rPr lang="fi-FI" sz="1200" dirty="0" err="1">
                          <a:effectLst/>
                        </a:rPr>
                        <a:t>Dianthus</a:t>
                      </a:r>
                      <a:r>
                        <a:rPr lang="fi-FI" sz="1200" dirty="0">
                          <a:effectLst/>
                        </a:rPr>
                        <a:t> </a:t>
                      </a:r>
                      <a:r>
                        <a:rPr lang="fi-FI" sz="1200" dirty="0" err="1">
                          <a:effectLst/>
                        </a:rPr>
                        <a:t>Sylvestris</a:t>
                      </a:r>
                      <a:endParaRPr lang="fi-FI" sz="1200" dirty="0">
                        <a:effectLst/>
                      </a:endParaRP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dirty="0">
                          <a:effectLst/>
                        </a:rPr>
                        <a:t>FI54321/11</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dirty="0">
                          <a:effectLst/>
                        </a:rPr>
                        <a:t>Useiden vaivojen takia lopetettu, patologin yhtenä löydöksenä lisämunuaisten kuori ohut, joka viittaisi </a:t>
                      </a:r>
                      <a:r>
                        <a:rPr lang="fi-FI" sz="1200" dirty="0" err="1">
                          <a:effectLst/>
                        </a:rPr>
                        <a:t>Addisonin</a:t>
                      </a:r>
                      <a:r>
                        <a:rPr lang="fi-FI" sz="1200" dirty="0">
                          <a:effectLst/>
                        </a:rPr>
                        <a:t> tautiin.</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omistaja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372864">
                <a:tc>
                  <a:txBody>
                    <a:bodyPr/>
                    <a:lstStyle/>
                    <a:p>
                      <a:pPr rtl="0" fontAlgn="b"/>
                      <a:r>
                        <a:rPr lang="fi-FI" sz="1200">
                          <a:effectLst/>
                        </a:rPr>
                        <a:t>DazzlingTails Anyday Anyway</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FI32280/09</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dirty="0">
                          <a:effectLst/>
                        </a:rPr>
                        <a:t>Kuivasilmäisyys</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omistaja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253015">
                <a:tc>
                  <a:txBody>
                    <a:bodyPr/>
                    <a:lstStyle/>
                    <a:p>
                      <a:pPr rtl="0" fontAlgn="b"/>
                      <a:r>
                        <a:rPr lang="fi-FI" sz="1200">
                          <a:effectLst/>
                        </a:rPr>
                        <a:t>Sinnilän Miimii</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FI41664/13</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Ekstraokulaarimyosiitti </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dirty="0">
                          <a:effectLst/>
                        </a:rPr>
                        <a:t>omistaja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372864">
                <a:tc>
                  <a:txBody>
                    <a:bodyPr/>
                    <a:lstStyle/>
                    <a:p>
                      <a:pPr rtl="0" fontAlgn="b"/>
                      <a:r>
                        <a:rPr lang="fi-FI" sz="1200">
                          <a:effectLst/>
                        </a:rPr>
                        <a:t>Isbahan´s Really Unique</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FIN26868/06</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Addisonin tauti</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dirty="0">
                          <a:effectLst/>
                        </a:rPr>
                        <a:t>omistaja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r h="492713">
                <a:tc>
                  <a:txBody>
                    <a:bodyPr/>
                    <a:lstStyle/>
                    <a:p>
                      <a:pPr rtl="0" fontAlgn="b"/>
                      <a:r>
                        <a:rPr lang="fi-FI" sz="1200">
                          <a:effectLst/>
                        </a:rPr>
                        <a:t>Sinnilän Jeejee</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FI41666/13</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a:effectLst/>
                        </a:rPr>
                        <a:t>Autoimmuuninen moniniveltulehdus</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c>
                  <a:txBody>
                    <a:bodyPr/>
                    <a:lstStyle/>
                    <a:p>
                      <a:pPr rtl="0" fontAlgn="b"/>
                      <a:r>
                        <a:rPr lang="fi-FI" sz="1200" dirty="0">
                          <a:effectLst/>
                        </a:rPr>
                        <a:t>omistaja</a:t>
                      </a:r>
                    </a:p>
                  </a:txBody>
                  <a:tcPr marL="12254" marR="12254" marT="8170" marB="8170" anchor="b">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64555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smtClean="0"/>
              <a:t>Keskustelu jatkuu</a:t>
            </a:r>
            <a:endParaRPr lang="fi-FI" sz="4000" dirty="0"/>
          </a:p>
        </p:txBody>
      </p:sp>
      <p:sp>
        <p:nvSpPr>
          <p:cNvPr id="3" name="Sisällön paikkamerkki 2"/>
          <p:cNvSpPr>
            <a:spLocks noGrp="1"/>
          </p:cNvSpPr>
          <p:nvPr>
            <p:ph idx="1"/>
          </p:nvPr>
        </p:nvSpPr>
        <p:spPr/>
        <p:txBody>
          <a:bodyPr>
            <a:normAutofit/>
          </a:bodyPr>
          <a:lstStyle/>
          <a:p>
            <a:r>
              <a:rPr lang="fi-FI" sz="2700" dirty="0"/>
              <a:t>AON (</a:t>
            </a:r>
            <a:r>
              <a:rPr lang="fi-FI" sz="2700" dirty="0" err="1"/>
              <a:t>laboklin</a:t>
            </a:r>
            <a:r>
              <a:rPr lang="fi-FI" sz="2700" dirty="0"/>
              <a:t> ja </a:t>
            </a:r>
            <a:r>
              <a:rPr lang="fi-FI" sz="2700" dirty="0" err="1"/>
              <a:t>Optigen</a:t>
            </a:r>
            <a:r>
              <a:rPr lang="fi-FI" sz="2700" dirty="0"/>
              <a:t>) </a:t>
            </a:r>
          </a:p>
          <a:p>
            <a:r>
              <a:rPr lang="fi-FI" sz="2700" dirty="0" smtClean="0"/>
              <a:t>FN </a:t>
            </a:r>
            <a:r>
              <a:rPr lang="fi-FI" sz="2700" dirty="0"/>
              <a:t>merkinnät tietokantaan</a:t>
            </a:r>
          </a:p>
          <a:p>
            <a:r>
              <a:rPr lang="fi-FI" sz="2700" dirty="0" smtClean="0"/>
              <a:t>AMS käyttölinjaiset</a:t>
            </a:r>
            <a:endParaRPr lang="fi-FI" sz="2700" dirty="0"/>
          </a:p>
          <a:p>
            <a:r>
              <a:rPr lang="fi-FI" sz="2700" dirty="0" err="1" smtClean="0"/>
              <a:t>Prcd-PRA</a:t>
            </a:r>
            <a:r>
              <a:rPr lang="fi-FI" sz="2700" dirty="0" smtClean="0"/>
              <a:t> </a:t>
            </a:r>
            <a:r>
              <a:rPr lang="fi-FI" sz="2700" dirty="0"/>
              <a:t>kuinka usein testattava</a:t>
            </a:r>
          </a:p>
          <a:p>
            <a:r>
              <a:rPr lang="fi-FI" sz="2700" dirty="0"/>
              <a:t>Mitkä laboratoriot ovat hyväksyttyjä ja mille </a:t>
            </a:r>
            <a:r>
              <a:rPr lang="fi-FI" sz="2700" dirty="0" smtClean="0"/>
              <a:t>testille</a:t>
            </a:r>
            <a:endParaRPr lang="fi-FI" sz="2700" dirty="0"/>
          </a:p>
        </p:txBody>
      </p:sp>
    </p:spTree>
    <p:extLst>
      <p:ext uri="{BB962C8B-B14F-4D97-AF65-F5344CB8AC3E}">
        <p14:creationId xmlns:p14="http://schemas.microsoft.com/office/powerpoint/2010/main" xmlns="" val="3178730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Painopisteet /konkreettisia toimenpiteitä vuodelle 2017</a:t>
            </a:r>
            <a:endParaRPr lang="fi-FI" dirty="0"/>
          </a:p>
        </p:txBody>
      </p:sp>
      <p:sp>
        <p:nvSpPr>
          <p:cNvPr id="3" name="Sisällön paikkamerkki 2"/>
          <p:cNvSpPr>
            <a:spLocks noGrp="1"/>
          </p:cNvSpPr>
          <p:nvPr>
            <p:ph idx="1"/>
          </p:nvPr>
        </p:nvSpPr>
        <p:spPr/>
        <p:txBody>
          <a:bodyPr/>
          <a:lstStyle/>
          <a:p>
            <a:r>
              <a:rPr lang="fi-FI" dirty="0" smtClean="0"/>
              <a:t>Listataan yhdessä paikanpäällä…</a:t>
            </a:r>
          </a:p>
          <a:p>
            <a:endParaRPr lang="fi-FI" dirty="0" smtClean="0"/>
          </a:p>
        </p:txBody>
      </p:sp>
    </p:spTree>
    <p:extLst>
      <p:ext uri="{BB962C8B-B14F-4D97-AF65-F5344CB8AC3E}">
        <p14:creationId xmlns:p14="http://schemas.microsoft.com/office/powerpoint/2010/main" xmlns="" val="2897061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Rekisteröidyistä pentueista jopa 60% ei täytä jalostuksen toimintaohjetta</a:t>
            </a: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690785881"/>
              </p:ext>
            </p:extLst>
          </p:nvPr>
        </p:nvGraphicFramePr>
        <p:xfrm>
          <a:off x="827584" y="1988840"/>
          <a:ext cx="7488831" cy="2906472"/>
        </p:xfrm>
        <a:graphic>
          <a:graphicData uri="http://schemas.openxmlformats.org/drawingml/2006/table">
            <a:tbl>
              <a:tblPr/>
              <a:tblGrid>
                <a:gridCol w="3716583"/>
                <a:gridCol w="628708"/>
                <a:gridCol w="628708"/>
                <a:gridCol w="628708"/>
                <a:gridCol w="628708"/>
                <a:gridCol w="628708"/>
                <a:gridCol w="628708"/>
              </a:tblGrid>
              <a:tr h="242206">
                <a:tc>
                  <a:txBody>
                    <a:bodyPr/>
                    <a:lstStyle/>
                    <a:p>
                      <a:pPr algn="l" fontAlgn="b"/>
                      <a:endParaRPr lang="fi-FI" sz="1000" b="0" i="0" u="none" strike="noStrike" dirty="0">
                        <a:solidFill>
                          <a:srgbClr val="000000"/>
                        </a:solidFill>
                        <a:effectLst/>
                        <a:latin typeface="Verdana"/>
                      </a:endParaRPr>
                    </a:p>
                  </a:txBody>
                  <a:tcPr marL="7620" marR="7620" marT="7620" marB="0" anchor="b">
                    <a:lnL>
                      <a:noFill/>
                    </a:lnL>
                    <a:lnR>
                      <a:noFill/>
                    </a:lnR>
                    <a:lnT>
                      <a:noFill/>
                    </a:lnT>
                    <a:lnB>
                      <a:noFill/>
                    </a:lnB>
                  </a:tcPr>
                </a:tc>
                <a:tc gridSpan="2">
                  <a:txBody>
                    <a:bodyPr/>
                    <a:lstStyle/>
                    <a:p>
                      <a:pPr algn="ctr" fontAlgn="b"/>
                      <a:r>
                        <a:rPr lang="fi-FI" sz="1200" b="1" i="0" u="none" strike="noStrike" dirty="0">
                          <a:solidFill>
                            <a:srgbClr val="000000"/>
                          </a:solidFill>
                          <a:effectLst/>
                          <a:latin typeface="Verdana"/>
                        </a:rPr>
                        <a:t>2014</a:t>
                      </a:r>
                    </a:p>
                  </a:txBody>
                  <a:tcPr marL="7620" marR="7620" marT="7620" marB="0" anchor="b">
                    <a:lnL>
                      <a:noFill/>
                    </a:lnL>
                    <a:lnR>
                      <a:noFill/>
                    </a:lnR>
                    <a:lnT>
                      <a:noFill/>
                    </a:lnT>
                    <a:lnB>
                      <a:noFill/>
                    </a:lnB>
                  </a:tcPr>
                </a:tc>
                <a:tc hMerge="1">
                  <a:txBody>
                    <a:bodyPr/>
                    <a:lstStyle/>
                    <a:p>
                      <a:endParaRPr lang="fi-FI"/>
                    </a:p>
                  </a:txBody>
                  <a:tcPr/>
                </a:tc>
                <a:tc gridSpan="2">
                  <a:txBody>
                    <a:bodyPr/>
                    <a:lstStyle/>
                    <a:p>
                      <a:pPr algn="ctr" fontAlgn="b"/>
                      <a:r>
                        <a:rPr lang="fi-FI" sz="1200" b="1" i="0" u="none" strike="noStrike" dirty="0">
                          <a:solidFill>
                            <a:srgbClr val="000000"/>
                          </a:solidFill>
                          <a:effectLst/>
                          <a:latin typeface="Verdana"/>
                        </a:rPr>
                        <a:t>2015</a:t>
                      </a:r>
                    </a:p>
                  </a:txBody>
                  <a:tcPr marL="7620" marR="7620" marT="7620" marB="0" anchor="b">
                    <a:lnL>
                      <a:noFill/>
                    </a:lnL>
                    <a:lnR>
                      <a:noFill/>
                    </a:lnR>
                    <a:lnT>
                      <a:noFill/>
                    </a:lnT>
                    <a:lnB>
                      <a:noFill/>
                    </a:lnB>
                  </a:tcPr>
                </a:tc>
                <a:tc hMerge="1">
                  <a:txBody>
                    <a:bodyPr/>
                    <a:lstStyle/>
                    <a:p>
                      <a:endParaRPr lang="fi-FI"/>
                    </a:p>
                  </a:txBody>
                  <a:tcPr/>
                </a:tc>
                <a:tc gridSpan="2">
                  <a:txBody>
                    <a:bodyPr/>
                    <a:lstStyle/>
                    <a:p>
                      <a:pPr algn="ctr" fontAlgn="b"/>
                      <a:r>
                        <a:rPr lang="fi-FI" sz="1200" b="1" i="0" u="none" strike="noStrike" dirty="0">
                          <a:solidFill>
                            <a:srgbClr val="000000"/>
                          </a:solidFill>
                          <a:effectLst/>
                          <a:latin typeface="Verdana"/>
                        </a:rPr>
                        <a:t>2016</a:t>
                      </a:r>
                    </a:p>
                  </a:txBody>
                  <a:tcPr marL="7620" marR="7620" marT="7620" marB="0" anchor="b">
                    <a:lnL>
                      <a:noFill/>
                    </a:lnL>
                    <a:lnR>
                      <a:noFill/>
                    </a:lnR>
                    <a:lnT>
                      <a:noFill/>
                    </a:lnT>
                    <a:lnB>
                      <a:noFill/>
                    </a:lnB>
                  </a:tcPr>
                </a:tc>
                <a:tc hMerge="1">
                  <a:txBody>
                    <a:bodyPr/>
                    <a:lstStyle/>
                    <a:p>
                      <a:endParaRPr lang="fi-FI"/>
                    </a:p>
                  </a:txBody>
                  <a:tcPr/>
                </a:tc>
              </a:tr>
              <a:tr h="242206">
                <a:tc>
                  <a:txBody>
                    <a:bodyPr/>
                    <a:lstStyle/>
                    <a:p>
                      <a:pPr algn="l" fontAlgn="b"/>
                      <a:r>
                        <a:rPr lang="fi-FI" sz="1000" b="1" i="0" u="none" strike="noStrike">
                          <a:solidFill>
                            <a:srgbClr val="000000"/>
                          </a:solidFill>
                          <a:effectLst/>
                          <a:latin typeface="Verdana"/>
                        </a:rPr>
                        <a:t>rekisteröidyt pentueet</a:t>
                      </a:r>
                    </a:p>
                  </a:txBody>
                  <a:tcPr marL="7620" marR="7620" marT="7620" marB="0" anchor="b">
                    <a:lnL>
                      <a:noFill/>
                    </a:lnL>
                    <a:lnR>
                      <a:noFill/>
                    </a:lnR>
                    <a:lnT>
                      <a:noFill/>
                    </a:lnT>
                    <a:lnB>
                      <a:noFill/>
                    </a:lnB>
                  </a:tcPr>
                </a:tc>
                <a:tc>
                  <a:txBody>
                    <a:bodyPr/>
                    <a:lstStyle/>
                    <a:p>
                      <a:pPr algn="r" fontAlgn="b"/>
                      <a:r>
                        <a:rPr lang="fi-FI" sz="1000" b="1" i="0" u="none" strike="noStrike">
                          <a:solidFill>
                            <a:srgbClr val="000000"/>
                          </a:solidFill>
                          <a:effectLst/>
                          <a:latin typeface="Verdana"/>
                        </a:rPr>
                        <a:t>132</a:t>
                      </a:r>
                    </a:p>
                  </a:txBody>
                  <a:tcPr marL="7620" marR="7620" marT="7620" marB="0" anchor="b">
                    <a:lnL>
                      <a:noFill/>
                    </a:lnL>
                    <a:lnR>
                      <a:noFill/>
                    </a:lnR>
                    <a:lnT>
                      <a:noFill/>
                    </a:lnT>
                    <a:lnB>
                      <a:noFill/>
                    </a:lnB>
                  </a:tcPr>
                </a:tc>
                <a:tc>
                  <a:txBody>
                    <a:bodyPr/>
                    <a:lstStyle/>
                    <a:p>
                      <a:pPr algn="l" fontAlgn="b"/>
                      <a:endParaRPr lang="fi-FI" sz="1000" b="1" i="0" u="none" strike="noStrike">
                        <a:solidFill>
                          <a:srgbClr val="000000"/>
                        </a:solidFill>
                        <a:effectLst/>
                        <a:latin typeface="Verdana"/>
                      </a:endParaRPr>
                    </a:p>
                  </a:txBody>
                  <a:tcPr marL="7620" marR="7620" marT="7620" marB="0" anchor="b">
                    <a:lnL>
                      <a:noFill/>
                    </a:lnL>
                    <a:lnR>
                      <a:noFill/>
                    </a:lnR>
                    <a:lnT>
                      <a:noFill/>
                    </a:lnT>
                    <a:lnB>
                      <a:noFill/>
                    </a:lnB>
                  </a:tcPr>
                </a:tc>
                <a:tc>
                  <a:txBody>
                    <a:bodyPr/>
                    <a:lstStyle/>
                    <a:p>
                      <a:pPr algn="r" fontAlgn="b"/>
                      <a:r>
                        <a:rPr lang="fi-FI" sz="1000" b="1" i="0" u="none" strike="noStrike">
                          <a:solidFill>
                            <a:srgbClr val="000000"/>
                          </a:solidFill>
                          <a:effectLst/>
                          <a:latin typeface="Verdana"/>
                        </a:rPr>
                        <a:t>141</a:t>
                      </a:r>
                    </a:p>
                  </a:txBody>
                  <a:tcPr marL="7620" marR="7620" marT="7620" marB="0" anchor="b">
                    <a:lnL>
                      <a:noFill/>
                    </a:lnL>
                    <a:lnR>
                      <a:noFill/>
                    </a:lnR>
                    <a:lnT>
                      <a:noFill/>
                    </a:lnT>
                    <a:lnB>
                      <a:noFill/>
                    </a:lnB>
                  </a:tcPr>
                </a:tc>
                <a:tc>
                  <a:txBody>
                    <a:bodyPr/>
                    <a:lstStyle/>
                    <a:p>
                      <a:pPr algn="l" fontAlgn="b"/>
                      <a:endParaRPr lang="fi-FI" sz="1000" b="1" i="0" u="none" strike="noStrike">
                        <a:solidFill>
                          <a:srgbClr val="000000"/>
                        </a:solidFill>
                        <a:effectLst/>
                        <a:latin typeface="Verdana"/>
                      </a:endParaRPr>
                    </a:p>
                  </a:txBody>
                  <a:tcPr marL="7620" marR="7620" marT="7620" marB="0" anchor="b">
                    <a:lnL>
                      <a:noFill/>
                    </a:lnL>
                    <a:lnR>
                      <a:noFill/>
                    </a:lnR>
                    <a:lnT>
                      <a:noFill/>
                    </a:lnT>
                    <a:lnB>
                      <a:noFill/>
                    </a:lnB>
                  </a:tcPr>
                </a:tc>
                <a:tc>
                  <a:txBody>
                    <a:bodyPr/>
                    <a:lstStyle/>
                    <a:p>
                      <a:pPr algn="r" fontAlgn="b"/>
                      <a:r>
                        <a:rPr lang="fi-FI" sz="1000" b="1" i="0" u="none" strike="noStrike">
                          <a:solidFill>
                            <a:srgbClr val="000000"/>
                          </a:solidFill>
                          <a:effectLst/>
                          <a:latin typeface="Verdana"/>
                        </a:rPr>
                        <a:t>123</a:t>
                      </a:r>
                    </a:p>
                  </a:txBody>
                  <a:tcPr marL="7620" marR="7620" marT="7620" marB="0" anchor="b">
                    <a:lnL>
                      <a:noFill/>
                    </a:lnL>
                    <a:lnR>
                      <a:noFill/>
                    </a:lnR>
                    <a:lnT>
                      <a:noFill/>
                    </a:lnT>
                    <a:lnB>
                      <a:noFill/>
                    </a:lnB>
                  </a:tcPr>
                </a:tc>
                <a:tc>
                  <a:txBody>
                    <a:bodyPr/>
                    <a:lstStyle/>
                    <a:p>
                      <a:pPr algn="l" fontAlgn="b"/>
                      <a:endParaRPr lang="fi-FI" sz="1000" b="1" i="0" u="none" strike="noStrike">
                        <a:solidFill>
                          <a:srgbClr val="000000"/>
                        </a:solidFill>
                        <a:effectLst/>
                        <a:latin typeface="Verdana"/>
                      </a:endParaRPr>
                    </a:p>
                  </a:txBody>
                  <a:tcPr marL="7620" marR="7620" marT="7620" marB="0" anchor="b">
                    <a:lnL>
                      <a:noFill/>
                    </a:lnL>
                    <a:lnR>
                      <a:noFill/>
                    </a:lnR>
                    <a:lnT>
                      <a:noFill/>
                    </a:lnT>
                    <a:lnB>
                      <a:noFill/>
                    </a:lnB>
                  </a:tcPr>
                </a:tc>
              </a:tr>
              <a:tr h="242206">
                <a:tc>
                  <a:txBody>
                    <a:bodyPr/>
                    <a:lstStyle/>
                    <a:p>
                      <a:pPr algn="l" fontAlgn="t"/>
                      <a:r>
                        <a:rPr lang="fi-FI" sz="1000" b="1" i="0" u="none" strike="noStrike" dirty="0">
                          <a:solidFill>
                            <a:srgbClr val="333333"/>
                          </a:solidFill>
                          <a:effectLst/>
                          <a:latin typeface="Verdana"/>
                        </a:rPr>
                        <a:t>pennut pentulistalla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fi-FI" sz="1000" b="1" i="0" u="none" strike="noStrike">
                          <a:solidFill>
                            <a:srgbClr val="000000"/>
                          </a:solidFill>
                          <a:effectLst/>
                          <a:latin typeface="Verdana"/>
                        </a:rPr>
                        <a:t>86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1" i="0" u="none" strike="noStrike">
                          <a:solidFill>
                            <a:srgbClr val="000000"/>
                          </a:solidFill>
                          <a:effectLst/>
                          <a:latin typeface="Verdana"/>
                        </a:rPr>
                        <a:t>65 %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1" i="0" u="none" strike="noStrike">
                          <a:solidFill>
                            <a:srgbClr val="000000"/>
                          </a:solidFill>
                          <a:effectLst/>
                          <a:latin typeface="Verdana"/>
                        </a:rPr>
                        <a:t>83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1" i="0" u="none" strike="noStrike">
                          <a:solidFill>
                            <a:srgbClr val="000000"/>
                          </a:solidFill>
                          <a:effectLst/>
                          <a:latin typeface="Verdana"/>
                        </a:rPr>
                        <a:t>59 %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1" i="0" u="none" strike="noStrike">
                          <a:solidFill>
                            <a:srgbClr val="000000"/>
                          </a:solidFill>
                          <a:effectLst/>
                          <a:latin typeface="Verdana"/>
                        </a:rPr>
                        <a:t>95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1" i="0" u="none" strike="noStrike">
                          <a:solidFill>
                            <a:srgbClr val="000000"/>
                          </a:solidFill>
                          <a:effectLst/>
                          <a:latin typeface="Verdana"/>
                        </a:rPr>
                        <a:t>77 %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242206">
                <a:tc>
                  <a:txBody>
                    <a:bodyPr/>
                    <a:lstStyle/>
                    <a:p>
                      <a:pPr algn="l" fontAlgn="b"/>
                      <a:r>
                        <a:rPr lang="fi-FI" sz="1000" b="0" i="0" u="none" strike="noStrike">
                          <a:solidFill>
                            <a:srgbClr val="000000"/>
                          </a:solidFill>
                          <a:effectLst/>
                          <a:latin typeface="Verdana"/>
                        </a:rPr>
                        <a:t>Täyttää toimintaohjeet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fi-FI" sz="1000" b="0" i="0" u="none" strike="noStrike">
                          <a:solidFill>
                            <a:srgbClr val="000000"/>
                          </a:solidFill>
                          <a:effectLst/>
                          <a:latin typeface="Verdana"/>
                        </a:rPr>
                        <a:t>35</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1000" b="0" i="0" u="none" strike="noStrike">
                          <a:solidFill>
                            <a:srgbClr val="000000"/>
                          </a:solidFill>
                          <a:effectLst/>
                          <a:latin typeface="Verdana"/>
                        </a:rPr>
                        <a:t>41 %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fi-FI" sz="1000" b="0" i="0" u="none" strike="noStrike">
                          <a:solidFill>
                            <a:srgbClr val="000000"/>
                          </a:solidFill>
                          <a:effectLst/>
                          <a:latin typeface="Verdana"/>
                        </a:rPr>
                        <a:t>45</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1000" b="0" i="0" u="none" strike="noStrike">
                          <a:solidFill>
                            <a:srgbClr val="000000"/>
                          </a:solidFill>
                          <a:effectLst/>
                          <a:latin typeface="Verdana"/>
                        </a:rPr>
                        <a:t>52 %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fi-FI" sz="1000" b="0" i="0" u="none" strike="noStrike">
                          <a:solidFill>
                            <a:srgbClr val="000000"/>
                          </a:solidFill>
                          <a:effectLst/>
                          <a:latin typeface="Verdana"/>
                        </a:rPr>
                        <a:t>42</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fi-FI" sz="1000" b="0" i="0" u="none" strike="noStrike">
                          <a:solidFill>
                            <a:srgbClr val="000000"/>
                          </a:solidFill>
                          <a:effectLst/>
                          <a:latin typeface="Verdana"/>
                        </a:rPr>
                        <a:t>49 %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2206">
                <a:tc>
                  <a:txBody>
                    <a:bodyPr/>
                    <a:lstStyle/>
                    <a:p>
                      <a:pPr algn="l" fontAlgn="b"/>
                      <a:r>
                        <a:rPr lang="fi-FI" sz="1000" b="1" i="0" u="none" strike="noStrike" dirty="0">
                          <a:solidFill>
                            <a:srgbClr val="FF0000"/>
                          </a:solidFill>
                          <a:effectLst/>
                          <a:latin typeface="Verdana"/>
                        </a:rPr>
                        <a:t>ei täytä toimintaohjeita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1" i="0" u="none" strike="noStrike">
                          <a:solidFill>
                            <a:srgbClr val="FF0000"/>
                          </a:solidFill>
                          <a:effectLst/>
                          <a:latin typeface="Verdana"/>
                        </a:rPr>
                        <a:t>51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1" i="0" u="none" strike="noStrike">
                          <a:solidFill>
                            <a:srgbClr val="FF0000"/>
                          </a:solidFill>
                          <a:effectLst/>
                          <a:latin typeface="Verdana"/>
                        </a:rPr>
                        <a:t>59 %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1" i="0" u="none" strike="noStrike">
                          <a:solidFill>
                            <a:srgbClr val="FF0000"/>
                          </a:solidFill>
                          <a:effectLst/>
                          <a:latin typeface="Verdana"/>
                        </a:rPr>
                        <a:t>38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1" i="0" u="none" strike="noStrike">
                          <a:solidFill>
                            <a:srgbClr val="FF0000"/>
                          </a:solidFill>
                          <a:effectLst/>
                          <a:latin typeface="Verdana"/>
                        </a:rPr>
                        <a:t>44 %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1" i="0" u="none" strike="noStrike">
                          <a:solidFill>
                            <a:srgbClr val="FF0000"/>
                          </a:solidFill>
                          <a:effectLst/>
                          <a:latin typeface="Verdana"/>
                        </a:rPr>
                        <a:t>53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1" i="0" u="none" strike="noStrike">
                          <a:solidFill>
                            <a:srgbClr val="FF0000"/>
                          </a:solidFill>
                          <a:effectLst/>
                          <a:latin typeface="Verdana"/>
                        </a:rPr>
                        <a:t>62 %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Blup-indeksi  &lt;101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26</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30 %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20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23 %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35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41 %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molemmilla ripsiä</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15 %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12 %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prcd-PRA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9 %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9 %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muu silmäsairaus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6</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7 %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2 %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2 %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näyttelypalkinto puuttuu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10 %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14 %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14</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16 %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siitosprosentti yli 6,25%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i-FI" sz="1000" b="0" i="0" u="none" strike="noStrike">
                          <a:solidFill>
                            <a:srgbClr val="000000"/>
                          </a:solidFill>
                          <a:effectLst/>
                          <a:latin typeface="Verdana"/>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fi-FI" sz="1000" b="0" i="0" u="none" strike="noStrike">
                          <a:solidFill>
                            <a:srgbClr val="000000"/>
                          </a:solidFill>
                          <a:effectLst/>
                          <a:latin typeface="Verdana"/>
                        </a:rPr>
                        <a:t>1 %</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r>
              <a:tr h="242206">
                <a:tc>
                  <a:txBody>
                    <a:bodyPr/>
                    <a:lstStyle/>
                    <a:p>
                      <a:pPr algn="l" fontAlgn="b"/>
                      <a:r>
                        <a:rPr lang="fi-FI" sz="1000" b="0" i="0" u="none" strike="noStrike">
                          <a:solidFill>
                            <a:srgbClr val="000000"/>
                          </a:solidFill>
                          <a:effectLst/>
                          <a:latin typeface="Verdana"/>
                        </a:rPr>
                        <a:t>yli 5 vuotias ensisynnyttäjä</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0" i="0" u="none" strike="noStrike">
                          <a:solidFill>
                            <a:srgbClr val="000000"/>
                          </a:solidFill>
                          <a:effectLst/>
                          <a:latin typeface="Verdana"/>
                        </a:rPr>
                        <a:t>1</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0" i="0" u="none" strike="noStrike">
                          <a:solidFill>
                            <a:srgbClr val="000000"/>
                          </a:solidFill>
                          <a:effectLst/>
                          <a:latin typeface="Verdana"/>
                        </a:rPr>
                        <a:t>1 %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i-FI" sz="1000" b="0" i="0" u="none" strike="noStrike">
                          <a:solidFill>
                            <a:srgbClr val="000000"/>
                          </a:solidFill>
                          <a:effectLst/>
                          <a:latin typeface="Verdana"/>
                        </a:rPr>
                        <a:t> </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0" i="0" u="none" strike="noStrike">
                          <a:solidFill>
                            <a:srgbClr val="000000"/>
                          </a:solidFill>
                          <a:effectLst/>
                          <a:latin typeface="Verdana"/>
                        </a:rPr>
                        <a:t>0 %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0" i="0" u="none" strike="noStrike">
                          <a:solidFill>
                            <a:srgbClr val="000000"/>
                          </a:solidFill>
                          <a:effectLst/>
                          <a:latin typeface="Verdana"/>
                        </a:rPr>
                        <a:t>2</a:t>
                      </a: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fi-FI" sz="1000" b="0" i="0" u="none" strike="noStrike" dirty="0">
                          <a:solidFill>
                            <a:srgbClr val="000000"/>
                          </a:solidFill>
                          <a:effectLst/>
                          <a:latin typeface="Verdana"/>
                        </a:rPr>
                        <a:t>2 %</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75962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Jalostuksen </a:t>
            </a:r>
            <a:r>
              <a:rPr lang="fi-FI" dirty="0" smtClean="0"/>
              <a:t>toimintaohje</a:t>
            </a:r>
            <a:endParaRPr lang="fi-FI" dirty="0"/>
          </a:p>
        </p:txBody>
      </p:sp>
      <p:sp>
        <p:nvSpPr>
          <p:cNvPr id="3" name="Sisällön paikkamerkki 2"/>
          <p:cNvSpPr>
            <a:spLocks noGrp="1"/>
          </p:cNvSpPr>
          <p:nvPr>
            <p:ph idx="1"/>
          </p:nvPr>
        </p:nvSpPr>
        <p:spPr/>
        <p:txBody>
          <a:bodyPr>
            <a:normAutofit fontScale="62500" lnSpcReduction="20000"/>
          </a:bodyPr>
          <a:lstStyle/>
          <a:p>
            <a:pPr marL="0" indent="0">
              <a:buNone/>
            </a:pPr>
            <a:endParaRPr lang="fi-FI" dirty="0"/>
          </a:p>
          <a:p>
            <a:r>
              <a:rPr lang="fi-FI" dirty="0"/>
              <a:t>Jalostukseen käytetään mahdollisimman korkealuokkaisia cockerspanieleita ja yhdistelmää suunniteltaessa otetaan huomioon yksilöiden luonne ja käyttöominaisuudet, ulkomuodolliset seikat sekä perinnölliset sairaudet ja viat. Jalostusarvoa määritettäessä kiinnitetään huomiota koiran oman laadun lisäksi myös sen sukulaisten ja erityisesti sen jälkeläisten laatuun. Toimintaohjeen yleisperiaatteet ovat runkona jalostustoiminnalle, jonka tavoitteena on terve ja rodunomainen cockerspanieli.</a:t>
            </a:r>
          </a:p>
          <a:p>
            <a:endParaRPr lang="fi-FI" dirty="0"/>
          </a:p>
          <a:p>
            <a:r>
              <a:rPr lang="fi-FI" dirty="0"/>
              <a:t>Jalostukseen käytetään hyväluonteisia, terveitä, terverakenteisia ja rotutyypillisiä yksilöitä. Arkaa, aggressiivista tai muuten luonteeltaan rodulle epätyypillistä koiraa ei saa käyttää jalostukseen. Koiralla ei saa olla näyttelystä hylättyä laatuarvosanaa luonteen takia tai merkintää rodulle epätyypillisestä käyttäytymisestä, taipumuskokeesta sosiaalisen käyttäytymisen osiosta hylättyä arvosanaa, </a:t>
            </a:r>
            <a:r>
              <a:rPr lang="fi-FI" dirty="0" err="1"/>
              <a:t>MH-kuvauksessa</a:t>
            </a:r>
            <a:r>
              <a:rPr lang="fi-FI" dirty="0"/>
              <a:t> kuvaajien keskeytystä tai luonnetestistä miinusmerkkistä tulosta tai keskeytystä.</a:t>
            </a:r>
          </a:p>
        </p:txBody>
      </p:sp>
    </p:spTree>
    <p:extLst>
      <p:ext uri="{BB962C8B-B14F-4D97-AF65-F5344CB8AC3E}">
        <p14:creationId xmlns:p14="http://schemas.microsoft.com/office/powerpoint/2010/main" xmlns="" val="863851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PEVISA</a:t>
            </a:r>
            <a:endParaRPr lang="fi-FI" dirty="0"/>
          </a:p>
        </p:txBody>
      </p:sp>
      <p:sp>
        <p:nvSpPr>
          <p:cNvPr id="3" name="Sisällön paikkamerkki 2"/>
          <p:cNvSpPr>
            <a:spLocks noGrp="1"/>
          </p:cNvSpPr>
          <p:nvPr>
            <p:ph idx="1"/>
          </p:nvPr>
        </p:nvSpPr>
        <p:spPr/>
        <p:txBody>
          <a:bodyPr>
            <a:normAutofit fontScale="55000" lnSpcReduction="20000"/>
          </a:bodyPr>
          <a:lstStyle/>
          <a:p>
            <a:pPr marL="0" indent="0">
              <a:buNone/>
            </a:pPr>
            <a:endParaRPr lang="fi-FI" dirty="0"/>
          </a:p>
          <a:p>
            <a:r>
              <a:rPr lang="fi-FI" dirty="0"/>
              <a:t>Pentujen vanhemmista tulee olla lonkkakuvauslausunto ja voimassa oleva silmätarkastuslausunto. Silmätarkastuslausunto ei saa olla astutushetkellä 24kk vanhempi. Tunnetun </a:t>
            </a:r>
            <a:r>
              <a:rPr lang="fi-FI" dirty="0" err="1"/>
              <a:t>FN-kantajan</a:t>
            </a:r>
            <a:r>
              <a:rPr lang="fi-FI" dirty="0"/>
              <a:t> jälkeläisiä ei rekisteröidä.</a:t>
            </a:r>
          </a:p>
          <a:p>
            <a:endParaRPr lang="fi-FI" dirty="0"/>
          </a:p>
          <a:p>
            <a:r>
              <a:rPr lang="fi-FI" dirty="0"/>
              <a:t>Ohjelma on voimassa 01.01.2011–30.6.2016., minkä jälkeen voimaan astuu 1.7.2016 uusi, seuraavankaltainen </a:t>
            </a:r>
            <a:r>
              <a:rPr lang="fi-FI" dirty="0" err="1"/>
              <a:t>PEVISA-ohjelma</a:t>
            </a:r>
            <a:r>
              <a:rPr lang="fi-FI" dirty="0"/>
              <a:t>, joka on voimassa 31.12.2020 asti:</a:t>
            </a:r>
          </a:p>
          <a:p>
            <a:r>
              <a:rPr lang="fi-FI" dirty="0"/>
              <a:t>Pentujen vanhemmista tulee olla lonkkakuvauslausunto ja voimassa oleva silmätarkastuslausunto. Lonkkakuvaustuloksen D saanut koira voidaan yhdistää vain tuloksen A saaneen koiran kanssa. Silmätarkastuslausunto ei saa olla astutushetkellä 24 kk vanhempi.</a:t>
            </a:r>
          </a:p>
          <a:p>
            <a:endParaRPr lang="fi-FI" dirty="0"/>
          </a:p>
          <a:p>
            <a:r>
              <a:rPr lang="fi-FI" dirty="0"/>
              <a:t>Cockerspanielit ry:n jalostuksen toimintaohje </a:t>
            </a:r>
            <a:r>
              <a:rPr lang="fi-FI" dirty="0" err="1"/>
              <a:t>PEVISA:n</a:t>
            </a:r>
            <a:r>
              <a:rPr lang="fi-FI" dirty="0"/>
              <a:t> lisäksi</a:t>
            </a:r>
          </a:p>
          <a:p>
            <a:r>
              <a:rPr lang="fi-FI" dirty="0"/>
              <a:t>Jalostuksen toimintaohje perustuu jalostuksen tavoiteohjelmaan (JTO), joka on hyväksytty Cockerspanielit ry:n vuosikokouksessa 22.3.2015, Suomen Spanieliliiton vuosikokouksessa 07.11.2015 ja Suomen Kennelliiton jalostustieteellisessä toimikunnassa 24.11.2015.</a:t>
            </a:r>
          </a:p>
        </p:txBody>
      </p:sp>
    </p:spTree>
    <p:extLst>
      <p:ext uri="{BB962C8B-B14F-4D97-AF65-F5344CB8AC3E}">
        <p14:creationId xmlns:p14="http://schemas.microsoft.com/office/powerpoint/2010/main" xmlns="" val="1320590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Terveys</a:t>
            </a:r>
            <a:endParaRPr lang="fi-FI" dirty="0"/>
          </a:p>
        </p:txBody>
      </p:sp>
      <p:sp>
        <p:nvSpPr>
          <p:cNvPr id="3" name="Sisällön paikkamerkki 2"/>
          <p:cNvSpPr>
            <a:spLocks noGrp="1"/>
          </p:cNvSpPr>
          <p:nvPr>
            <p:ph idx="1"/>
          </p:nvPr>
        </p:nvSpPr>
        <p:spPr/>
        <p:txBody>
          <a:bodyPr>
            <a:normAutofit fontScale="47500" lnSpcReduction="20000"/>
          </a:bodyPr>
          <a:lstStyle/>
          <a:p>
            <a:pPr marL="0" indent="0">
              <a:buNone/>
            </a:pPr>
            <a:r>
              <a:rPr lang="fi-FI" b="1" dirty="0"/>
              <a:t>Silmät</a:t>
            </a:r>
          </a:p>
          <a:p>
            <a:r>
              <a:rPr lang="fi-FI" dirty="0"/>
              <a:t>Jalostukseen käytettävän koiran tulee olla tervesilmäinen perinnöllisten silmäsairauksien osalta.</a:t>
            </a:r>
          </a:p>
          <a:p>
            <a:endParaRPr lang="fi-FI" dirty="0"/>
          </a:p>
          <a:p>
            <a:r>
              <a:rPr lang="fi-FI" dirty="0"/>
              <a:t>1. Jalostuskoiralla tulee olla geenitestitulos, jos se on </a:t>
            </a:r>
            <a:r>
              <a:rPr lang="fi-FI" dirty="0" err="1"/>
              <a:t>prcd-PRA:ta</a:t>
            </a:r>
            <a:r>
              <a:rPr lang="fi-FI" dirty="0"/>
              <a:t> kliinisesti sairastavan koiran jälkeläinen tai se on itse sellaisen tuottanut, paitsi jos koiran status on suoraan pääteltävissä vanhempien silmätutkimus- tai geenitestituloksen perusteella (esimerkiksi </a:t>
            </a:r>
            <a:r>
              <a:rPr lang="fi-FI" dirty="0" err="1"/>
              <a:t>sairas/affected-clear</a:t>
            </a:r>
            <a:r>
              <a:rPr lang="fi-FI" dirty="0"/>
              <a:t> -yhdistelmä). Jalostukseen käytettävät koirat on tutkittava joka tapauksessa joka kolmannessa polvessa. Geenitestillä kantajaksi tai sairaaksi todetun tai tutkimattoman koiran kumppanin tulee olla geenitestillä terveeksi todettu.</a:t>
            </a:r>
          </a:p>
          <a:p>
            <a:endParaRPr lang="fi-FI" dirty="0"/>
          </a:p>
          <a:p>
            <a:r>
              <a:rPr lang="fi-FI" dirty="0"/>
              <a:t>2. Molemmat jalostukseen käytettävät koirat ovat virallisesti silmätarkastettuja. Kummallakaan ei saa olla todettu seuraavia perinnöllisiä silmäsairauksia: HC, PRA, GRD, TRD, </a:t>
            </a:r>
            <a:r>
              <a:rPr lang="fi-FI" dirty="0" err="1"/>
              <a:t>entropium</a:t>
            </a:r>
            <a:r>
              <a:rPr lang="fi-FI" dirty="0"/>
              <a:t>, </a:t>
            </a:r>
            <a:r>
              <a:rPr lang="fi-FI" dirty="0" err="1"/>
              <a:t>ektropium</a:t>
            </a:r>
            <a:r>
              <a:rPr lang="fi-FI" dirty="0"/>
              <a:t> tai </a:t>
            </a:r>
            <a:r>
              <a:rPr lang="fi-FI" dirty="0" err="1"/>
              <a:t>makroblepharon</a:t>
            </a:r>
            <a:r>
              <a:rPr lang="fi-FI" dirty="0"/>
              <a:t>. Jos koiralla on lausunto ylimääräisistä ripsistä (</a:t>
            </a:r>
            <a:r>
              <a:rPr lang="fi-FI" dirty="0" err="1"/>
              <a:t>distiachis</a:t>
            </a:r>
            <a:r>
              <a:rPr lang="fi-FI" dirty="0"/>
              <a:t>, </a:t>
            </a:r>
            <a:r>
              <a:rPr lang="fi-FI" dirty="0" err="1"/>
              <a:t>trichiatis</a:t>
            </a:r>
            <a:r>
              <a:rPr lang="fi-FI" dirty="0"/>
              <a:t>, </a:t>
            </a:r>
            <a:r>
              <a:rPr lang="fi-FI" dirty="0" err="1"/>
              <a:t>ektooppinen</a:t>
            </a:r>
            <a:r>
              <a:rPr lang="fi-FI" dirty="0"/>
              <a:t> </a:t>
            </a:r>
            <a:r>
              <a:rPr lang="fi-FI" dirty="0" err="1"/>
              <a:t>cilia</a:t>
            </a:r>
            <a:r>
              <a:rPr lang="fi-FI" dirty="0"/>
              <a:t>) tai puutteellisesta kyynelkanavan aukosta, PPM tai MRD, on toisen osapuolen oltava terve tältä osin. Jalostukseen ei hyväksytä käytettäväksi koiraa, joka sairastaa vakavampaa kuin 1. asteen PHTVL/PHPV.</a:t>
            </a:r>
          </a:p>
        </p:txBody>
      </p:sp>
    </p:spTree>
    <p:extLst>
      <p:ext uri="{BB962C8B-B14F-4D97-AF65-F5344CB8AC3E}">
        <p14:creationId xmlns:p14="http://schemas.microsoft.com/office/powerpoint/2010/main" xmlns="" val="1760588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548680"/>
            <a:ext cx="8229600" cy="5577483"/>
          </a:xfrm>
        </p:spPr>
        <p:txBody>
          <a:bodyPr>
            <a:normAutofit fontScale="47500" lnSpcReduction="20000"/>
          </a:bodyPr>
          <a:lstStyle/>
          <a:p>
            <a:pPr marL="0" indent="0">
              <a:buNone/>
            </a:pPr>
            <a:r>
              <a:rPr lang="fi-FI" b="1" dirty="0"/>
              <a:t>Lonkat</a:t>
            </a:r>
          </a:p>
          <a:p>
            <a:r>
              <a:rPr lang="fi-FI" dirty="0"/>
              <a:t>Yhdistelmän </a:t>
            </a:r>
            <a:r>
              <a:rPr lang="fi-FI" dirty="0" err="1"/>
              <a:t>BLUP-indeksin</a:t>
            </a:r>
            <a:r>
              <a:rPr lang="fi-FI" dirty="0"/>
              <a:t> odotusarvo astutushetkellä on oltava vähintään 101. </a:t>
            </a:r>
          </a:p>
          <a:p>
            <a:endParaRPr lang="fi-FI" dirty="0"/>
          </a:p>
          <a:p>
            <a:pPr marL="0" indent="0">
              <a:buNone/>
            </a:pPr>
            <a:r>
              <a:rPr lang="fi-FI" b="1" dirty="0"/>
              <a:t>Polvet</a:t>
            </a:r>
          </a:p>
          <a:p>
            <a:r>
              <a:rPr lang="fi-FI" dirty="0"/>
              <a:t>Jalostukseen käytettäville koirille suositellaan virallista polvitarkastusta.</a:t>
            </a:r>
          </a:p>
          <a:p>
            <a:endParaRPr lang="fi-FI" dirty="0"/>
          </a:p>
          <a:p>
            <a:pPr marL="0" indent="0">
              <a:buNone/>
            </a:pPr>
            <a:r>
              <a:rPr lang="fi-FI" b="1" dirty="0"/>
              <a:t>Rodun populaation rakenne ja sukusiitosaste</a:t>
            </a:r>
          </a:p>
          <a:p>
            <a:r>
              <a:rPr lang="fi-FI" dirty="0"/>
              <a:t>Yhdistelmän sukusiitosaste ei Suomen Kennelliiton jalostustietokannan tietojen mukaan ylitä 6,25% kuudesta polvesta laskettuna.</a:t>
            </a:r>
          </a:p>
          <a:p>
            <a:endParaRPr lang="fi-FI" dirty="0"/>
          </a:p>
          <a:p>
            <a:pPr marL="0" indent="0">
              <a:buNone/>
            </a:pPr>
            <a:r>
              <a:rPr lang="fi-FI" b="1" dirty="0"/>
              <a:t>Ulkomuoto</a:t>
            </a:r>
          </a:p>
          <a:p>
            <a:r>
              <a:rPr lang="fi-FI" dirty="0"/>
              <a:t>Jalostukseen käytettävällä koiralla on koiranäyttelystä vähintään arvosana EH, jos sillä ei ole tulosta </a:t>
            </a:r>
            <a:r>
              <a:rPr lang="fi-FI" dirty="0" err="1"/>
              <a:t>SPME-/SPVE-kokeesta</a:t>
            </a:r>
            <a:r>
              <a:rPr lang="fi-FI" dirty="0"/>
              <a:t>.</a:t>
            </a:r>
          </a:p>
          <a:p>
            <a:r>
              <a:rPr lang="fi-FI" dirty="0"/>
              <a:t>Jos jalostukseen käytettävällä koiralla on </a:t>
            </a:r>
            <a:r>
              <a:rPr lang="fi-FI" dirty="0" err="1"/>
              <a:t>SPME-/SPVE-kokeesta</a:t>
            </a:r>
            <a:r>
              <a:rPr lang="fi-FI" dirty="0"/>
              <a:t> vähintään tulos AVO 3, tulee sillä olla koiranäyttelystä vähintään laatuarvostelun arvosana H tai sen tulee olla jalostustarkastuksessa hyväksytty jalostukseen käytettäväksi.</a:t>
            </a:r>
          </a:p>
          <a:p>
            <a:endParaRPr lang="fi-FI" dirty="0"/>
          </a:p>
          <a:p>
            <a:pPr marL="0" indent="0">
              <a:buNone/>
            </a:pPr>
            <a:r>
              <a:rPr lang="fi-FI" b="1" dirty="0"/>
              <a:t>Ikä</a:t>
            </a:r>
          </a:p>
          <a:p>
            <a:r>
              <a:rPr lang="fi-FI" dirty="0"/>
              <a:t>Narttu on astutushetkellä iältään vähintään 18kk ja enintään 7-vuotias. Ensimmäistä kertaa astutettavan nartun tulee olla astutushetkellä alle 5-vuotias.</a:t>
            </a:r>
          </a:p>
          <a:p>
            <a:endParaRPr lang="fi-FI" dirty="0"/>
          </a:p>
          <a:p>
            <a:pPr marL="0" indent="0">
              <a:buNone/>
            </a:pPr>
            <a:endParaRPr lang="fi-FI" dirty="0" smtClean="0"/>
          </a:p>
          <a:p>
            <a:pPr marL="0" indent="0">
              <a:buNone/>
            </a:pPr>
            <a:r>
              <a:rPr lang="fi-FI" sz="2900" i="1" dirty="0" smtClean="0"/>
              <a:t>Jalostuksen </a:t>
            </a:r>
            <a:r>
              <a:rPr lang="fi-FI" sz="2900" i="1" dirty="0"/>
              <a:t>toimintaohje on läpikäyty ja hyväksytty vuosikokouksessa 22.3.2015 Helsingissä.</a:t>
            </a:r>
          </a:p>
        </p:txBody>
      </p:sp>
    </p:spTree>
    <p:extLst>
      <p:ext uri="{BB962C8B-B14F-4D97-AF65-F5344CB8AC3E}">
        <p14:creationId xmlns:p14="http://schemas.microsoft.com/office/powerpoint/2010/main" xmlns="" val="732640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smtClean="0"/>
              <a:t>Ehdotukset vuosikokoukselle</a:t>
            </a:r>
            <a:endParaRPr lang="fi-FI" sz="4000" dirty="0"/>
          </a:p>
        </p:txBody>
      </p:sp>
      <p:sp>
        <p:nvSpPr>
          <p:cNvPr id="3" name="Sisällön paikkamerkki 2"/>
          <p:cNvSpPr>
            <a:spLocks noGrp="1"/>
          </p:cNvSpPr>
          <p:nvPr>
            <p:ph idx="1"/>
          </p:nvPr>
        </p:nvSpPr>
        <p:spPr/>
        <p:txBody>
          <a:bodyPr/>
          <a:lstStyle/>
          <a:p>
            <a:r>
              <a:rPr lang="fi-FI" sz="2400" dirty="0" smtClean="0"/>
              <a:t>Jalostuksen toimintaohje</a:t>
            </a:r>
          </a:p>
          <a:p>
            <a:r>
              <a:rPr lang="fi-FI" sz="2400" dirty="0" smtClean="0"/>
              <a:t>Jatketaan joukkotarkastusten sponsorointia</a:t>
            </a:r>
          </a:p>
          <a:p>
            <a:r>
              <a:rPr lang="fi-FI" sz="2400" dirty="0" smtClean="0"/>
              <a:t>Muuta?</a:t>
            </a:r>
          </a:p>
          <a:p>
            <a:endParaRPr lang="fi-FI" dirty="0"/>
          </a:p>
        </p:txBody>
      </p:sp>
    </p:spTree>
    <p:extLst>
      <p:ext uri="{BB962C8B-B14F-4D97-AF65-F5344CB8AC3E}">
        <p14:creationId xmlns:p14="http://schemas.microsoft.com/office/powerpoint/2010/main" xmlns="" val="398856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dirty="0"/>
              <a:t>Noin joka kolmas </a:t>
            </a:r>
            <a:r>
              <a:rPr lang="fi-FI" sz="2000" dirty="0" err="1"/>
              <a:t>cockeri</a:t>
            </a:r>
            <a:r>
              <a:rPr lang="fi-FI" sz="2000" dirty="0"/>
              <a:t> </a:t>
            </a:r>
            <a:r>
              <a:rPr lang="fi-FI" sz="2000" dirty="0" err="1"/>
              <a:t>lonkkakuvataan</a:t>
            </a:r>
            <a:r>
              <a:rPr lang="fi-FI" sz="2000" dirty="0"/>
              <a:t/>
            </a:r>
            <a:br>
              <a:rPr lang="fi-FI" sz="2000" dirty="0"/>
            </a:br>
            <a:r>
              <a:rPr lang="fi-FI" sz="2000" dirty="0"/>
              <a:t>10v sitten vain joka </a:t>
            </a:r>
            <a:r>
              <a:rPr lang="fi-FI" sz="2000" dirty="0" smtClean="0"/>
              <a:t>neljäs</a:t>
            </a:r>
            <a:br>
              <a:rPr lang="fi-FI" sz="2000" dirty="0" smtClean="0"/>
            </a:br>
            <a:r>
              <a:rPr lang="en-US" sz="2000" dirty="0" err="1"/>
              <a:t>Kuvatut</a:t>
            </a:r>
            <a:r>
              <a:rPr lang="en-US" sz="2000" dirty="0"/>
              <a:t> </a:t>
            </a:r>
            <a:r>
              <a:rPr lang="en-US" sz="2000" dirty="0" err="1"/>
              <a:t>cockerit</a:t>
            </a:r>
            <a:r>
              <a:rPr lang="en-US" sz="2000" dirty="0"/>
              <a:t> per </a:t>
            </a:r>
            <a:r>
              <a:rPr lang="en-US" sz="2000" dirty="0" err="1"/>
              <a:t>vuosi</a:t>
            </a:r>
            <a:r>
              <a:rPr lang="en-US" sz="2000" dirty="0"/>
              <a:t> </a:t>
            </a:r>
            <a:r>
              <a:rPr lang="en-US" sz="2000" dirty="0" err="1"/>
              <a:t>kuitenkin</a:t>
            </a:r>
            <a:r>
              <a:rPr lang="en-US" sz="2000" dirty="0"/>
              <a:t> </a:t>
            </a:r>
            <a:r>
              <a:rPr lang="en-US" sz="2000" dirty="0" err="1"/>
              <a:t>jäänyt</a:t>
            </a:r>
            <a:r>
              <a:rPr lang="en-US" sz="2000" dirty="0"/>
              <a:t> 220 </a:t>
            </a:r>
            <a:r>
              <a:rPr lang="en-US" sz="2000" dirty="0" err="1"/>
              <a:t>koiran</a:t>
            </a:r>
            <a:r>
              <a:rPr lang="en-US" sz="2000" dirty="0"/>
              <a:t> </a:t>
            </a:r>
            <a:r>
              <a:rPr lang="en-US" sz="2000" dirty="0" err="1" smtClean="0"/>
              <a:t>tasolle</a:t>
            </a:r>
            <a:endParaRPr lang="fi-FI" sz="4000" dirty="0"/>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xmlns="" val="1611054731"/>
              </p:ext>
            </p:extLst>
          </p:nvPr>
        </p:nvGraphicFramePr>
        <p:xfrm>
          <a:off x="457200" y="1639341"/>
          <a:ext cx="375476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Kaavio 5"/>
          <p:cNvGraphicFramePr>
            <a:graphicFrameLocks/>
          </p:cNvGraphicFramePr>
          <p:nvPr>
            <p:extLst>
              <p:ext uri="{D42A27DB-BD31-4B8C-83A1-F6EECF244321}">
                <p14:modId xmlns:p14="http://schemas.microsoft.com/office/powerpoint/2010/main" xmlns="" val="1215227254"/>
              </p:ext>
            </p:extLst>
          </p:nvPr>
        </p:nvGraphicFramePr>
        <p:xfrm>
          <a:off x="4499992" y="1628800"/>
          <a:ext cx="4104456"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0909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pPr>
              <a:defRPr sz="1800" b="1" i="0" u="none" strike="noStrike" kern="1200" baseline="0">
                <a:solidFill>
                  <a:prstClr val="black"/>
                </a:solidFill>
                <a:latin typeface="+mn-lt"/>
                <a:ea typeface="+mn-ea"/>
                <a:cs typeface="+mn-cs"/>
              </a:defRPr>
            </a:pPr>
            <a:r>
              <a:rPr lang="fi-FI" sz="2000" b="1" dirty="0">
                <a:solidFill>
                  <a:prstClr val="black"/>
                </a:solidFill>
              </a:rPr>
              <a:t>Ei kehitystä </a:t>
            </a:r>
            <a:r>
              <a:rPr lang="fi-FI" sz="2000" b="1" dirty="0" smtClean="0">
                <a:solidFill>
                  <a:prstClr val="black"/>
                </a:solidFill>
              </a:rPr>
              <a:t>lonkkatuloksissa parempaan suuntaan</a:t>
            </a:r>
            <a:r>
              <a:rPr lang="fi-FI" sz="2800" b="1" dirty="0">
                <a:solidFill>
                  <a:prstClr val="black"/>
                </a:solidFill>
              </a:rPr>
              <a:t/>
            </a:r>
            <a:br>
              <a:rPr lang="fi-FI" sz="2800" b="1" dirty="0">
                <a:solidFill>
                  <a:prstClr val="black"/>
                </a:solidFill>
              </a:rPr>
            </a:br>
            <a:r>
              <a:rPr lang="fi-FI" sz="1400" b="1" dirty="0">
                <a:solidFill>
                  <a:prstClr val="black"/>
                </a:solidFill>
              </a:rPr>
              <a:t>Noin 50% kuvatuista ovat </a:t>
            </a:r>
            <a:r>
              <a:rPr lang="fi-FI" sz="1400" b="1" dirty="0" smtClean="0">
                <a:solidFill>
                  <a:prstClr val="black"/>
                </a:solidFill>
              </a:rPr>
              <a:t>A-lonkkaisia</a:t>
            </a:r>
            <a:endParaRPr lang="fi-FI" sz="600" b="1" dirty="0">
              <a:solidFill>
                <a:prstClr val="black"/>
              </a:solidFill>
            </a:endParaRPr>
          </a:p>
        </p:txBody>
      </p:sp>
      <p:graphicFrame>
        <p:nvGraphicFramePr>
          <p:cNvPr id="5" name="Kaavio 4"/>
          <p:cNvGraphicFramePr>
            <a:graphicFrameLocks/>
          </p:cNvGraphicFramePr>
          <p:nvPr>
            <p:extLst>
              <p:ext uri="{D42A27DB-BD31-4B8C-83A1-F6EECF244321}">
                <p14:modId xmlns:p14="http://schemas.microsoft.com/office/powerpoint/2010/main" xmlns="" val="2878256960"/>
              </p:ext>
            </p:extLst>
          </p:nvPr>
        </p:nvGraphicFramePr>
        <p:xfrm>
          <a:off x="467544" y="1628800"/>
          <a:ext cx="8208912"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13257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smtClean="0"/>
              <a:t>KYYNÄRPÄÄT</a:t>
            </a:r>
            <a:endParaRPr lang="fi-FI" dirty="0"/>
          </a:p>
        </p:txBody>
      </p:sp>
      <p:sp>
        <p:nvSpPr>
          <p:cNvPr id="5" name="Alaotsikko 4"/>
          <p:cNvSpPr>
            <a:spLocks noGrp="1"/>
          </p:cNvSpPr>
          <p:nvPr>
            <p:ph type="subTitle" idx="1"/>
          </p:nvPr>
        </p:nvSpPr>
        <p:spPr/>
        <p:txBody>
          <a:bodyPr/>
          <a:lstStyle/>
          <a:p>
            <a:endParaRPr lang="fi-FI"/>
          </a:p>
        </p:txBody>
      </p:sp>
    </p:spTree>
    <p:extLst>
      <p:ext uri="{BB962C8B-B14F-4D97-AF65-F5344CB8AC3E}">
        <p14:creationId xmlns:p14="http://schemas.microsoft.com/office/powerpoint/2010/main" xmlns="" val="243496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19256" cy="1210146"/>
          </a:xfrm>
        </p:spPr>
        <p:txBody>
          <a:bodyPr>
            <a:normAutofit fontScale="90000"/>
          </a:bodyPr>
          <a:lstStyle/>
          <a:p>
            <a:r>
              <a:rPr lang="fi-FI" sz="4000" dirty="0" smtClean="0"/>
              <a:t>Kyynärniveliin on viime aikoina kiinnitetty selkeästi enemmän huomiota</a:t>
            </a:r>
            <a:r>
              <a:rPr lang="fi-FI" dirty="0" smtClean="0"/>
              <a:t/>
            </a:r>
            <a:br>
              <a:rPr lang="fi-FI" dirty="0" smtClean="0"/>
            </a:br>
            <a:r>
              <a:rPr lang="fi-FI" sz="2700" dirty="0"/>
              <a:t>2016 ensimmäistä kertaa tutkittu yli 100 </a:t>
            </a:r>
            <a:r>
              <a:rPr lang="fi-FI" sz="2700" dirty="0" err="1"/>
              <a:t>cockerin</a:t>
            </a:r>
            <a:r>
              <a:rPr lang="fi-FI" sz="2700" dirty="0"/>
              <a:t> </a:t>
            </a:r>
            <a:r>
              <a:rPr lang="fi-FI" sz="2700" dirty="0" smtClean="0"/>
              <a:t>kyynärniveliä</a:t>
            </a:r>
            <a:endParaRPr lang="fi-FI" sz="2700" dirty="0"/>
          </a:p>
        </p:txBody>
      </p:sp>
      <p:graphicFrame>
        <p:nvGraphicFramePr>
          <p:cNvPr id="6" name="Kaavio 5"/>
          <p:cNvGraphicFramePr>
            <a:graphicFrameLocks/>
          </p:cNvGraphicFramePr>
          <p:nvPr>
            <p:extLst>
              <p:ext uri="{D42A27DB-BD31-4B8C-83A1-F6EECF244321}">
                <p14:modId xmlns:p14="http://schemas.microsoft.com/office/powerpoint/2010/main" xmlns="" val="944541"/>
              </p:ext>
            </p:extLst>
          </p:nvPr>
        </p:nvGraphicFramePr>
        <p:xfrm>
          <a:off x="395536" y="1988840"/>
          <a:ext cx="4032448"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Kaavio 6"/>
          <p:cNvGraphicFramePr>
            <a:graphicFrameLocks/>
          </p:cNvGraphicFramePr>
          <p:nvPr>
            <p:extLst>
              <p:ext uri="{D42A27DB-BD31-4B8C-83A1-F6EECF244321}">
                <p14:modId xmlns:p14="http://schemas.microsoft.com/office/powerpoint/2010/main" xmlns="" val="36211056"/>
              </p:ext>
            </p:extLst>
          </p:nvPr>
        </p:nvGraphicFramePr>
        <p:xfrm>
          <a:off x="4427984" y="2060848"/>
          <a:ext cx="4104456"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3101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600" dirty="0" smtClean="0"/>
              <a:t>Kyynärissä edelleen löydetty hyvin vähän ongelmia</a:t>
            </a:r>
            <a:endParaRPr lang="fi-FI" sz="3600"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xmlns="" val="1814448595"/>
              </p:ext>
            </p:extLst>
          </p:nvPr>
        </p:nvGraphicFramePr>
        <p:xfrm>
          <a:off x="755576" y="1700808"/>
          <a:ext cx="7488831" cy="4104463"/>
        </p:xfrm>
        <a:graphic>
          <a:graphicData uri="http://schemas.openxmlformats.org/drawingml/2006/table">
            <a:tbl>
              <a:tblPr/>
              <a:tblGrid>
                <a:gridCol w="1069833">
                  <a:extLst>
                    <a:ext uri="{9D8B030D-6E8A-4147-A177-3AD203B41FA5}">
                      <a16:colId xmlns:a16="http://schemas.microsoft.com/office/drawing/2014/main" xmlns="" val="20000"/>
                    </a:ext>
                  </a:extLst>
                </a:gridCol>
                <a:gridCol w="1069833">
                  <a:extLst>
                    <a:ext uri="{9D8B030D-6E8A-4147-A177-3AD203B41FA5}">
                      <a16:colId xmlns:a16="http://schemas.microsoft.com/office/drawing/2014/main" xmlns="" val="20001"/>
                    </a:ext>
                  </a:extLst>
                </a:gridCol>
                <a:gridCol w="1069833">
                  <a:extLst>
                    <a:ext uri="{9D8B030D-6E8A-4147-A177-3AD203B41FA5}">
                      <a16:colId xmlns:a16="http://schemas.microsoft.com/office/drawing/2014/main" xmlns="" val="20002"/>
                    </a:ext>
                  </a:extLst>
                </a:gridCol>
                <a:gridCol w="1069833">
                  <a:extLst>
                    <a:ext uri="{9D8B030D-6E8A-4147-A177-3AD203B41FA5}">
                      <a16:colId xmlns:a16="http://schemas.microsoft.com/office/drawing/2014/main" xmlns="" val="20003"/>
                    </a:ext>
                  </a:extLst>
                </a:gridCol>
                <a:gridCol w="1069833">
                  <a:extLst>
                    <a:ext uri="{9D8B030D-6E8A-4147-A177-3AD203B41FA5}">
                      <a16:colId xmlns:a16="http://schemas.microsoft.com/office/drawing/2014/main" xmlns="" val="20004"/>
                    </a:ext>
                  </a:extLst>
                </a:gridCol>
                <a:gridCol w="1069833">
                  <a:extLst>
                    <a:ext uri="{9D8B030D-6E8A-4147-A177-3AD203B41FA5}">
                      <a16:colId xmlns:a16="http://schemas.microsoft.com/office/drawing/2014/main" xmlns="" val="20005"/>
                    </a:ext>
                  </a:extLst>
                </a:gridCol>
                <a:gridCol w="1069833">
                  <a:extLst>
                    <a:ext uri="{9D8B030D-6E8A-4147-A177-3AD203B41FA5}">
                      <a16:colId xmlns:a16="http://schemas.microsoft.com/office/drawing/2014/main" xmlns="" val="20006"/>
                    </a:ext>
                  </a:extLst>
                </a:gridCol>
              </a:tblGrid>
              <a:tr h="241439">
                <a:tc>
                  <a:txBody>
                    <a:bodyPr/>
                    <a:lstStyle/>
                    <a:p>
                      <a:pPr algn="ctr" fontAlgn="ctr"/>
                      <a:r>
                        <a:rPr lang="fi-FI" sz="1100" b="0" i="0" u="none" strike="noStrike" dirty="0">
                          <a:solidFill>
                            <a:srgbClr val="FFFFFF"/>
                          </a:solidFill>
                          <a:effectLst/>
                          <a:latin typeface="Verdana"/>
                        </a:rPr>
                        <a:t>Vuosi</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Syntyneitä</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0</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1</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2</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3</a:t>
                      </a:r>
                    </a:p>
                  </a:txBody>
                  <a:tcPr marL="7620" marR="7620" marT="7620" marB="0" anchor="ctr">
                    <a:lnL>
                      <a:noFill/>
                    </a:lnL>
                    <a:lnR>
                      <a:noFill/>
                    </a:lnR>
                    <a:lnT>
                      <a:noFill/>
                    </a:lnT>
                    <a:lnB>
                      <a:noFill/>
                    </a:lnB>
                    <a:solidFill>
                      <a:srgbClr val="498CD8"/>
                    </a:solidFill>
                  </a:tcPr>
                </a:tc>
                <a:tc>
                  <a:txBody>
                    <a:bodyPr/>
                    <a:lstStyle/>
                    <a:p>
                      <a:pPr algn="ctr" fontAlgn="ctr"/>
                      <a:r>
                        <a:rPr lang="fi-FI" sz="1100" b="0" i="0" u="none" strike="noStrike">
                          <a:solidFill>
                            <a:srgbClr val="FFFFFF"/>
                          </a:solidFill>
                          <a:effectLst/>
                          <a:latin typeface="Verdana"/>
                        </a:rPr>
                        <a:t>Yhteensä</a:t>
                      </a:r>
                    </a:p>
                  </a:txBody>
                  <a:tcPr marL="7620" marR="7620" marT="7620" marB="0" anchor="ctr">
                    <a:lnL>
                      <a:noFill/>
                    </a:lnL>
                    <a:lnR>
                      <a:noFill/>
                    </a:lnR>
                    <a:lnT>
                      <a:noFill/>
                    </a:lnT>
                    <a:lnB>
                      <a:noFill/>
                    </a:lnB>
                    <a:solidFill>
                      <a:srgbClr val="498CD8"/>
                    </a:solidFill>
                  </a:tcPr>
                </a:tc>
                <a:extLst>
                  <a:ext uri="{0D108BD9-81ED-4DB2-BD59-A6C34878D82A}">
                    <a16:rowId xmlns:a16="http://schemas.microsoft.com/office/drawing/2014/main" xmlns="" val="10000"/>
                  </a:ext>
                </a:extLst>
              </a:tr>
              <a:tr h="241439">
                <a:tc>
                  <a:txBody>
                    <a:bodyPr/>
                    <a:lstStyle/>
                    <a:p>
                      <a:pPr algn="ctr" fontAlgn="ctr"/>
                      <a:r>
                        <a:rPr lang="fi-FI" sz="1200" b="0" i="0" u="none" strike="noStrike">
                          <a:solidFill>
                            <a:srgbClr val="000000"/>
                          </a:solidFill>
                          <a:effectLst/>
                          <a:latin typeface="Verdana"/>
                        </a:rPr>
                        <a:t>2001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576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1"/>
                  </a:ext>
                </a:extLst>
              </a:tr>
              <a:tr h="241439">
                <a:tc>
                  <a:txBody>
                    <a:bodyPr/>
                    <a:lstStyle/>
                    <a:p>
                      <a:pPr algn="ctr" fontAlgn="ctr"/>
                      <a:r>
                        <a:rPr lang="fi-FI" sz="1200" b="0" i="0" u="none" strike="noStrike">
                          <a:solidFill>
                            <a:srgbClr val="000000"/>
                          </a:solidFill>
                          <a:effectLst/>
                          <a:latin typeface="Verdana"/>
                        </a:rPr>
                        <a:t>2002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426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2"/>
                  </a:ext>
                </a:extLst>
              </a:tr>
              <a:tr h="241439">
                <a:tc>
                  <a:txBody>
                    <a:bodyPr/>
                    <a:lstStyle/>
                    <a:p>
                      <a:pPr algn="ctr" fontAlgn="ctr"/>
                      <a:r>
                        <a:rPr lang="fi-FI" sz="1200" b="0" i="0" u="none" strike="noStrike">
                          <a:solidFill>
                            <a:srgbClr val="000000"/>
                          </a:solidFill>
                          <a:effectLst/>
                          <a:latin typeface="Verdana"/>
                        </a:rPr>
                        <a:t>2003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605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3"/>
                  </a:ext>
                </a:extLst>
              </a:tr>
              <a:tr h="241439">
                <a:tc>
                  <a:txBody>
                    <a:bodyPr/>
                    <a:lstStyle/>
                    <a:p>
                      <a:pPr algn="ctr" fontAlgn="ctr"/>
                      <a:r>
                        <a:rPr lang="fi-FI" sz="1200" b="0" i="0" u="none" strike="noStrike">
                          <a:solidFill>
                            <a:srgbClr val="000000"/>
                          </a:solidFill>
                          <a:effectLst/>
                          <a:latin typeface="Verdana"/>
                        </a:rPr>
                        <a:t>2004</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678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13</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4"/>
                  </a:ext>
                </a:extLst>
              </a:tr>
              <a:tr h="241439">
                <a:tc>
                  <a:txBody>
                    <a:bodyPr/>
                    <a:lstStyle/>
                    <a:p>
                      <a:pPr algn="ctr" fontAlgn="ctr"/>
                      <a:r>
                        <a:rPr lang="fi-FI" sz="1200" b="0" i="0" u="none" strike="noStrike" dirty="0">
                          <a:solidFill>
                            <a:srgbClr val="000000"/>
                          </a:solidFill>
                          <a:effectLst/>
                          <a:latin typeface="Verdana"/>
                        </a:rPr>
                        <a:t>2005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561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8</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5"/>
                  </a:ext>
                </a:extLst>
              </a:tr>
              <a:tr h="241439">
                <a:tc>
                  <a:txBody>
                    <a:bodyPr/>
                    <a:lstStyle/>
                    <a:p>
                      <a:pPr algn="ctr" fontAlgn="ctr"/>
                      <a:r>
                        <a:rPr lang="fi-FI" sz="1200" b="0" i="0" u="none" strike="noStrike">
                          <a:solidFill>
                            <a:srgbClr val="000000"/>
                          </a:solidFill>
                          <a:effectLst/>
                          <a:latin typeface="Verdana"/>
                        </a:rPr>
                        <a:t>2006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657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20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6"/>
                  </a:ext>
                </a:extLst>
              </a:tr>
              <a:tr h="241439">
                <a:tc>
                  <a:txBody>
                    <a:bodyPr/>
                    <a:lstStyle/>
                    <a:p>
                      <a:pPr algn="ctr" fontAlgn="ctr"/>
                      <a:r>
                        <a:rPr lang="fi-FI" sz="1200" b="0" i="0" u="none" strike="noStrike">
                          <a:solidFill>
                            <a:srgbClr val="000000"/>
                          </a:solidFill>
                          <a:effectLst/>
                          <a:latin typeface="Verdana"/>
                        </a:rPr>
                        <a:t>2007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675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23</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7"/>
                  </a:ext>
                </a:extLst>
              </a:tr>
              <a:tr h="241439">
                <a:tc>
                  <a:txBody>
                    <a:bodyPr/>
                    <a:lstStyle/>
                    <a:p>
                      <a:pPr algn="ctr" fontAlgn="ctr"/>
                      <a:r>
                        <a:rPr lang="fi-FI" sz="1200" b="0" i="0" u="none" strike="noStrike">
                          <a:solidFill>
                            <a:srgbClr val="000000"/>
                          </a:solidFill>
                          <a:effectLst/>
                          <a:latin typeface="Verdana"/>
                        </a:rPr>
                        <a:t>2008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636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8"/>
                  </a:ext>
                </a:extLst>
              </a:tr>
              <a:tr h="241439">
                <a:tc>
                  <a:txBody>
                    <a:bodyPr/>
                    <a:lstStyle/>
                    <a:p>
                      <a:pPr algn="ctr" fontAlgn="ctr"/>
                      <a:r>
                        <a:rPr lang="fi-FI" sz="1200" b="0" i="0" u="none" strike="noStrike">
                          <a:solidFill>
                            <a:srgbClr val="000000"/>
                          </a:solidFill>
                          <a:effectLst/>
                          <a:latin typeface="Verdana"/>
                        </a:rPr>
                        <a:t>2009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647</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43</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09"/>
                  </a:ext>
                </a:extLst>
              </a:tr>
              <a:tr h="241439">
                <a:tc>
                  <a:txBody>
                    <a:bodyPr/>
                    <a:lstStyle/>
                    <a:p>
                      <a:pPr algn="ctr" fontAlgn="ctr"/>
                      <a:r>
                        <a:rPr lang="fi-FI" sz="1200" b="0" i="0" u="none" strike="noStrike">
                          <a:solidFill>
                            <a:srgbClr val="000000"/>
                          </a:solidFill>
                          <a:effectLst/>
                          <a:latin typeface="Verdana"/>
                        </a:rPr>
                        <a:t>2010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709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0"/>
                  </a:ext>
                </a:extLst>
              </a:tr>
              <a:tr h="241439">
                <a:tc>
                  <a:txBody>
                    <a:bodyPr/>
                    <a:lstStyle/>
                    <a:p>
                      <a:pPr algn="ctr" fontAlgn="ctr"/>
                      <a:r>
                        <a:rPr lang="fi-FI" sz="1200" b="0" i="0" u="none" strike="noStrike">
                          <a:solidFill>
                            <a:srgbClr val="000000"/>
                          </a:solidFill>
                          <a:effectLst/>
                          <a:latin typeface="Verdana"/>
                        </a:rPr>
                        <a:t>2011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691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61</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1"/>
                  </a:ext>
                </a:extLst>
              </a:tr>
              <a:tr h="241439">
                <a:tc>
                  <a:txBody>
                    <a:bodyPr/>
                    <a:lstStyle/>
                    <a:p>
                      <a:pPr algn="ctr" fontAlgn="ctr"/>
                      <a:r>
                        <a:rPr lang="fi-FI" sz="1200" b="0" i="0" u="none" strike="noStrike">
                          <a:solidFill>
                            <a:srgbClr val="000000"/>
                          </a:solidFill>
                          <a:effectLst/>
                          <a:latin typeface="Verdana"/>
                        </a:rPr>
                        <a:t>2012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653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68</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2"/>
                  </a:ext>
                </a:extLst>
              </a:tr>
              <a:tr h="241439">
                <a:tc>
                  <a:txBody>
                    <a:bodyPr/>
                    <a:lstStyle/>
                    <a:p>
                      <a:pPr algn="ctr" fontAlgn="ctr"/>
                      <a:r>
                        <a:rPr lang="fi-FI" sz="1200" b="0" i="0" u="none" strike="noStrike">
                          <a:solidFill>
                            <a:srgbClr val="000000"/>
                          </a:solidFill>
                          <a:effectLst/>
                          <a:latin typeface="Verdana"/>
                        </a:rPr>
                        <a:t>2013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745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86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88</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3"/>
                  </a:ext>
                </a:extLst>
              </a:tr>
              <a:tr h="241439">
                <a:tc>
                  <a:txBody>
                    <a:bodyPr/>
                    <a:lstStyle/>
                    <a:p>
                      <a:pPr algn="ctr" fontAlgn="ctr"/>
                      <a:r>
                        <a:rPr lang="fi-FI" sz="1200" b="0" i="0" u="none" strike="noStrike">
                          <a:solidFill>
                            <a:srgbClr val="000000"/>
                          </a:solidFill>
                          <a:effectLst/>
                          <a:latin typeface="Verdana"/>
                        </a:rPr>
                        <a:t>2014</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693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82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3</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85</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4"/>
                  </a:ext>
                </a:extLst>
              </a:tr>
              <a:tr h="241439">
                <a:tc>
                  <a:txBody>
                    <a:bodyPr/>
                    <a:lstStyle/>
                    <a:p>
                      <a:pPr algn="ctr" fontAlgn="ctr"/>
                      <a:r>
                        <a:rPr lang="fi-FI" sz="1200" b="0" i="0" u="none" strike="noStrike">
                          <a:solidFill>
                            <a:srgbClr val="000000"/>
                          </a:solidFill>
                          <a:effectLst/>
                          <a:latin typeface="Verdana"/>
                        </a:rPr>
                        <a:t>2015</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692</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59</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59</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5"/>
                  </a:ext>
                </a:extLst>
              </a:tr>
              <a:tr h="241439">
                <a:tc>
                  <a:txBody>
                    <a:bodyPr/>
                    <a:lstStyle/>
                    <a:p>
                      <a:pPr algn="ctr" fontAlgn="ctr"/>
                      <a:r>
                        <a:rPr lang="fi-FI" sz="1200" b="0" i="0" u="none" strike="noStrike">
                          <a:solidFill>
                            <a:srgbClr val="000000"/>
                          </a:solidFill>
                          <a:effectLst/>
                          <a:latin typeface="Verdana"/>
                        </a:rPr>
                        <a:t>2016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646</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10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a:solidFill>
                            <a:srgbClr val="000000"/>
                          </a:solidFill>
                          <a:effectLst/>
                          <a:latin typeface="Verdana"/>
                        </a:rPr>
                        <a:t>0</a:t>
                      </a:r>
                    </a:p>
                  </a:txBody>
                  <a:tcPr marL="7620" marR="7620" marT="7620" marB="0" anchor="ctr">
                    <a:lnL>
                      <a:noFill/>
                    </a:lnL>
                    <a:lnR>
                      <a:noFill/>
                    </a:lnR>
                    <a:lnT>
                      <a:noFill/>
                    </a:lnT>
                    <a:lnB>
                      <a:noFill/>
                    </a:lnB>
                    <a:solidFill>
                      <a:srgbClr val="FFFFFF"/>
                    </a:solidFill>
                  </a:tcPr>
                </a:tc>
                <a:tc>
                  <a:txBody>
                    <a:bodyPr/>
                    <a:lstStyle/>
                    <a:p>
                      <a:pPr algn="ctr" fontAlgn="ctr"/>
                      <a:r>
                        <a:rPr lang="fi-FI" sz="1200" b="0" i="0" u="none" strike="noStrike" dirty="0">
                          <a:solidFill>
                            <a:srgbClr val="000000"/>
                          </a:solidFill>
                          <a:effectLst/>
                          <a:latin typeface="Verdana"/>
                        </a:rPr>
                        <a:t>10</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xmlns="" val="427929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smtClean="0"/>
              <a:t>POLVET</a:t>
            </a:r>
            <a:endParaRPr lang="fi-FI" dirty="0"/>
          </a:p>
        </p:txBody>
      </p:sp>
      <p:sp>
        <p:nvSpPr>
          <p:cNvPr id="5" name="Alaotsikko 4"/>
          <p:cNvSpPr>
            <a:spLocks noGrp="1"/>
          </p:cNvSpPr>
          <p:nvPr>
            <p:ph type="subTitle" idx="1"/>
          </p:nvPr>
        </p:nvSpPr>
        <p:spPr/>
        <p:txBody>
          <a:bodyPr/>
          <a:lstStyle/>
          <a:p>
            <a:endParaRPr lang="fi-FI"/>
          </a:p>
        </p:txBody>
      </p:sp>
    </p:spTree>
    <p:extLst>
      <p:ext uri="{BB962C8B-B14F-4D97-AF65-F5344CB8AC3E}">
        <p14:creationId xmlns:p14="http://schemas.microsoft.com/office/powerpoint/2010/main" xmlns="" val="229566632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TotalTime>
  <Words>4805</Words>
  <Application>Microsoft Office PowerPoint</Application>
  <PresentationFormat>Näytössä katseltava diaesitys (4:3)</PresentationFormat>
  <Paragraphs>2881</Paragraphs>
  <Slides>38</Slides>
  <Notes>1</Notes>
  <HiddenSlides>0</HiddenSlides>
  <MMClips>0</MMClips>
  <ScaleCrop>false</ScaleCrop>
  <HeadingPairs>
    <vt:vector size="4" baseType="variant">
      <vt:variant>
        <vt:lpstr>Teema</vt:lpstr>
      </vt:variant>
      <vt:variant>
        <vt:i4>1</vt:i4>
      </vt:variant>
      <vt:variant>
        <vt:lpstr>Dian otsikot</vt:lpstr>
      </vt:variant>
      <vt:variant>
        <vt:i4>38</vt:i4>
      </vt:variant>
    </vt:vector>
  </HeadingPairs>
  <TitlesOfParts>
    <vt:vector size="39" baseType="lpstr">
      <vt:lpstr>Office-teema</vt:lpstr>
      <vt:lpstr>Rotukohtainen neuvottelu</vt:lpstr>
      <vt:lpstr>Sisältö</vt:lpstr>
      <vt:lpstr>LONKAT</vt:lpstr>
      <vt:lpstr>Noin joka kolmas cockeri lonkkakuvataan 10v sitten vain joka neljäs Kuvatut cockerit per vuosi kuitenkin jäänyt 220 koiran tasolle</vt:lpstr>
      <vt:lpstr>Ei kehitystä lonkkatuloksissa parempaan suuntaan Noin 50% kuvatuista ovat A-lonkkaisia</vt:lpstr>
      <vt:lpstr>KYYNÄRPÄÄT</vt:lpstr>
      <vt:lpstr>Kyynärniveliin on viime aikoina kiinnitetty selkeästi enemmän huomiota 2016 ensimmäistä kertaa tutkittu yli 100 cockerin kyynärniveliä</vt:lpstr>
      <vt:lpstr>Kyynärissä edelleen löydetty hyvin vähän ongelmia</vt:lpstr>
      <vt:lpstr>POLVET</vt:lpstr>
      <vt:lpstr>Myös polvilumpioluksaatioon kiinnitetään nykyään selkeästi enemmän huomiota Polvia tutkitaan suunnilleen saman verran kuin Kyynäriä</vt:lpstr>
      <vt:lpstr>Polvissa on nyt löytynyt jonkin verran 1 ja yksittäisiä 2 ja 3 polviakin</vt:lpstr>
      <vt:lpstr>SILMÄT</vt:lpstr>
      <vt:lpstr>Silmiä tutkitaan hieman vähemmän kuin lonkkia  Täysin clear ovat vain noin puolet</vt:lpstr>
      <vt:lpstr>10 tavallisimman silmäsairauden kehitys syntymävuoden mukaan Ylivoimaisesti tavallisinta on Distichiasis/ylimääräisiä ripsiä</vt:lpstr>
      <vt:lpstr>Keskustelua</vt:lpstr>
      <vt:lpstr>JALOSTUKSESSA ENITEN KÄYTETYT KOIRAT</vt:lpstr>
      <vt:lpstr>2016 eniten käytetty uros oli Breeze Whiskey on ice</vt:lpstr>
      <vt:lpstr>20 eniten käytettyä urosta vastaavat yli 30% kaikista 2012-2016 aikana syntyneistä pennuista </vt:lpstr>
      <vt:lpstr>Yksivärisillä uroksilla 20 eniten käytettyä urosta 2012-2016 vastaavat jopa yli puolet pennuista</vt:lpstr>
      <vt:lpstr>Kirjavillakin uroksilla 20 eniten käytettyä 2012-2016 vastaavat lähes puolet pennuista</vt:lpstr>
      <vt:lpstr>Käyttölinjaisilla uroksilla 20 eniten käytettyä 2012-2016 vastaavat yli 90% pennuista</vt:lpstr>
      <vt:lpstr>20 eniten käytettyä narttua vastaavat yhdessä vain 12% kaikista 2011-2015 aikana syntyneistä pennuista</vt:lpstr>
      <vt:lpstr>Yksivärisillä nartuilla 20 eniten käytettyä 2011-2015 vastaavat kuitenkin yli 20% pennuista</vt:lpstr>
      <vt:lpstr>Myös kirjavilla nartuilla 20 eniten käytettyä 2011-2015 vastaavat lähes 20% pennuista </vt:lpstr>
      <vt:lpstr>Käyttölinjaisilla nartuilla 20 eniten käytettyä 2012-2016 vastaavat myös lähes 90% pennuista</vt:lpstr>
      <vt:lpstr>Uroksilla parhaimmillaan yli 400 pentua toisessa polvessa Listassa mukana uroksia joilla on ollut pentuja viimeisen 15 v sisällä</vt:lpstr>
      <vt:lpstr>Nartuilla parhaimmillaan lähes 200 pentua toisessa polvessa Listassa mukana narttuja joilla on ollut pentuja viimeisen 15 v sisällä</vt:lpstr>
      <vt:lpstr>Keskustelua</vt:lpstr>
      <vt:lpstr>Epilepsialomakkeen vastausket</vt:lpstr>
      <vt:lpstr>Autoimmuunisairauslomakkeen vastaukset</vt:lpstr>
      <vt:lpstr>Keskustelu jatkuu</vt:lpstr>
      <vt:lpstr>Painopisteet /konkreettisia toimenpiteitä vuodelle 2017</vt:lpstr>
      <vt:lpstr>Rekisteröidyistä pentueista jopa 60% ei täytä jalostuksen toimintaohjetta</vt:lpstr>
      <vt:lpstr>Jalostuksen toimintaohje</vt:lpstr>
      <vt:lpstr>PEVISA</vt:lpstr>
      <vt:lpstr>Terveys</vt:lpstr>
      <vt:lpstr>Dia 37</vt:lpstr>
      <vt:lpstr>Ehdotukset vuosikokoukselle</vt:lpstr>
    </vt:vector>
  </TitlesOfParts>
  <Company>Attendo Finland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Rotukohtainen neuvottelu</dc:title>
  <dc:creator>Sabina Finne</dc:creator>
  <cp:lastModifiedBy>Susanna Sinisaari-Kaislo</cp:lastModifiedBy>
  <cp:revision>75</cp:revision>
  <dcterms:created xsi:type="dcterms:W3CDTF">2016-02-14T11:20:54Z</dcterms:created>
  <dcterms:modified xsi:type="dcterms:W3CDTF">2019-01-09T17:00:54Z</dcterms:modified>
</cp:coreProperties>
</file>