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33.xml" ContentType="application/vnd.openxmlformats-officedocument.drawingml.chart+xml"/>
  <Override PartName="/ppt/charts/chart34.xml" ContentType="application/vnd.openxmlformats-officedocument.drawingml.chart+xml"/>
  <Override PartName="/ppt/charts/chart35.xml" ContentType="application/vnd.openxmlformats-officedocument.drawingml.chart+xml"/>
  <Override PartName="/ppt/charts/chart36.xml" ContentType="application/vnd.openxmlformats-officedocument.drawingml.chart+xml"/>
  <Override PartName="/ppt/charts/chart37.xml" ContentType="application/vnd.openxmlformats-officedocument.drawingml.chart+xml"/>
  <Override PartName="/ppt/charts/chart38.xml" ContentType="application/vnd.openxmlformats-officedocument.drawingml.chart+xml"/>
  <Override PartName="/ppt/charts/chart39.xml" ContentType="application/vnd.openxmlformats-officedocument.drawingml.chart+xml"/>
  <Override PartName="/ppt/charts/chart40.xml" ContentType="application/vnd.openxmlformats-officedocument.drawingml.chart+xml"/>
  <Override PartName="/ppt/charts/chart41.xml" ContentType="application/vnd.openxmlformats-officedocument.drawingml.chart+xml"/>
  <Override PartName="/ppt/charts/chart42.xml" ContentType="application/vnd.openxmlformats-officedocument.drawingml.chart+xml"/>
  <Override PartName="/ppt/charts/chart43.xml" ContentType="application/vnd.openxmlformats-officedocument.drawingml.chart+xml"/>
  <Override PartName="/ppt/charts/chart4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8"/>
  </p:notesMasterIdLst>
  <p:handoutMasterIdLst>
    <p:handoutMasterId r:id="rId79"/>
  </p:handoutMasterIdLst>
  <p:sldIdLst>
    <p:sldId id="256" r:id="rId2"/>
    <p:sldId id="257" r:id="rId3"/>
    <p:sldId id="258" r:id="rId4"/>
    <p:sldId id="259"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 id="324" r:id="rId68"/>
    <p:sldId id="325" r:id="rId69"/>
    <p:sldId id="326" r:id="rId70"/>
    <p:sldId id="327" r:id="rId71"/>
    <p:sldId id="328" r:id="rId72"/>
    <p:sldId id="329" r:id="rId73"/>
    <p:sldId id="330" r:id="rId74"/>
    <p:sldId id="331" r:id="rId75"/>
    <p:sldId id="332" r:id="rId76"/>
    <p:sldId id="333" r:id="rId77"/>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6" autoAdjust="0"/>
    <p:restoredTop sz="94722" autoAdjust="0"/>
  </p:normalViewPr>
  <p:slideViewPr>
    <p:cSldViewPr>
      <p:cViewPr varScale="1">
        <p:scale>
          <a:sx n="105" d="100"/>
          <a:sy n="105" d="100"/>
        </p:scale>
        <p:origin x="179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p:cViewPr varScale="1">
        <p:scale>
          <a:sx n="87" d="100"/>
          <a:sy n="87" d="100"/>
        </p:scale>
        <p:origin x="384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33.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4.xlsx"/></Relationships>
</file>

<file path=ppt/charts/_rels/chart36.xml.rels><?xml version="1.0" encoding="UTF-8" standalone="yes"?>
<Relationships xmlns="http://schemas.openxmlformats.org/package/2006/relationships"><Relationship Id="rId1" Type="http://schemas.openxmlformats.org/officeDocument/2006/relationships/package" Target="../embeddings/Microsoft_Excel_Worksheet35.xlsx"/></Relationships>
</file>

<file path=ppt/charts/_rels/chart37.xml.rels><?xml version="1.0" encoding="UTF-8" standalone="yes"?>
<Relationships xmlns="http://schemas.openxmlformats.org/package/2006/relationships"><Relationship Id="rId1" Type="http://schemas.openxmlformats.org/officeDocument/2006/relationships/package" Target="../embeddings/Microsoft_Excel_Worksheet36.xlsx"/></Relationships>
</file>

<file path=ppt/charts/_rels/chart38.xml.rels><?xml version="1.0" encoding="UTF-8" standalone="yes"?>
<Relationships xmlns="http://schemas.openxmlformats.org/package/2006/relationships"><Relationship Id="rId1" Type="http://schemas.openxmlformats.org/officeDocument/2006/relationships/package" Target="../embeddings/Microsoft_Excel_Worksheet37.xlsx"/></Relationships>
</file>

<file path=ppt/charts/_rels/chart39.xml.rels><?xml version="1.0" encoding="UTF-8" standalone="yes"?>
<Relationships xmlns="http://schemas.openxmlformats.org/package/2006/relationships"><Relationship Id="rId1" Type="http://schemas.openxmlformats.org/officeDocument/2006/relationships/package" Target="../embeddings/Microsoft_Excel_Worksheet38.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0.xml.rels><?xml version="1.0" encoding="UTF-8" standalone="yes"?>
<Relationships xmlns="http://schemas.openxmlformats.org/package/2006/relationships"><Relationship Id="rId1" Type="http://schemas.openxmlformats.org/officeDocument/2006/relationships/package" Target="../embeddings/Microsoft_Excel_Worksheet39.xlsx"/></Relationships>
</file>

<file path=ppt/charts/_rels/chart41.xml.rels><?xml version="1.0" encoding="UTF-8" standalone="yes"?>
<Relationships xmlns="http://schemas.openxmlformats.org/package/2006/relationships"><Relationship Id="rId1" Type="http://schemas.openxmlformats.org/officeDocument/2006/relationships/package" Target="../embeddings/Microsoft_Excel_Worksheet40.xlsx"/></Relationships>
</file>

<file path=ppt/charts/_rels/chart42.xml.rels><?xml version="1.0" encoding="UTF-8" standalone="yes"?>
<Relationships xmlns="http://schemas.openxmlformats.org/package/2006/relationships"><Relationship Id="rId1" Type="http://schemas.openxmlformats.org/officeDocument/2006/relationships/package" Target="../embeddings/Microsoft_Excel_Worksheet41.xlsx"/></Relationships>
</file>

<file path=ppt/charts/_rels/chart43.xml.rels><?xml version="1.0" encoding="UTF-8" standalone="yes"?>
<Relationships xmlns="http://schemas.openxmlformats.org/package/2006/relationships"><Relationship Id="rId1" Type="http://schemas.openxmlformats.org/officeDocument/2006/relationships/package" Target="../embeddings/Microsoft_Excel_Worksheet42.xlsx"/></Relationships>
</file>

<file path=ppt/charts/_rels/chart44.xml.rels><?xml version="1.0" encoding="UTF-8" standalone="yes"?>
<Relationships xmlns="http://schemas.openxmlformats.org/package/2006/relationships"><Relationship Id="rId1" Type="http://schemas.openxmlformats.org/officeDocument/2006/relationships/package" Target="../embeddings/Microsoft_Excel_Worksheet4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(KA:2.61, Hajonta:0.9)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Sheet0!$A$2:$A$5</c:f>
              <c:strCache>
                <c:ptCount val="4"/>
                <c:pt idx="0">
                  <c:v>2009 tai aikaisempi</c:v>
                </c:pt>
                <c:pt idx="1">
                  <c:v>2010-2014</c:v>
                </c:pt>
                <c:pt idx="2">
                  <c:v>2015-2019</c:v>
                </c:pt>
                <c:pt idx="3">
                  <c:v>2020-2024</c:v>
                </c:pt>
              </c:strCache>
            </c:strRef>
          </c:cat>
          <c:val>
            <c:numRef>
              <c:f>Sheet0!$B$2:$B$5</c:f>
              <c:numCache>
                <c:formatCode>General</c:formatCode>
                <c:ptCount val="4"/>
                <c:pt idx="0">
                  <c:v>0.127</c:v>
                </c:pt>
                <c:pt idx="1">
                  <c:v>0.29899999999999999</c:v>
                </c:pt>
                <c:pt idx="2">
                  <c:v>0.41399999999999998</c:v>
                </c:pt>
                <c:pt idx="3">
                  <c:v>0.161</c:v>
                </c:pt>
              </c:numCache>
            </c:numRef>
          </c:val>
          <c:extLst>
            <c:ext xmlns:c16="http://schemas.microsoft.com/office/drawing/2014/chart" uri="{C3380CC4-5D6E-409C-BE32-E72D297353CC}">
              <c16:uniqueId val="{00000000-86E3-4586-A034-1D586E6061A1}"/>
            </c:ext>
          </c:extLst>
        </c:ser>
        <c:dLbls>
          <c:showLegendKey val="0"/>
          <c:showVal val="1"/>
          <c:showCatName val="0"/>
          <c:showSerName val="0"/>
          <c:showPercent val="0"/>
          <c:showBubbleSize val="0"/>
        </c:dLbls>
        <c:gapWidth val="58"/>
        <c:axId val="2016384575"/>
        <c:axId val="1"/>
      </c:barChart>
      <c:catAx>
        <c:axId val="2016384575"/>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2016384575"/>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(KA:14.23, Hajonta:4.16)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Sheet0!$A$2:$A$17</c:f>
              <c:strCache>
                <c:ptCount val="16"/>
                <c:pt idx="0">
                  <c:v>Leikkausta vaativa luomien asentovirhe, entropium tai ektropium                          </c:v>
                </c:pt>
                <c:pt idx="1">
                  <c:v>Silmäluomen rauhasen esiinluiskahdus, "kirsikkasilmä", "Cherry eye"</c:v>
                </c:pt>
                <c:pt idx="2">
                  <c:v>Oireita aiheuttavia ylimääräisiä tai virheellisesti suuntautuvia ripsiä (distchiasis, ektooppinen cilia)</c:v>
                </c:pt>
                <c:pt idx="3">
                  <c:v>Alle 2 vuoden ikäisenä toistuvia tai kroonisia sidekalvon tulehduksia</c:v>
                </c:pt>
                <c:pt idx="4">
                  <c:v>Pannus, pannus plasmooma, krooninen pinnallinen keratiitti  </c:v>
                </c:pt>
                <c:pt idx="5">
                  <c:v>Kuivasilmäisyys </c:v>
                </c:pt>
                <c:pt idx="6">
                  <c:v>Sarveiskalvovaurioita tai sarveiskalvohaavoja useita kertoja</c:v>
                </c:pt>
                <c:pt idx="7">
                  <c:v>Perinnöllinen katarakta, harmaakaihi </c:v>
                </c:pt>
                <c:pt idx="8">
                  <c:v>Linssiluksaatio  </c:v>
                </c:pt>
                <c:pt idx="9">
                  <c:v>Silmänpainetauti, glaukooma</c:v>
                </c:pt>
                <c:pt idx="10">
                  <c:v>PRA, etenevä verkkokalvon surkastuma</c:v>
                </c:pt>
                <c:pt idx="11">
                  <c:v>RD, verkkokalvon kehityshäiriö</c:v>
                </c:pt>
                <c:pt idx="12">
                  <c:v>CEA (collie eye anomaly)</c:v>
                </c:pt>
                <c:pt idx="13">
                  <c:v>PHTVL/PHPV (persistent hyperplastic tunica vasculosa lentis/persistent hyperplastic primary vitreous)</c:v>
                </c:pt>
                <c:pt idx="14">
                  <c:v>Jokin muu, mikä</c:v>
                </c:pt>
                <c:pt idx="15">
                  <c:v>Ei todettu silmien tai silmäluomien sairauksia</c:v>
                </c:pt>
              </c:strCache>
            </c:strRef>
          </c:cat>
          <c:val>
            <c:numRef>
              <c:f>Sheet0!$B$2:$B$17</c:f>
              <c:numCache>
                <c:formatCode>General</c:formatCode>
                <c:ptCount val="16"/>
                <c:pt idx="0">
                  <c:v>0.01</c:v>
                </c:pt>
                <c:pt idx="1">
                  <c:v>0.01</c:v>
                </c:pt>
                <c:pt idx="2">
                  <c:v>6.0999999999999999E-2</c:v>
                </c:pt>
                <c:pt idx="3">
                  <c:v>7.0000000000000001E-3</c:v>
                </c:pt>
                <c:pt idx="4">
                  <c:v>0</c:v>
                </c:pt>
                <c:pt idx="5">
                  <c:v>4.3999999999999997E-2</c:v>
                </c:pt>
                <c:pt idx="6">
                  <c:v>5.0000000000000001E-3</c:v>
                </c:pt>
                <c:pt idx="7">
                  <c:v>2.1999999999999999E-2</c:v>
                </c:pt>
                <c:pt idx="8">
                  <c:v>0</c:v>
                </c:pt>
                <c:pt idx="9">
                  <c:v>0</c:v>
                </c:pt>
                <c:pt idx="10">
                  <c:v>0</c:v>
                </c:pt>
                <c:pt idx="11">
                  <c:v>0</c:v>
                </c:pt>
                <c:pt idx="12">
                  <c:v>0</c:v>
                </c:pt>
                <c:pt idx="13">
                  <c:v>7.0000000000000001E-3</c:v>
                </c:pt>
                <c:pt idx="14">
                  <c:v>4.3999999999999997E-2</c:v>
                </c:pt>
                <c:pt idx="15">
                  <c:v>0.85199999999999998</c:v>
                </c:pt>
              </c:numCache>
            </c:numRef>
          </c:val>
          <c:extLst>
            <c:ext xmlns:c16="http://schemas.microsoft.com/office/drawing/2014/chart" uri="{C3380CC4-5D6E-409C-BE32-E72D297353CC}">
              <c16:uniqueId val="{00000000-29D4-43A9-BEF9-637CE97EA7E0}"/>
            </c:ext>
          </c:extLst>
        </c:ser>
        <c:dLbls>
          <c:showLegendKey val="0"/>
          <c:showVal val="1"/>
          <c:showCatName val="0"/>
          <c:showSerName val="0"/>
          <c:showPercent val="0"/>
          <c:showBubbleSize val="0"/>
        </c:dLbls>
        <c:gapWidth val="58"/>
        <c:axId val="1240002399"/>
        <c:axId val="1"/>
      </c:barChart>
      <c:catAx>
        <c:axId val="124000239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000239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(KA:6.27, Hajonta:2.55)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Sheet0!$A$2:$A$9</c:f>
              <c:strCache>
                <c:ptCount val="8"/>
                <c:pt idx="0">
                  <c:v>Maitokulmahampaita on jouduttu poistamaan pentuna </c:v>
                </c:pt>
                <c:pt idx="1">
                  <c:v>Hammaskiveä on jouduttu poistamaan alle 5 vuoden iässä </c:v>
                </c:pt>
                <c:pt idx="2">
                  <c:v>Hammaskiveä joudutaan poistamaan säännöllisesti yli 5 vuoden iässä </c:v>
                </c:pt>
                <c:pt idx="3">
                  <c:v>Pysyviä hampaita on jouduttu poistamaan huonon suuterveyden takia </c:v>
                </c:pt>
                <c:pt idx="4">
                  <c:v>Hampaita on jouduttu poistamaan tai hoitamaan purentavian takia </c:v>
                </c:pt>
                <c:pt idx="5">
                  <c:v>Nielurisat on leikattu </c:v>
                </c:pt>
                <c:pt idx="6">
                  <c:v>Jokin muu, mikä</c:v>
                </c:pt>
                <c:pt idx="7">
                  <c:v>Ei todettu suun tai nielun sairauksia tai ongelmia</c:v>
                </c:pt>
              </c:strCache>
            </c:strRef>
          </c:cat>
          <c:val>
            <c:numRef>
              <c:f>Sheet0!$B$2:$B$9</c:f>
              <c:numCache>
                <c:formatCode>General</c:formatCode>
                <c:ptCount val="8"/>
                <c:pt idx="0">
                  <c:v>3.4000000000000002E-2</c:v>
                </c:pt>
                <c:pt idx="1">
                  <c:v>0.14599999999999999</c:v>
                </c:pt>
                <c:pt idx="2">
                  <c:v>0.109</c:v>
                </c:pt>
                <c:pt idx="3">
                  <c:v>4.3999999999999997E-2</c:v>
                </c:pt>
                <c:pt idx="4">
                  <c:v>5.0000000000000001E-3</c:v>
                </c:pt>
                <c:pt idx="5">
                  <c:v>0</c:v>
                </c:pt>
                <c:pt idx="6">
                  <c:v>4.9000000000000002E-2</c:v>
                </c:pt>
                <c:pt idx="7">
                  <c:v>0.71299999999999997</c:v>
                </c:pt>
              </c:numCache>
            </c:numRef>
          </c:val>
          <c:extLst>
            <c:ext xmlns:c16="http://schemas.microsoft.com/office/drawing/2014/chart" uri="{C3380CC4-5D6E-409C-BE32-E72D297353CC}">
              <c16:uniqueId val="{00000000-D862-47DC-A836-C6ADA0662B32}"/>
            </c:ext>
          </c:extLst>
        </c:ser>
        <c:dLbls>
          <c:showLegendKey val="0"/>
          <c:showVal val="1"/>
          <c:showCatName val="0"/>
          <c:showSerName val="0"/>
          <c:showPercent val="0"/>
          <c:showBubbleSize val="0"/>
        </c:dLbls>
        <c:gapWidth val="58"/>
        <c:axId val="1240002879"/>
        <c:axId val="1"/>
      </c:barChart>
      <c:catAx>
        <c:axId val="124000287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000287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(KA:7.54, Hajonta:1.49)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Sheet0!$A$2:$A$9</c:f>
              <c:strCache>
                <c:ptCount val="8"/>
                <c:pt idx="0">
                  <c:v>Vatsalaukun kiertymä</c:v>
                </c:pt>
                <c:pt idx="1">
                  <c:v>Jatkuvaa tai toistuvaa herkkämahaisuutta, oksentelee tai ripuloi usein, on herkkä ruokavalion muutoksille</c:v>
                </c:pt>
                <c:pt idx="2">
                  <c:v>Toistuvaa tai jatkuvaa antibioottilääkitystä vaativa ruoansulatuskanavan sairaus </c:v>
                </c:pt>
                <c:pt idx="3">
                  <c:v>Toistuvaa tai jatkuvaa kortisonilääkitystä vaativa ruoansulatuskanavan sairaus</c:v>
                </c:pt>
                <c:pt idx="4">
                  <c:v>Erityisruokavaliota edellyttävä ruoansulatuskanavan sairaus</c:v>
                </c:pt>
                <c:pt idx="5">
                  <c:v>Leikkaushoitoa vaatinut vierasesine mahassa tai suolessa</c:v>
                </c:pt>
                <c:pt idx="6">
                  <c:v>Jokin muu, mikä</c:v>
                </c:pt>
                <c:pt idx="7">
                  <c:v>Koiralla ei ole ollut merkittäviä, pitkäkestoisia tai toistuvia mahavaivoja.</c:v>
                </c:pt>
              </c:strCache>
            </c:strRef>
          </c:cat>
          <c:val>
            <c:numRef>
              <c:f>Sheet0!$B$2:$B$9</c:f>
              <c:numCache>
                <c:formatCode>General</c:formatCode>
                <c:ptCount val="8"/>
                <c:pt idx="0">
                  <c:v>0</c:v>
                </c:pt>
                <c:pt idx="1">
                  <c:v>5.8000000000000003E-2</c:v>
                </c:pt>
                <c:pt idx="2">
                  <c:v>5.0000000000000001E-3</c:v>
                </c:pt>
                <c:pt idx="3">
                  <c:v>2E-3</c:v>
                </c:pt>
                <c:pt idx="4">
                  <c:v>1.9E-2</c:v>
                </c:pt>
                <c:pt idx="5">
                  <c:v>0</c:v>
                </c:pt>
                <c:pt idx="6">
                  <c:v>2.4E-2</c:v>
                </c:pt>
                <c:pt idx="7">
                  <c:v>0.90800000000000003</c:v>
                </c:pt>
              </c:numCache>
            </c:numRef>
          </c:val>
          <c:extLst>
            <c:ext xmlns:c16="http://schemas.microsoft.com/office/drawing/2014/chart" uri="{C3380CC4-5D6E-409C-BE32-E72D297353CC}">
              <c16:uniqueId val="{00000000-49B4-494C-A670-DBF29F061709}"/>
            </c:ext>
          </c:extLst>
        </c:ser>
        <c:dLbls>
          <c:showLegendKey val="0"/>
          <c:showVal val="1"/>
          <c:showCatName val="0"/>
          <c:showSerName val="0"/>
          <c:showPercent val="0"/>
          <c:showBubbleSize val="0"/>
        </c:dLbls>
        <c:gapWidth val="58"/>
        <c:axId val="1240011519"/>
        <c:axId val="1"/>
      </c:barChart>
      <c:catAx>
        <c:axId val="124001151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001151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(KA:2.03, Hajonta:1.2) (Vastauksia:38)</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Sheet0!$A$2:$A$6</c:f>
              <c:strCache>
                <c:ptCount val="5"/>
                <c:pt idx="0">
                  <c:v>Alle vuoden iässä</c:v>
                </c:pt>
                <c:pt idx="1">
                  <c:v>1-2-vuotiaana</c:v>
                </c:pt>
                <c:pt idx="2">
                  <c:v>3-4-vuotiaana</c:v>
                </c:pt>
                <c:pt idx="3">
                  <c:v>5-6-vuotiaana</c:v>
                </c:pt>
                <c:pt idx="4">
                  <c:v>7-vuotiaana tai myöhemmin</c:v>
                </c:pt>
              </c:strCache>
            </c:strRef>
          </c:cat>
          <c:val>
            <c:numRef>
              <c:f>Sheet0!$B$2:$B$6</c:f>
              <c:numCache>
                <c:formatCode>General</c:formatCode>
                <c:ptCount val="5"/>
                <c:pt idx="0">
                  <c:v>0.42099999999999999</c:v>
                </c:pt>
                <c:pt idx="1">
                  <c:v>0.34200000000000003</c:v>
                </c:pt>
                <c:pt idx="2">
                  <c:v>0.105</c:v>
                </c:pt>
                <c:pt idx="3">
                  <c:v>5.2999999999999999E-2</c:v>
                </c:pt>
                <c:pt idx="4">
                  <c:v>7.9000000000000001E-2</c:v>
                </c:pt>
              </c:numCache>
            </c:numRef>
          </c:val>
          <c:extLst>
            <c:ext xmlns:c16="http://schemas.microsoft.com/office/drawing/2014/chart" uri="{C3380CC4-5D6E-409C-BE32-E72D297353CC}">
              <c16:uniqueId val="{00000000-2FFF-43C9-889C-57EFD29E5F45}"/>
            </c:ext>
          </c:extLst>
        </c:ser>
        <c:dLbls>
          <c:showLegendKey val="0"/>
          <c:showVal val="1"/>
          <c:showCatName val="0"/>
          <c:showSerName val="0"/>
          <c:showPercent val="0"/>
          <c:showBubbleSize val="0"/>
        </c:dLbls>
        <c:gapWidth val="58"/>
        <c:axId val="1240011039"/>
        <c:axId val="1"/>
      </c:barChart>
      <c:catAx>
        <c:axId val="124001103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001103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(KA:1.88, Hajonta:0.32)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Sheet0!$A$2:$A$3</c:f>
              <c:strCache>
                <c:ptCount val="2"/>
                <c:pt idx="0">
                  <c:v>Koiralla on ollut ontumajaksoja tai liikuntavaikeuksia, jotka ovat olleet pitkäkestoisia ja/tai toistuvia ja joiden takia on hakeuduttu eläinlääkärin hoitoon.</c:v>
                </c:pt>
                <c:pt idx="1">
                  <c:v>Koiralla ei ole koskaan todettu merkittävää ontumaa tai liikuntavaikeuksia, lukuun ottamatta tassuhaavoja </c:v>
                </c:pt>
              </c:strCache>
            </c:strRef>
          </c:cat>
          <c:val>
            <c:numRef>
              <c:f>Sheet0!$B$2:$B$3</c:f>
              <c:numCache>
                <c:formatCode>General</c:formatCode>
                <c:ptCount val="2"/>
                <c:pt idx="0">
                  <c:v>0.11899999999999999</c:v>
                </c:pt>
                <c:pt idx="1">
                  <c:v>0.88100000000000001</c:v>
                </c:pt>
              </c:numCache>
            </c:numRef>
          </c:val>
          <c:extLst>
            <c:ext xmlns:c16="http://schemas.microsoft.com/office/drawing/2014/chart" uri="{C3380CC4-5D6E-409C-BE32-E72D297353CC}">
              <c16:uniqueId val="{00000000-F327-40DF-B874-05B816BDC9E8}"/>
            </c:ext>
          </c:extLst>
        </c:ser>
        <c:dLbls>
          <c:showLegendKey val="0"/>
          <c:showVal val="1"/>
          <c:showCatName val="0"/>
          <c:showSerName val="0"/>
          <c:showPercent val="0"/>
          <c:showBubbleSize val="0"/>
        </c:dLbls>
        <c:gapWidth val="58"/>
        <c:axId val="1240006719"/>
        <c:axId val="1"/>
      </c:barChart>
      <c:catAx>
        <c:axId val="124000671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000671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(KA:13.11, Hajonta:2.56)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Sheet0!$A$2:$A$15</c:f>
              <c:strCache>
                <c:ptCount val="14"/>
                <c:pt idx="0">
                  <c:v>Kyynärnivelen kasvuhäiriö, kyynärniveldysplasia, ED (oireileva)</c:v>
                </c:pt>
                <c:pt idx="1">
                  <c:v>Lonkkanivelen kasvuhäiriö, lonkkaniveldysplasia, HD (oireileva)</c:v>
                </c:pt>
                <c:pt idx="2">
                  <c:v>Polven ristisidevaurio</c:v>
                </c:pt>
                <c:pt idx="3">
                  <c:v>Polvilumpion sijoiltaanmeno, patellaluksaatio (oireileva)</c:v>
                </c:pt>
                <c:pt idx="4">
                  <c:v>Irtopala nivelessä, osteokondroosi, OCD (oireileva)</c:v>
                </c:pt>
                <c:pt idx="5">
                  <c:v>Selän välilevytyrä, ”mäyräkoirahalvaus”</c:v>
                </c:pt>
                <c:pt idx="6">
                  <c:v>Spondyloosi, selkänikamien luusilloittuma (oireileva)</c:v>
                </c:pt>
                <c:pt idx="7">
                  <c:v>Oireilevia välimuotoisia selkänikamia (esim. välimuotoinen lanne-ristinikama)</c:v>
                </c:pt>
                <c:pt idx="8">
                  <c:v>Muu oireileva selkänikamien epämuodostuma (esim. perhosnikama tai puolinikama eli hemivertebra)</c:v>
                </c:pt>
                <c:pt idx="9">
                  <c:v>Selkänikamien poikkeava lukumäärä (oireita aiheuttava)</c:v>
                </c:pt>
                <c:pt idx="10">
                  <c:v>Nivelrikko</c:v>
                </c:pt>
                <c:pt idx="11">
                  <c:v>Oireileva kyynärnivelten inkongruenssi, nivelpintojen epäyhdenmukaisuus, INC</c:v>
                </c:pt>
                <c:pt idx="12">
                  <c:v>Jokin muu oireita aiheuttava tuki- ja liikuntaelinsairaus, mikä</c:v>
                </c:pt>
                <c:pt idx="13">
                  <c:v>Koiralla ei ole diagnosoitu mitään yllä olevista.</c:v>
                </c:pt>
              </c:strCache>
            </c:strRef>
          </c:cat>
          <c:val>
            <c:numRef>
              <c:f>Sheet0!$B$2:$B$15</c:f>
              <c:numCache>
                <c:formatCode>General</c:formatCode>
                <c:ptCount val="14"/>
                <c:pt idx="0">
                  <c:v>5.0000000000000001E-3</c:v>
                </c:pt>
                <c:pt idx="1">
                  <c:v>1.4999999999999999E-2</c:v>
                </c:pt>
                <c:pt idx="2">
                  <c:v>2E-3</c:v>
                </c:pt>
                <c:pt idx="3">
                  <c:v>1.9E-2</c:v>
                </c:pt>
                <c:pt idx="4">
                  <c:v>0</c:v>
                </c:pt>
                <c:pt idx="5">
                  <c:v>1.7000000000000001E-2</c:v>
                </c:pt>
                <c:pt idx="6">
                  <c:v>1.7000000000000001E-2</c:v>
                </c:pt>
                <c:pt idx="7">
                  <c:v>0</c:v>
                </c:pt>
                <c:pt idx="8">
                  <c:v>5.0000000000000001E-3</c:v>
                </c:pt>
                <c:pt idx="9">
                  <c:v>2E-3</c:v>
                </c:pt>
                <c:pt idx="10">
                  <c:v>3.9E-2</c:v>
                </c:pt>
                <c:pt idx="11">
                  <c:v>5.0000000000000001E-3</c:v>
                </c:pt>
                <c:pt idx="12">
                  <c:v>5.3999999999999999E-2</c:v>
                </c:pt>
                <c:pt idx="13">
                  <c:v>0.86099999999999999</c:v>
                </c:pt>
              </c:numCache>
            </c:numRef>
          </c:val>
          <c:extLst>
            <c:ext xmlns:c16="http://schemas.microsoft.com/office/drawing/2014/chart" uri="{C3380CC4-5D6E-409C-BE32-E72D297353CC}">
              <c16:uniqueId val="{00000000-DB2D-44D9-AD76-46D60211C047}"/>
            </c:ext>
          </c:extLst>
        </c:ser>
        <c:dLbls>
          <c:showLegendKey val="0"/>
          <c:showVal val="1"/>
          <c:showCatName val="0"/>
          <c:showSerName val="0"/>
          <c:showPercent val="0"/>
          <c:showBubbleSize val="0"/>
        </c:dLbls>
        <c:gapWidth val="58"/>
        <c:axId val="1240014399"/>
        <c:axId val="1"/>
      </c:barChart>
      <c:catAx>
        <c:axId val="124001439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001439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(KA:2.41, Hajonta:1.47) (Vastauksia:52)</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Sheet0!$A$2:$A$6</c:f>
              <c:strCache>
                <c:ptCount val="5"/>
                <c:pt idx="0">
                  <c:v>Pysynyt lieväoireisena hoidon tai lääkityksen avulla</c:v>
                </c:pt>
                <c:pt idx="1">
                  <c:v>Edellyttänyt leikkaushoitoa</c:v>
                </c:pt>
                <c:pt idx="2">
                  <c:v>Aiheuttanut koiralle ohimenevää, mutta pitkäkestoista haittaa (kipu, liikkumisen vaikeutuminen) ja elämänlaadun heikkenemistä</c:v>
                </c:pt>
                <c:pt idx="3">
                  <c:v>Aiheuttanut koiralle pysyvää haittaa (kipu, liikkumisen vaikeutuminen) ja elämänlaadun heikkenemistä</c:v>
                </c:pt>
                <c:pt idx="4">
                  <c:v>Rajoittanut pysyvästi koiran harrastuskäyttöä</c:v>
                </c:pt>
              </c:strCache>
            </c:strRef>
          </c:cat>
          <c:val>
            <c:numRef>
              <c:f>Sheet0!$B$2:$B$6</c:f>
              <c:numCache>
                <c:formatCode>General</c:formatCode>
                <c:ptCount val="5"/>
                <c:pt idx="0">
                  <c:v>0.55800000000000005</c:v>
                </c:pt>
                <c:pt idx="1">
                  <c:v>0.13500000000000001</c:v>
                </c:pt>
                <c:pt idx="2">
                  <c:v>0.23100000000000001</c:v>
                </c:pt>
                <c:pt idx="3">
                  <c:v>0.192</c:v>
                </c:pt>
                <c:pt idx="4">
                  <c:v>0.154</c:v>
                </c:pt>
              </c:numCache>
            </c:numRef>
          </c:val>
          <c:extLst>
            <c:ext xmlns:c16="http://schemas.microsoft.com/office/drawing/2014/chart" uri="{C3380CC4-5D6E-409C-BE32-E72D297353CC}">
              <c16:uniqueId val="{00000000-0B41-4DD4-8560-DF16B3A2AC33}"/>
            </c:ext>
          </c:extLst>
        </c:ser>
        <c:dLbls>
          <c:showLegendKey val="0"/>
          <c:showVal val="1"/>
          <c:showCatName val="0"/>
          <c:showSerName val="0"/>
          <c:showPercent val="0"/>
          <c:showBubbleSize val="0"/>
        </c:dLbls>
        <c:gapWidth val="58"/>
        <c:axId val="1240018239"/>
        <c:axId val="1"/>
      </c:barChart>
      <c:catAx>
        <c:axId val="124001823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001823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(KA:3.44, Hajonta:1.5) (Vastauksia:54)</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Sheet0!$A$2:$A$6</c:f>
              <c:strCache>
                <c:ptCount val="5"/>
                <c:pt idx="0">
                  <c:v>Alle vuoden iässä</c:v>
                </c:pt>
                <c:pt idx="1">
                  <c:v>1-2-vuotiaana</c:v>
                </c:pt>
                <c:pt idx="2">
                  <c:v>3-4-vuotiaana</c:v>
                </c:pt>
                <c:pt idx="3">
                  <c:v>5-6-vuotiaana</c:v>
                </c:pt>
                <c:pt idx="4">
                  <c:v>7-vuotiaana tai myöhemmin</c:v>
                </c:pt>
              </c:strCache>
            </c:strRef>
          </c:cat>
          <c:val>
            <c:numRef>
              <c:f>Sheet0!$B$2:$B$6</c:f>
              <c:numCache>
                <c:formatCode>General</c:formatCode>
                <c:ptCount val="5"/>
                <c:pt idx="0">
                  <c:v>0.14799999999999999</c:v>
                </c:pt>
                <c:pt idx="1">
                  <c:v>0.185</c:v>
                </c:pt>
                <c:pt idx="2">
                  <c:v>0.111</c:v>
                </c:pt>
                <c:pt idx="3">
                  <c:v>0.185</c:v>
                </c:pt>
                <c:pt idx="4">
                  <c:v>0.37</c:v>
                </c:pt>
              </c:numCache>
            </c:numRef>
          </c:val>
          <c:extLst>
            <c:ext xmlns:c16="http://schemas.microsoft.com/office/drawing/2014/chart" uri="{C3380CC4-5D6E-409C-BE32-E72D297353CC}">
              <c16:uniqueId val="{00000000-082C-4632-82B9-4E51533E0FEC}"/>
            </c:ext>
          </c:extLst>
        </c:ser>
        <c:dLbls>
          <c:showLegendKey val="0"/>
          <c:showVal val="1"/>
          <c:showCatName val="0"/>
          <c:showSerName val="0"/>
          <c:showPercent val="0"/>
          <c:showBubbleSize val="0"/>
        </c:dLbls>
        <c:gapWidth val="58"/>
        <c:axId val="1239967839"/>
        <c:axId val="1"/>
      </c:barChart>
      <c:catAx>
        <c:axId val="123996783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3996783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(KA:8.87, Hajonta:0.85)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Sheet0!$A$2:$A$10</c:f>
              <c:strCache>
                <c:ptCount val="9"/>
                <c:pt idx="0">
                  <c:v>Sydämen läppävuoto, myksomatoottinen läppäsairaus, endokardoosi, ”läppävika”, MMVD</c:v>
                </c:pt>
                <c:pt idx="1">
                  <c:v>Dilatoiva kardiomyopatia, DCM, sydänlihasrappeuma</c:v>
                </c:pt>
                <c:pt idx="2">
                  <c:v>Aortan ahtauma, subaorttastenoosi, SAS</c:v>
                </c:pt>
                <c:pt idx="3">
                  <c:v>Keuhkovaltimon ahtauma, pulmonaalistenoosi, PS</c:v>
                </c:pt>
                <c:pt idx="4">
                  <c:v>Avoin valtimotiehyt</c:v>
                </c:pt>
                <c:pt idx="5">
                  <c:v>Mitraali- tai trikuspidaaliläpän kehityshäiriö</c:v>
                </c:pt>
                <c:pt idx="6">
                  <c:v>Väliseinämäreikä</c:v>
                </c:pt>
                <c:pt idx="7">
                  <c:v>Jokin muu, mikä</c:v>
                </c:pt>
                <c:pt idx="8">
                  <c:v>Koiralla ei ole todettu sydänsairauksia.</c:v>
                </c:pt>
              </c:strCache>
            </c:strRef>
          </c:cat>
          <c:val>
            <c:numRef>
              <c:f>Sheet0!$B$2:$B$10</c:f>
              <c:numCache>
                <c:formatCode>General</c:formatCode>
                <c:ptCount val="9"/>
                <c:pt idx="0">
                  <c:v>5.0000000000000001E-3</c:v>
                </c:pt>
                <c:pt idx="1">
                  <c:v>5.0000000000000001E-3</c:v>
                </c:pt>
                <c:pt idx="2">
                  <c:v>2E-3</c:v>
                </c:pt>
                <c:pt idx="3">
                  <c:v>2E-3</c:v>
                </c:pt>
                <c:pt idx="4">
                  <c:v>0</c:v>
                </c:pt>
                <c:pt idx="5">
                  <c:v>2E-3</c:v>
                </c:pt>
                <c:pt idx="6">
                  <c:v>2E-3</c:v>
                </c:pt>
                <c:pt idx="7">
                  <c:v>1.9E-2</c:v>
                </c:pt>
                <c:pt idx="8">
                  <c:v>0.96799999999999997</c:v>
                </c:pt>
              </c:numCache>
            </c:numRef>
          </c:val>
          <c:extLst>
            <c:ext xmlns:c16="http://schemas.microsoft.com/office/drawing/2014/chart" uri="{C3380CC4-5D6E-409C-BE32-E72D297353CC}">
              <c16:uniqueId val="{00000000-6740-4866-AAA7-0772AD37CD2A}"/>
            </c:ext>
          </c:extLst>
        </c:ser>
        <c:dLbls>
          <c:showLegendKey val="0"/>
          <c:showVal val="1"/>
          <c:showCatName val="0"/>
          <c:showSerName val="0"/>
          <c:showPercent val="0"/>
          <c:showBubbleSize val="0"/>
        </c:dLbls>
        <c:gapWidth val="58"/>
        <c:axId val="1239954879"/>
        <c:axId val="1"/>
      </c:barChart>
      <c:catAx>
        <c:axId val="123995487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3995487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(KA:3.69, Hajonta:1.2) (Vastauksia:13)</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Sheet0!$A$2:$A$6</c:f>
              <c:strCache>
                <c:ptCount val="5"/>
                <c:pt idx="0">
                  <c:v>Alle vuoden iässä</c:v>
                </c:pt>
                <c:pt idx="1">
                  <c:v>1-2-vuotiaana</c:v>
                </c:pt>
                <c:pt idx="2">
                  <c:v>3-4-vuotiaana</c:v>
                </c:pt>
                <c:pt idx="3">
                  <c:v>5-6-vuotiaana</c:v>
                </c:pt>
                <c:pt idx="4">
                  <c:v>7-vuotiaana tai myöhemmin</c:v>
                </c:pt>
              </c:strCache>
            </c:strRef>
          </c:cat>
          <c:val>
            <c:numRef>
              <c:f>Sheet0!$B$2:$B$6</c:f>
              <c:numCache>
                <c:formatCode>General</c:formatCode>
                <c:ptCount val="5"/>
                <c:pt idx="0">
                  <c:v>0</c:v>
                </c:pt>
                <c:pt idx="1">
                  <c:v>0.23100000000000001</c:v>
                </c:pt>
                <c:pt idx="2">
                  <c:v>0.23100000000000001</c:v>
                </c:pt>
                <c:pt idx="3">
                  <c:v>0.154</c:v>
                </c:pt>
                <c:pt idx="4">
                  <c:v>0.38500000000000001</c:v>
                </c:pt>
              </c:numCache>
            </c:numRef>
          </c:val>
          <c:extLst>
            <c:ext xmlns:c16="http://schemas.microsoft.com/office/drawing/2014/chart" uri="{C3380CC4-5D6E-409C-BE32-E72D297353CC}">
              <c16:uniqueId val="{00000000-9048-422D-A9F1-C4A9D8DA808B}"/>
            </c:ext>
          </c:extLst>
        </c:ser>
        <c:dLbls>
          <c:showLegendKey val="0"/>
          <c:showVal val="1"/>
          <c:showCatName val="0"/>
          <c:showSerName val="0"/>
          <c:showPercent val="0"/>
          <c:showBubbleSize val="0"/>
        </c:dLbls>
        <c:gapWidth val="58"/>
        <c:axId val="1239955359"/>
        <c:axId val="1"/>
      </c:barChart>
      <c:catAx>
        <c:axId val="123995535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3995535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(KA:1.46, Hajonta:0.5)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Sheet0!$A$2:$A$3</c:f>
              <c:strCache>
                <c:ptCount val="2"/>
                <c:pt idx="0">
                  <c:v>Narttu</c:v>
                </c:pt>
                <c:pt idx="1">
                  <c:v>Uros</c:v>
                </c:pt>
              </c:strCache>
            </c:strRef>
          </c:cat>
          <c:val>
            <c:numRef>
              <c:f>Sheet0!$B$2:$B$3</c:f>
              <c:numCache>
                <c:formatCode>General</c:formatCode>
                <c:ptCount val="2"/>
                <c:pt idx="0">
                  <c:v>0.54</c:v>
                </c:pt>
                <c:pt idx="1">
                  <c:v>0.46</c:v>
                </c:pt>
              </c:numCache>
            </c:numRef>
          </c:val>
          <c:extLst>
            <c:ext xmlns:c16="http://schemas.microsoft.com/office/drawing/2014/chart" uri="{C3380CC4-5D6E-409C-BE32-E72D297353CC}">
              <c16:uniqueId val="{00000000-3C22-41E4-A0F8-0BCBF7D75739}"/>
            </c:ext>
          </c:extLst>
        </c:ser>
        <c:dLbls>
          <c:showLegendKey val="0"/>
          <c:showVal val="1"/>
          <c:showCatName val="0"/>
          <c:showSerName val="0"/>
          <c:showPercent val="0"/>
          <c:showBubbleSize val="0"/>
        </c:dLbls>
        <c:gapWidth val="58"/>
        <c:axId val="2016359615"/>
        <c:axId val="1"/>
      </c:barChart>
      <c:catAx>
        <c:axId val="2016359615"/>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2016359615"/>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(KA:6.76, Hajonta:1.1)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Sheet0!$A$2:$A$8</c:f>
              <c:strCache>
                <c:ptCount val="7"/>
                <c:pt idx="0">
                  <c:v>Hengitystiet vaikuttavat ahtailta, hengitys tuhisee ja koira kuorsaa</c:v>
                </c:pt>
                <c:pt idx="1">
                  <c:v>Hengitys hankaloituu rasituksessa tai kuumalla säällä</c:v>
                </c:pt>
                <c:pt idx="2">
                  <c:v>Rasitus tai kiihtyminen aiheuttavat pitkän yskänpuuskan</c:v>
                </c:pt>
                <c:pt idx="3">
                  <c:v>Koiralla on ollut useita hengitystie- tai keuhkotulehduksia</c:v>
                </c:pt>
                <c:pt idx="4">
                  <c:v>Hengitysteitä on korjattu leikkauksella oireiden takia</c:v>
                </c:pt>
                <c:pt idx="5">
                  <c:v>Jokin muu, mikä</c:v>
                </c:pt>
                <c:pt idx="6">
                  <c:v>Ei havaittu. Koira hengittää vaivatta, hengitysäänet eivät kuulu levossa, eikä koira kuorsaa toistuvasti, tuhise tai rohise.</c:v>
                </c:pt>
              </c:strCache>
            </c:strRef>
          </c:cat>
          <c:val>
            <c:numRef>
              <c:f>Sheet0!$B$2:$B$8</c:f>
              <c:numCache>
                <c:formatCode>General</c:formatCode>
                <c:ptCount val="7"/>
                <c:pt idx="0">
                  <c:v>2.9000000000000001E-2</c:v>
                </c:pt>
                <c:pt idx="1">
                  <c:v>5.0000000000000001E-3</c:v>
                </c:pt>
                <c:pt idx="2">
                  <c:v>2E-3</c:v>
                </c:pt>
                <c:pt idx="3">
                  <c:v>7.0000000000000001E-3</c:v>
                </c:pt>
                <c:pt idx="4">
                  <c:v>0</c:v>
                </c:pt>
                <c:pt idx="5">
                  <c:v>1.2E-2</c:v>
                </c:pt>
                <c:pt idx="6">
                  <c:v>0.95399999999999996</c:v>
                </c:pt>
              </c:numCache>
            </c:numRef>
          </c:val>
          <c:extLst>
            <c:ext xmlns:c16="http://schemas.microsoft.com/office/drawing/2014/chart" uri="{C3380CC4-5D6E-409C-BE32-E72D297353CC}">
              <c16:uniqueId val="{00000000-98DE-43A1-83D8-60508B200B80}"/>
            </c:ext>
          </c:extLst>
        </c:ser>
        <c:dLbls>
          <c:showLegendKey val="0"/>
          <c:showVal val="1"/>
          <c:showCatName val="0"/>
          <c:showSerName val="0"/>
          <c:showPercent val="0"/>
          <c:showBubbleSize val="0"/>
        </c:dLbls>
        <c:gapWidth val="58"/>
        <c:axId val="1239972159"/>
        <c:axId val="1"/>
      </c:barChart>
      <c:catAx>
        <c:axId val="123997215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3997215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(KA:2.47, Hajonta:1.46) (Vastauksia:19)</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Sheet0!$A$2:$A$6</c:f>
              <c:strCache>
                <c:ptCount val="5"/>
                <c:pt idx="0">
                  <c:v>Alle vuoden iässä</c:v>
                </c:pt>
                <c:pt idx="1">
                  <c:v>1-2-vuotiaana</c:v>
                </c:pt>
                <c:pt idx="2">
                  <c:v>3-4-vuotiaana</c:v>
                </c:pt>
                <c:pt idx="3">
                  <c:v>5-6-vuotiaana</c:v>
                </c:pt>
                <c:pt idx="4">
                  <c:v>7-vuotiaana tai myöhemmin</c:v>
                </c:pt>
              </c:strCache>
            </c:strRef>
          </c:cat>
          <c:val>
            <c:numRef>
              <c:f>Sheet0!$B$2:$B$6</c:f>
              <c:numCache>
                <c:formatCode>General</c:formatCode>
                <c:ptCount val="5"/>
                <c:pt idx="0">
                  <c:v>0.36799999999999999</c:v>
                </c:pt>
                <c:pt idx="1">
                  <c:v>0.21099999999999999</c:v>
                </c:pt>
                <c:pt idx="2">
                  <c:v>0.158</c:v>
                </c:pt>
                <c:pt idx="3">
                  <c:v>0.105</c:v>
                </c:pt>
                <c:pt idx="4">
                  <c:v>0.158</c:v>
                </c:pt>
              </c:numCache>
            </c:numRef>
          </c:val>
          <c:extLst>
            <c:ext xmlns:c16="http://schemas.microsoft.com/office/drawing/2014/chart" uri="{C3380CC4-5D6E-409C-BE32-E72D297353CC}">
              <c16:uniqueId val="{00000000-8A29-489B-82C2-81D6170E3B35}"/>
            </c:ext>
          </c:extLst>
        </c:ser>
        <c:dLbls>
          <c:showLegendKey val="0"/>
          <c:showVal val="1"/>
          <c:showCatName val="0"/>
          <c:showSerName val="0"/>
          <c:showPercent val="0"/>
          <c:showBubbleSize val="0"/>
        </c:dLbls>
        <c:gapWidth val="58"/>
        <c:axId val="1239955839"/>
        <c:axId val="1"/>
      </c:barChart>
      <c:catAx>
        <c:axId val="123995583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3995583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(KA:8.24, Hajonta:1.92)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Sheet0!$A$2:$A$10</c:f>
              <c:strCache>
                <c:ptCount val="9"/>
                <c:pt idx="0">
                  <c:v>Toistuvia virtsatietulehduksia</c:v>
                </c:pt>
                <c:pt idx="1">
                  <c:v>Kohtutulehdus: märkäkohtu, endometriitti, pyometra</c:v>
                </c:pt>
                <c:pt idx="2">
                  <c:v>Toistuva juoksukierron häiriö</c:v>
                </c:pt>
                <c:pt idx="3">
                  <c:v>Haitallisen voimakkaita valeraskausoireita</c:v>
                </c:pt>
                <c:pt idx="4">
                  <c:v>Eturauhasen laajentuma tai eturauhastulehdus</c:v>
                </c:pt>
                <c:pt idx="5">
                  <c:v>Virtsakiteitä tai virtsakiviä</c:v>
                </c:pt>
                <c:pt idx="6">
                  <c:v>Maitorauhaskasvaimia</c:v>
                </c:pt>
                <c:pt idx="7">
                  <c:v>Jokin muu, mikä</c:v>
                </c:pt>
                <c:pt idx="8">
                  <c:v>Koiralla ei ole todettu virtsateiden tai sukuelinten sairauksia.</c:v>
                </c:pt>
              </c:strCache>
            </c:strRef>
          </c:cat>
          <c:val>
            <c:numRef>
              <c:f>Sheet0!$B$2:$B$10</c:f>
              <c:numCache>
                <c:formatCode>General</c:formatCode>
                <c:ptCount val="9"/>
                <c:pt idx="0">
                  <c:v>2.9000000000000001E-2</c:v>
                </c:pt>
                <c:pt idx="1">
                  <c:v>1.9E-2</c:v>
                </c:pt>
                <c:pt idx="2">
                  <c:v>7.0000000000000001E-3</c:v>
                </c:pt>
                <c:pt idx="3">
                  <c:v>2.1999999999999999E-2</c:v>
                </c:pt>
                <c:pt idx="4">
                  <c:v>2.1999999999999999E-2</c:v>
                </c:pt>
                <c:pt idx="5">
                  <c:v>3.5999999999999997E-2</c:v>
                </c:pt>
                <c:pt idx="6">
                  <c:v>1.9E-2</c:v>
                </c:pt>
                <c:pt idx="7">
                  <c:v>3.2000000000000001E-2</c:v>
                </c:pt>
                <c:pt idx="8">
                  <c:v>0.85199999999999998</c:v>
                </c:pt>
              </c:numCache>
            </c:numRef>
          </c:val>
          <c:extLst>
            <c:ext xmlns:c16="http://schemas.microsoft.com/office/drawing/2014/chart" uri="{C3380CC4-5D6E-409C-BE32-E72D297353CC}">
              <c16:uniqueId val="{00000000-8C03-4D27-A93B-4628D0F773E4}"/>
            </c:ext>
          </c:extLst>
        </c:ser>
        <c:dLbls>
          <c:showLegendKey val="0"/>
          <c:showVal val="1"/>
          <c:showCatName val="0"/>
          <c:showSerName val="0"/>
          <c:showPercent val="0"/>
          <c:showBubbleSize val="0"/>
        </c:dLbls>
        <c:gapWidth val="58"/>
        <c:axId val="1239972639"/>
        <c:axId val="1"/>
      </c:barChart>
      <c:catAx>
        <c:axId val="123997263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3997263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(KA:3.45, Hajonta:1.35) (Vastauksia:56)</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Sheet0!$A$2:$A$6</c:f>
              <c:strCache>
                <c:ptCount val="5"/>
                <c:pt idx="0">
                  <c:v>Alle vuoden iässä</c:v>
                </c:pt>
                <c:pt idx="1">
                  <c:v>1-2-vuotiaana</c:v>
                </c:pt>
                <c:pt idx="2">
                  <c:v>3-4-vuotiaana</c:v>
                </c:pt>
                <c:pt idx="3">
                  <c:v>5-6-vuotiaana</c:v>
                </c:pt>
                <c:pt idx="4">
                  <c:v>7-vuotiaana tai myöhemmin</c:v>
                </c:pt>
              </c:strCache>
            </c:strRef>
          </c:cat>
          <c:val>
            <c:numRef>
              <c:f>Sheet0!$B$2:$B$6</c:f>
              <c:numCache>
                <c:formatCode>General</c:formatCode>
                <c:ptCount val="5"/>
                <c:pt idx="0">
                  <c:v>8.8999999999999996E-2</c:v>
                </c:pt>
                <c:pt idx="1">
                  <c:v>0.19600000000000001</c:v>
                </c:pt>
                <c:pt idx="2">
                  <c:v>0.214</c:v>
                </c:pt>
                <c:pt idx="3">
                  <c:v>0.17899999999999999</c:v>
                </c:pt>
                <c:pt idx="4">
                  <c:v>0.32100000000000001</c:v>
                </c:pt>
              </c:numCache>
            </c:numRef>
          </c:val>
          <c:extLst>
            <c:ext xmlns:c16="http://schemas.microsoft.com/office/drawing/2014/chart" uri="{C3380CC4-5D6E-409C-BE32-E72D297353CC}">
              <c16:uniqueId val="{00000000-647D-41FB-90E7-2E6ED9BA899C}"/>
            </c:ext>
          </c:extLst>
        </c:ser>
        <c:dLbls>
          <c:showLegendKey val="0"/>
          <c:showVal val="1"/>
          <c:showCatName val="0"/>
          <c:showSerName val="0"/>
          <c:showPercent val="0"/>
          <c:showBubbleSize val="0"/>
        </c:dLbls>
        <c:gapWidth val="58"/>
        <c:axId val="1239956799"/>
        <c:axId val="1"/>
      </c:barChart>
      <c:catAx>
        <c:axId val="123995679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3995679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(KA:1.74, Hajonta:0.44)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Sheet0!$A$2:$A$3</c:f>
              <c:strCache>
                <c:ptCount val="2"/>
                <c:pt idx="0">
                  <c:v>On</c:v>
                </c:pt>
                <c:pt idx="1">
                  <c:v>Ei </c:v>
                </c:pt>
              </c:strCache>
            </c:strRef>
          </c:cat>
          <c:val>
            <c:numRef>
              <c:f>Sheet0!$B$2:$B$3</c:f>
              <c:numCache>
                <c:formatCode>General</c:formatCode>
                <c:ptCount val="2"/>
                <c:pt idx="0">
                  <c:v>0.26300000000000001</c:v>
                </c:pt>
                <c:pt idx="1">
                  <c:v>0.73699999999999999</c:v>
                </c:pt>
              </c:numCache>
            </c:numRef>
          </c:val>
          <c:extLst>
            <c:ext xmlns:c16="http://schemas.microsoft.com/office/drawing/2014/chart" uri="{C3380CC4-5D6E-409C-BE32-E72D297353CC}">
              <c16:uniqueId val="{00000000-F8DA-45A2-866C-A4BBB33C4A25}"/>
            </c:ext>
          </c:extLst>
        </c:ser>
        <c:dLbls>
          <c:showLegendKey val="0"/>
          <c:showVal val="1"/>
          <c:showCatName val="0"/>
          <c:showSerName val="0"/>
          <c:showPercent val="0"/>
          <c:showBubbleSize val="0"/>
        </c:dLbls>
        <c:gapWidth val="58"/>
        <c:axId val="1239974079"/>
        <c:axId val="1"/>
      </c:barChart>
      <c:catAx>
        <c:axId val="123997407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3997407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(KA:9.08, Hajonta:2.07) (Vastauksia:108)</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Sheet0!$A$2:$A$11</c:f>
              <c:strCache>
                <c:ptCount val="10"/>
                <c:pt idx="0">
                  <c:v>Narttu ei ole tullut kantavaksi useista eri uroksilla tehdyistä astutuksista huolimatta</c:v>
                </c:pt>
                <c:pt idx="1">
                  <c:v>Narttu tuli kantavaksi vasta usean yrityksen (eri juoksuista) jälkeen</c:v>
                </c:pt>
                <c:pt idx="2">
                  <c:v>Narttu ei ole antanut yhdenkään uroksen astua</c:v>
                </c:pt>
                <c:pt idx="3">
                  <c:v>Uros ei ole halunnut astua, vaikka astutusta on yritetty eri nartuilla, eri ajankohtina ja erilaisissa tilanteissa</c:v>
                </c:pt>
                <c:pt idx="4">
                  <c:v>Jouduttu turvautumaan keinosiemennykseen, koska luonnollinen astutus ei onnistu</c:v>
                </c:pt>
                <c:pt idx="5">
                  <c:v>Narttu on tarvinnut keisarileikkauksen, koska synnytys ei ole muuten onnistunut</c:v>
                </c:pt>
                <c:pt idx="6">
                  <c:v>Keisarileikkaus on tehty varmuuden vuoksi</c:v>
                </c:pt>
                <c:pt idx="7">
                  <c:v>Jokin muu, mikä (tähän voit kirjoittaa myös esim. nartun hoivavietissä esiintyvistä puutteista)</c:v>
                </c:pt>
                <c:pt idx="8">
                  <c:v>En osaa sanoa</c:v>
                </c:pt>
                <c:pt idx="9">
                  <c:v>Koiran jalostuskäytössä tai lisääntymisessä ei ole havaittu ongelmia</c:v>
                </c:pt>
              </c:strCache>
            </c:strRef>
          </c:cat>
          <c:val>
            <c:numRef>
              <c:f>Sheet0!$B$2:$B$11</c:f>
              <c:numCache>
                <c:formatCode>General</c:formatCode>
                <c:ptCount val="10"/>
                <c:pt idx="0">
                  <c:v>2.8000000000000001E-2</c:v>
                </c:pt>
                <c:pt idx="1">
                  <c:v>8.9999999999999993E-3</c:v>
                </c:pt>
                <c:pt idx="2">
                  <c:v>8.9999999999999993E-3</c:v>
                </c:pt>
                <c:pt idx="3">
                  <c:v>8.9999999999999993E-3</c:v>
                </c:pt>
                <c:pt idx="4">
                  <c:v>0</c:v>
                </c:pt>
                <c:pt idx="5">
                  <c:v>8.3000000000000004E-2</c:v>
                </c:pt>
                <c:pt idx="6">
                  <c:v>0</c:v>
                </c:pt>
                <c:pt idx="7">
                  <c:v>7.3999999999999996E-2</c:v>
                </c:pt>
                <c:pt idx="8">
                  <c:v>1.9E-2</c:v>
                </c:pt>
                <c:pt idx="9">
                  <c:v>0.79600000000000004</c:v>
                </c:pt>
              </c:numCache>
            </c:numRef>
          </c:val>
          <c:extLst>
            <c:ext xmlns:c16="http://schemas.microsoft.com/office/drawing/2014/chart" uri="{C3380CC4-5D6E-409C-BE32-E72D297353CC}">
              <c16:uniqueId val="{00000000-3EDE-4F63-A5D7-95C466F5E135}"/>
            </c:ext>
          </c:extLst>
        </c:ser>
        <c:dLbls>
          <c:showLegendKey val="0"/>
          <c:showVal val="1"/>
          <c:showCatName val="0"/>
          <c:showSerName val="0"/>
          <c:showPercent val="0"/>
          <c:showBubbleSize val="0"/>
        </c:dLbls>
        <c:gapWidth val="58"/>
        <c:axId val="1239975999"/>
        <c:axId val="1"/>
      </c:barChart>
      <c:catAx>
        <c:axId val="123997599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3997599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(KA:1.82, Hajonta:0.38)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Sheet0!$A$2:$A$3</c:f>
              <c:strCache>
                <c:ptCount val="2"/>
                <c:pt idx="0">
                  <c:v>On</c:v>
                </c:pt>
                <c:pt idx="1">
                  <c:v>Ei</c:v>
                </c:pt>
              </c:strCache>
            </c:strRef>
          </c:cat>
          <c:val>
            <c:numRef>
              <c:f>Sheet0!$B$2:$B$3</c:f>
              <c:numCache>
                <c:formatCode>General</c:formatCode>
                <c:ptCount val="2"/>
                <c:pt idx="0">
                  <c:v>0.17499999999999999</c:v>
                </c:pt>
                <c:pt idx="1">
                  <c:v>0.82499999999999996</c:v>
                </c:pt>
              </c:numCache>
            </c:numRef>
          </c:val>
          <c:extLst>
            <c:ext xmlns:c16="http://schemas.microsoft.com/office/drawing/2014/chart" uri="{C3380CC4-5D6E-409C-BE32-E72D297353CC}">
              <c16:uniqueId val="{00000000-CF4E-4E09-B685-4537F8D6DA0E}"/>
            </c:ext>
          </c:extLst>
        </c:ser>
        <c:dLbls>
          <c:showLegendKey val="0"/>
          <c:showVal val="1"/>
          <c:showCatName val="0"/>
          <c:showSerName val="0"/>
          <c:showPercent val="0"/>
          <c:showBubbleSize val="0"/>
        </c:dLbls>
        <c:gapWidth val="58"/>
        <c:axId val="1239977919"/>
        <c:axId val="1"/>
      </c:barChart>
      <c:catAx>
        <c:axId val="123997791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3997791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(KA:4.85, Hajonta:3.18) (Vastauksia:71)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Sheet0!$A$2:$A$10</c:f>
              <c:strCache>
                <c:ptCount val="9"/>
                <c:pt idx="0">
                  <c:v>Sairauksia ennaltaehkäisevänä toimenpiteenä</c:v>
                </c:pt>
                <c:pt idx="1">
                  <c:v>Kohtutulehduksen takia</c:v>
                </c:pt>
                <c:pt idx="2">
                  <c:v>Utarekasvainten takia</c:v>
                </c:pt>
                <c:pt idx="3">
                  <c:v>Haitallisen voimakkaiden valeraskausoireiden takia</c:v>
                </c:pt>
                <c:pt idx="4">
                  <c:v>Eturauhaslaajentuman tai eturauhastulehduksen takia</c:v>
                </c:pt>
                <c:pt idx="5">
                  <c:v>Kiveskasvaimen takia</c:v>
                </c:pt>
                <c:pt idx="6">
                  <c:v>Luonteen tai käytöksen ongelman takia (esim. sisällemerkkailu, aggressiivisuus, valeraskaudet)</c:v>
                </c:pt>
                <c:pt idx="7">
                  <c:v>Käytännön syistä arkielämän helpottamiseksi</c:v>
                </c:pt>
                <c:pt idx="8">
                  <c:v>Jokin muu syy, mikä</c:v>
                </c:pt>
              </c:strCache>
            </c:strRef>
          </c:cat>
          <c:val>
            <c:numRef>
              <c:f>Sheet0!$B$2:$B$10</c:f>
              <c:numCache>
                <c:formatCode>General</c:formatCode>
                <c:ptCount val="9"/>
                <c:pt idx="0">
                  <c:v>0.40799999999999997</c:v>
                </c:pt>
                <c:pt idx="1">
                  <c:v>0.14099999999999999</c:v>
                </c:pt>
                <c:pt idx="2">
                  <c:v>2.8000000000000001E-2</c:v>
                </c:pt>
                <c:pt idx="3">
                  <c:v>0.127</c:v>
                </c:pt>
                <c:pt idx="4">
                  <c:v>4.2000000000000003E-2</c:v>
                </c:pt>
                <c:pt idx="5">
                  <c:v>0</c:v>
                </c:pt>
                <c:pt idx="6">
                  <c:v>0.155</c:v>
                </c:pt>
                <c:pt idx="7">
                  <c:v>0.36599999999999999</c:v>
                </c:pt>
                <c:pt idx="8">
                  <c:v>0.155</c:v>
                </c:pt>
              </c:numCache>
            </c:numRef>
          </c:val>
          <c:extLst>
            <c:ext xmlns:c16="http://schemas.microsoft.com/office/drawing/2014/chart" uri="{C3380CC4-5D6E-409C-BE32-E72D297353CC}">
              <c16:uniqueId val="{00000000-2FE8-4172-8B18-C8EF94F8A06C}"/>
            </c:ext>
          </c:extLst>
        </c:ser>
        <c:dLbls>
          <c:showLegendKey val="0"/>
          <c:showVal val="1"/>
          <c:showCatName val="0"/>
          <c:showSerName val="0"/>
          <c:showPercent val="0"/>
          <c:showBubbleSize val="0"/>
        </c:dLbls>
        <c:gapWidth val="58"/>
        <c:axId val="1239979359"/>
        <c:axId val="1"/>
      </c:barChart>
      <c:catAx>
        <c:axId val="123997935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3997935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(KA:4.81, Hajonta:2.19) (Vastauksia:21)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Sheet0!$A$2:$A$10</c:f>
              <c:strCache>
                <c:ptCount val="9"/>
                <c:pt idx="0">
                  <c:v>Haitallisen dominoiva käytös</c:v>
                </c:pt>
                <c:pt idx="1">
                  <c:v>Aggressiivisuus ihmisiä kohtaan</c:v>
                </c:pt>
                <c:pt idx="2">
                  <c:v>Aggressiivisuus toisia koiria kohtaan</c:v>
                </c:pt>
                <c:pt idx="3">
                  <c:v>Rauhattomuus, ylivilkkaus</c:v>
                </c:pt>
                <c:pt idx="4">
                  <c:v>Yliseksuaalisuus (uros)</c:v>
                </c:pt>
                <c:pt idx="5">
                  <c:v>Valeraskaudet (narttu)</c:v>
                </c:pt>
                <c:pt idx="6">
                  <c:v>Karkailu</c:v>
                </c:pt>
                <c:pt idx="7">
                  <c:v>Merkkailu, pissaaminen sisätiloissa</c:v>
                </c:pt>
                <c:pt idx="8">
                  <c:v>Jokin muu syy, mikä</c:v>
                </c:pt>
              </c:strCache>
            </c:strRef>
          </c:cat>
          <c:val>
            <c:numRef>
              <c:f>Sheet0!$B$2:$B$10</c:f>
              <c:numCache>
                <c:formatCode>General</c:formatCode>
                <c:ptCount val="9"/>
                <c:pt idx="0">
                  <c:v>0.14299999999999999</c:v>
                </c:pt>
                <c:pt idx="1">
                  <c:v>4.8000000000000001E-2</c:v>
                </c:pt>
                <c:pt idx="2">
                  <c:v>0.28599999999999998</c:v>
                </c:pt>
                <c:pt idx="3">
                  <c:v>0.19</c:v>
                </c:pt>
                <c:pt idx="4">
                  <c:v>0.19</c:v>
                </c:pt>
                <c:pt idx="5">
                  <c:v>0.33300000000000002</c:v>
                </c:pt>
                <c:pt idx="6">
                  <c:v>9.5000000000000001E-2</c:v>
                </c:pt>
                <c:pt idx="7">
                  <c:v>9.5000000000000001E-2</c:v>
                </c:pt>
                <c:pt idx="8">
                  <c:v>9.5000000000000001E-2</c:v>
                </c:pt>
              </c:numCache>
            </c:numRef>
          </c:val>
          <c:extLst>
            <c:ext xmlns:c16="http://schemas.microsoft.com/office/drawing/2014/chart" uri="{C3380CC4-5D6E-409C-BE32-E72D297353CC}">
              <c16:uniqueId val="{00000000-FADE-452E-B6FB-882ABA3B4642}"/>
            </c:ext>
          </c:extLst>
        </c:ser>
        <c:dLbls>
          <c:showLegendKey val="0"/>
          <c:showVal val="1"/>
          <c:showCatName val="0"/>
          <c:showSerName val="0"/>
          <c:showPercent val="0"/>
          <c:showBubbleSize val="0"/>
        </c:dLbls>
        <c:gapWidth val="58"/>
        <c:axId val="1239982239"/>
        <c:axId val="1"/>
      </c:barChart>
      <c:catAx>
        <c:axId val="123998223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3998223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(KA:1.51, Hajonta:0.84) (Vastauksia:53)</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Sheet0!$A$2:$A$4</c:f>
              <c:strCache>
                <c:ptCount val="3"/>
                <c:pt idx="0">
                  <c:v>Kyllä</c:v>
                </c:pt>
                <c:pt idx="1">
                  <c:v>Ei</c:v>
                </c:pt>
                <c:pt idx="2">
                  <c:v>En osaa sanoa</c:v>
                </c:pt>
              </c:strCache>
            </c:strRef>
          </c:cat>
          <c:val>
            <c:numRef>
              <c:f>Sheet0!$B$2:$B$4</c:f>
              <c:numCache>
                <c:formatCode>General</c:formatCode>
                <c:ptCount val="3"/>
                <c:pt idx="0">
                  <c:v>0.71699999999999997</c:v>
                </c:pt>
                <c:pt idx="1">
                  <c:v>5.7000000000000002E-2</c:v>
                </c:pt>
                <c:pt idx="2">
                  <c:v>0.22600000000000001</c:v>
                </c:pt>
              </c:numCache>
            </c:numRef>
          </c:val>
          <c:extLst>
            <c:ext xmlns:c16="http://schemas.microsoft.com/office/drawing/2014/chart" uri="{C3380CC4-5D6E-409C-BE32-E72D297353CC}">
              <c16:uniqueId val="{00000000-4FB7-418F-8F81-1D3964494932}"/>
            </c:ext>
          </c:extLst>
        </c:ser>
        <c:dLbls>
          <c:showLegendKey val="0"/>
          <c:showVal val="1"/>
          <c:showCatName val="0"/>
          <c:showSerName val="0"/>
          <c:showPercent val="0"/>
          <c:showBubbleSize val="0"/>
        </c:dLbls>
        <c:gapWidth val="58"/>
        <c:axId val="1239984159"/>
        <c:axId val="1"/>
      </c:barChart>
      <c:catAx>
        <c:axId val="123998415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3998415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(KA:3.61, Hajonta:1.51)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Sheet0!$A$2:$A$7</c:f>
              <c:strCache>
                <c:ptCount val="6"/>
                <c:pt idx="0">
                  <c:v>Alle vuosi</c:v>
                </c:pt>
                <c:pt idx="1">
                  <c:v>1-2 vuotta</c:v>
                </c:pt>
                <c:pt idx="2">
                  <c:v>3-4 vuotta</c:v>
                </c:pt>
                <c:pt idx="3">
                  <c:v>5-6 vuotta</c:v>
                </c:pt>
                <c:pt idx="4">
                  <c:v>7 vuotta tai enemmän</c:v>
                </c:pt>
                <c:pt idx="5">
                  <c:v>Koira on jo kuollut</c:v>
                </c:pt>
              </c:strCache>
            </c:strRef>
          </c:cat>
          <c:val>
            <c:numRef>
              <c:f>Sheet0!$B$2:$B$7</c:f>
              <c:numCache>
                <c:formatCode>General</c:formatCode>
                <c:ptCount val="6"/>
                <c:pt idx="0">
                  <c:v>5.3999999999999999E-2</c:v>
                </c:pt>
                <c:pt idx="1">
                  <c:v>0.25800000000000001</c:v>
                </c:pt>
                <c:pt idx="2">
                  <c:v>0.192</c:v>
                </c:pt>
                <c:pt idx="3">
                  <c:v>0.13900000000000001</c:v>
                </c:pt>
                <c:pt idx="4">
                  <c:v>0.23799999999999999</c:v>
                </c:pt>
                <c:pt idx="5">
                  <c:v>0.11899999999999999</c:v>
                </c:pt>
              </c:numCache>
            </c:numRef>
          </c:val>
          <c:extLst>
            <c:ext xmlns:c16="http://schemas.microsoft.com/office/drawing/2014/chart" uri="{C3380CC4-5D6E-409C-BE32-E72D297353CC}">
              <c16:uniqueId val="{00000000-E4E5-446F-B764-782C87F988AE}"/>
            </c:ext>
          </c:extLst>
        </c:ser>
        <c:dLbls>
          <c:showLegendKey val="0"/>
          <c:showVal val="1"/>
          <c:showCatName val="0"/>
          <c:showSerName val="0"/>
          <c:showPercent val="0"/>
          <c:showBubbleSize val="0"/>
        </c:dLbls>
        <c:gapWidth val="58"/>
        <c:axId val="2016369695"/>
        <c:axId val="1"/>
      </c:barChart>
      <c:catAx>
        <c:axId val="2016369695"/>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2016369695"/>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(KA:8.25, Hajonta:2.88)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Sheet0!$A$2:$A$11</c:f>
              <c:strCache>
                <c:ptCount val="10"/>
                <c:pt idx="0">
                  <c:v>Arkuutta tai pelkoa</c:v>
                </c:pt>
                <c:pt idx="1">
                  <c:v>Vihaisuutta ihmisiä kohtaan</c:v>
                </c:pt>
                <c:pt idx="2">
                  <c:v>Vihaisuutta toisia koiria kohtaan</c:v>
                </c:pt>
                <c:pt idx="3">
                  <c:v>Arvaamattomuutta</c:v>
                </c:pt>
                <c:pt idx="4">
                  <c:v>Eroahdistusta</c:v>
                </c:pt>
                <c:pt idx="5">
                  <c:v>Stereotyyppistä käyttäytymistä</c:v>
                </c:pt>
                <c:pt idx="6">
                  <c:v>Yliseksuaalisuutta (uros)</c:v>
                </c:pt>
                <c:pt idx="7">
                  <c:v>Sisäsiisteyden puutetta</c:v>
                </c:pt>
                <c:pt idx="8">
                  <c:v>Jokin muu jokapäiväistä elämää hankaloittava ongelma käytöksessä, mikä</c:v>
                </c:pt>
                <c:pt idx="9">
                  <c:v>Koiralla ei esiinny tällaisia käytösongelmia.</c:v>
                </c:pt>
              </c:strCache>
            </c:strRef>
          </c:cat>
          <c:val>
            <c:numRef>
              <c:f>Sheet0!$B$2:$B$11</c:f>
              <c:numCache>
                <c:formatCode>General</c:formatCode>
                <c:ptCount val="10"/>
                <c:pt idx="0">
                  <c:v>5.6000000000000001E-2</c:v>
                </c:pt>
                <c:pt idx="1">
                  <c:v>1.9E-2</c:v>
                </c:pt>
                <c:pt idx="2">
                  <c:v>6.0999999999999999E-2</c:v>
                </c:pt>
                <c:pt idx="3">
                  <c:v>3.2000000000000001E-2</c:v>
                </c:pt>
                <c:pt idx="4">
                  <c:v>0.112</c:v>
                </c:pt>
                <c:pt idx="5">
                  <c:v>5.0000000000000001E-3</c:v>
                </c:pt>
                <c:pt idx="6">
                  <c:v>7.0000000000000001E-3</c:v>
                </c:pt>
                <c:pt idx="7">
                  <c:v>4.3999999999999997E-2</c:v>
                </c:pt>
                <c:pt idx="8">
                  <c:v>4.5999999999999999E-2</c:v>
                </c:pt>
                <c:pt idx="9">
                  <c:v>0.76600000000000001</c:v>
                </c:pt>
              </c:numCache>
            </c:numRef>
          </c:val>
          <c:extLst>
            <c:ext xmlns:c16="http://schemas.microsoft.com/office/drawing/2014/chart" uri="{C3380CC4-5D6E-409C-BE32-E72D297353CC}">
              <c16:uniqueId val="{00000000-C4E4-4952-9CEC-627DA3515203}"/>
            </c:ext>
          </c:extLst>
        </c:ser>
        <c:dLbls>
          <c:showLegendKey val="0"/>
          <c:showVal val="1"/>
          <c:showCatName val="0"/>
          <c:showSerName val="0"/>
          <c:showPercent val="0"/>
          <c:showBubbleSize val="0"/>
        </c:dLbls>
        <c:gapWidth val="58"/>
        <c:axId val="1243239599"/>
        <c:axId val="1"/>
      </c:barChart>
      <c:catAx>
        <c:axId val="124323959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323959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(KA:6.84, Hajonta:0.9)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Sheet0!$A$2:$A$8</c:f>
              <c:strCache>
                <c:ptCount val="7"/>
                <c:pt idx="0">
                  <c:v>Kuurous tai kuulon alentuma</c:v>
                </c:pt>
                <c:pt idx="1">
                  <c:v>Syringomyelia</c:v>
                </c:pt>
                <c:pt idx="2">
                  <c:v>Epilepsia</c:v>
                </c:pt>
                <c:pt idx="3">
                  <c:v>Muu epilepsian tapainen kouristelutaipumus, poissaolokohtaus tai tärinäkohtauksia</c:v>
                </c:pt>
                <c:pt idx="4">
                  <c:v>Selkäydinrappeuma, degeneratiivinen myelopatia (DM)</c:v>
                </c:pt>
                <c:pt idx="5">
                  <c:v>Jokin muu, mikä</c:v>
                </c:pt>
                <c:pt idx="6">
                  <c:v>Koiralla ei ole todettu hermostollisia sairauksia.</c:v>
                </c:pt>
              </c:strCache>
            </c:strRef>
          </c:cat>
          <c:val>
            <c:numRef>
              <c:f>Sheet0!$B$2:$B$8</c:f>
              <c:numCache>
                <c:formatCode>General</c:formatCode>
                <c:ptCount val="7"/>
                <c:pt idx="0">
                  <c:v>1.9E-2</c:v>
                </c:pt>
                <c:pt idx="1">
                  <c:v>0</c:v>
                </c:pt>
                <c:pt idx="2">
                  <c:v>5.0000000000000001E-3</c:v>
                </c:pt>
                <c:pt idx="3">
                  <c:v>5.0000000000000001E-3</c:v>
                </c:pt>
                <c:pt idx="4">
                  <c:v>0</c:v>
                </c:pt>
                <c:pt idx="5">
                  <c:v>5.0000000000000001E-3</c:v>
                </c:pt>
                <c:pt idx="6">
                  <c:v>0.96599999999999997</c:v>
                </c:pt>
              </c:numCache>
            </c:numRef>
          </c:val>
          <c:extLst>
            <c:ext xmlns:c16="http://schemas.microsoft.com/office/drawing/2014/chart" uri="{C3380CC4-5D6E-409C-BE32-E72D297353CC}">
              <c16:uniqueId val="{00000000-CD22-4B89-9A2B-BC418C621628}"/>
            </c:ext>
          </c:extLst>
        </c:ser>
        <c:dLbls>
          <c:showLegendKey val="0"/>
          <c:showVal val="1"/>
          <c:showCatName val="0"/>
          <c:showSerName val="0"/>
          <c:showPercent val="0"/>
          <c:showBubbleSize val="0"/>
        </c:dLbls>
        <c:gapWidth val="58"/>
        <c:axId val="1243241519"/>
        <c:axId val="1"/>
      </c:barChart>
      <c:catAx>
        <c:axId val="124324151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324151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(KA:3.93, Hajonta:1.58) (Vastauksia:14)</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Sheet0!$A$2:$A$6</c:f>
              <c:strCache>
                <c:ptCount val="5"/>
                <c:pt idx="0">
                  <c:v>Alle vuoden iässä</c:v>
                </c:pt>
                <c:pt idx="1">
                  <c:v>1-2-vuotiaana</c:v>
                </c:pt>
                <c:pt idx="2">
                  <c:v>3-4-vuotiaana</c:v>
                </c:pt>
                <c:pt idx="3">
                  <c:v>5-6-vuotiaana</c:v>
                </c:pt>
                <c:pt idx="4">
                  <c:v>7-vuotiaana tai myöhemmin</c:v>
                </c:pt>
              </c:strCache>
            </c:strRef>
          </c:cat>
          <c:val>
            <c:numRef>
              <c:f>Sheet0!$B$2:$B$6</c:f>
              <c:numCache>
                <c:formatCode>General</c:formatCode>
                <c:ptCount val="5"/>
                <c:pt idx="0">
                  <c:v>0.14299999999999999</c:v>
                </c:pt>
                <c:pt idx="1">
                  <c:v>0.14299999999999999</c:v>
                </c:pt>
                <c:pt idx="2">
                  <c:v>0</c:v>
                </c:pt>
                <c:pt idx="3">
                  <c:v>7.0999999999999994E-2</c:v>
                </c:pt>
                <c:pt idx="4">
                  <c:v>0.64300000000000002</c:v>
                </c:pt>
              </c:numCache>
            </c:numRef>
          </c:val>
          <c:extLst>
            <c:ext xmlns:c16="http://schemas.microsoft.com/office/drawing/2014/chart" uri="{C3380CC4-5D6E-409C-BE32-E72D297353CC}">
              <c16:uniqueId val="{00000000-C9A1-40FE-B08B-86010FB48173}"/>
            </c:ext>
          </c:extLst>
        </c:ser>
        <c:dLbls>
          <c:showLegendKey val="0"/>
          <c:showVal val="1"/>
          <c:showCatName val="0"/>
          <c:showSerName val="0"/>
          <c:showPercent val="0"/>
          <c:showBubbleSize val="0"/>
        </c:dLbls>
        <c:gapWidth val="58"/>
        <c:axId val="1243243439"/>
        <c:axId val="1"/>
      </c:barChart>
      <c:catAx>
        <c:axId val="124324343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324343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(KA:4.91, Hajonta:0.5)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Sheet0!$A$2:$A$6</c:f>
              <c:strCache>
                <c:ptCount val="5"/>
                <c:pt idx="0">
                  <c:v>Maksan vajaatoiminta, "maksavika"</c:v>
                </c:pt>
                <c:pt idx="1">
                  <c:v>Munuaisten vajaatoiminta, "munuaisvika"</c:v>
                </c:pt>
                <c:pt idx="2">
                  <c:v>Haiman vajaatoiminta, "EPI"</c:v>
                </c:pt>
                <c:pt idx="3">
                  <c:v>Jokin muu, mikä</c:v>
                </c:pt>
                <c:pt idx="4">
                  <c:v>Koiralla ei ole todettu sisäelinten sairauksia.</c:v>
                </c:pt>
              </c:strCache>
            </c:strRef>
          </c:cat>
          <c:val>
            <c:numRef>
              <c:f>Sheet0!$B$2:$B$6</c:f>
              <c:numCache>
                <c:formatCode>General</c:formatCode>
                <c:ptCount val="5"/>
                <c:pt idx="0">
                  <c:v>7.0000000000000001E-3</c:v>
                </c:pt>
                <c:pt idx="1">
                  <c:v>1.2E-2</c:v>
                </c:pt>
                <c:pt idx="2">
                  <c:v>2E-3</c:v>
                </c:pt>
                <c:pt idx="3">
                  <c:v>2.1999999999999999E-2</c:v>
                </c:pt>
                <c:pt idx="4">
                  <c:v>0.96099999999999997</c:v>
                </c:pt>
              </c:numCache>
            </c:numRef>
          </c:val>
          <c:extLst>
            <c:ext xmlns:c16="http://schemas.microsoft.com/office/drawing/2014/chart" uri="{C3380CC4-5D6E-409C-BE32-E72D297353CC}">
              <c16:uniqueId val="{00000000-3A53-4E90-91D6-491DC2866B5A}"/>
            </c:ext>
          </c:extLst>
        </c:ser>
        <c:dLbls>
          <c:showLegendKey val="0"/>
          <c:showVal val="1"/>
          <c:showCatName val="0"/>
          <c:showSerName val="0"/>
          <c:showPercent val="0"/>
          <c:showBubbleSize val="0"/>
        </c:dLbls>
        <c:gapWidth val="58"/>
        <c:axId val="1243247279"/>
        <c:axId val="1"/>
      </c:barChart>
      <c:catAx>
        <c:axId val="124324727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324727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(KA:4.19, Hajonta:1.07) (Vastauksia:16)</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Sheet0!$A$2:$A$6</c:f>
              <c:strCache>
                <c:ptCount val="5"/>
                <c:pt idx="0">
                  <c:v>Alle vuoden iässä</c:v>
                </c:pt>
                <c:pt idx="1">
                  <c:v>1-2-vuotiaana</c:v>
                </c:pt>
                <c:pt idx="2">
                  <c:v>3-4-vuotiaana</c:v>
                </c:pt>
                <c:pt idx="3">
                  <c:v>5-6-vuotiaana</c:v>
                </c:pt>
                <c:pt idx="4">
                  <c:v>7-vuotiaana tai myöhemmin</c:v>
                </c:pt>
              </c:strCache>
            </c:strRef>
          </c:cat>
          <c:val>
            <c:numRef>
              <c:f>Sheet0!$B$2:$B$6</c:f>
              <c:numCache>
                <c:formatCode>General</c:formatCode>
                <c:ptCount val="5"/>
                <c:pt idx="0">
                  <c:v>0</c:v>
                </c:pt>
                <c:pt idx="1">
                  <c:v>0.125</c:v>
                </c:pt>
                <c:pt idx="2">
                  <c:v>0.125</c:v>
                </c:pt>
                <c:pt idx="3">
                  <c:v>0.188</c:v>
                </c:pt>
                <c:pt idx="4">
                  <c:v>0.56299999999999994</c:v>
                </c:pt>
              </c:numCache>
            </c:numRef>
          </c:val>
          <c:extLst>
            <c:ext xmlns:c16="http://schemas.microsoft.com/office/drawing/2014/chart" uri="{C3380CC4-5D6E-409C-BE32-E72D297353CC}">
              <c16:uniqueId val="{00000000-1FC2-47F1-9338-3183861594AC}"/>
            </c:ext>
          </c:extLst>
        </c:ser>
        <c:dLbls>
          <c:showLegendKey val="0"/>
          <c:showVal val="1"/>
          <c:showCatName val="0"/>
          <c:showSerName val="0"/>
          <c:showPercent val="0"/>
          <c:showBubbleSize val="0"/>
        </c:dLbls>
        <c:gapWidth val="58"/>
        <c:axId val="1243249199"/>
        <c:axId val="1"/>
      </c:barChart>
      <c:catAx>
        <c:axId val="124324919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324919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(KA:5.94, Hajonta:0.45)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Sheet0!$A$2:$A$7</c:f>
              <c:strCache>
                <c:ptCount val="6"/>
                <c:pt idx="0">
                  <c:v>Sokeritauti, "diabetes mellitus"</c:v>
                </c:pt>
                <c:pt idx="1">
                  <c:v>Kilpirauhasen vajaatoiminta, hypotyreoosi</c:v>
                </c:pt>
                <c:pt idx="2">
                  <c:v>Cushingin tauti, lisämunuaiskuoren liikatoiminta</c:v>
                </c:pt>
                <c:pt idx="3">
                  <c:v>Addisonin tauti, lisämunuaiskuoren vajaatoiminta</c:v>
                </c:pt>
                <c:pt idx="4">
                  <c:v>Jokin muu, mikä</c:v>
                </c:pt>
                <c:pt idx="5">
                  <c:v>Koiralla ei ole todettu hormonaalisia sairauksia.</c:v>
                </c:pt>
              </c:strCache>
            </c:strRef>
          </c:cat>
          <c:val>
            <c:numRef>
              <c:f>Sheet0!$B$2:$B$7</c:f>
              <c:numCache>
                <c:formatCode>General</c:formatCode>
                <c:ptCount val="6"/>
                <c:pt idx="0">
                  <c:v>0</c:v>
                </c:pt>
                <c:pt idx="1">
                  <c:v>0.01</c:v>
                </c:pt>
                <c:pt idx="2">
                  <c:v>5.0000000000000001E-3</c:v>
                </c:pt>
                <c:pt idx="3">
                  <c:v>2E-3</c:v>
                </c:pt>
                <c:pt idx="4">
                  <c:v>0</c:v>
                </c:pt>
                <c:pt idx="5">
                  <c:v>0.98299999999999998</c:v>
                </c:pt>
              </c:numCache>
            </c:numRef>
          </c:val>
          <c:extLst>
            <c:ext xmlns:c16="http://schemas.microsoft.com/office/drawing/2014/chart" uri="{C3380CC4-5D6E-409C-BE32-E72D297353CC}">
              <c16:uniqueId val="{00000000-EFCF-4323-9702-1A6B216EC461}"/>
            </c:ext>
          </c:extLst>
        </c:ser>
        <c:dLbls>
          <c:showLegendKey val="0"/>
          <c:showVal val="1"/>
          <c:showCatName val="0"/>
          <c:showSerName val="0"/>
          <c:showPercent val="0"/>
          <c:showBubbleSize val="0"/>
        </c:dLbls>
        <c:gapWidth val="58"/>
        <c:axId val="1243234319"/>
        <c:axId val="1"/>
      </c:barChart>
      <c:catAx>
        <c:axId val="124323431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323431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(KA:3.86, Hajonta:1.12) (Vastauksia:7)</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Sheet0!$A$2:$A$6</c:f>
              <c:strCache>
                <c:ptCount val="5"/>
                <c:pt idx="0">
                  <c:v>Alle vuoden iässä</c:v>
                </c:pt>
                <c:pt idx="1">
                  <c:v>1-2-vuotiaana</c:v>
                </c:pt>
                <c:pt idx="2">
                  <c:v>3-4-vuotiaana</c:v>
                </c:pt>
                <c:pt idx="3">
                  <c:v>5-6-vuotiaana</c:v>
                </c:pt>
                <c:pt idx="4">
                  <c:v>7-vuotiaana tai myöhemmin</c:v>
                </c:pt>
              </c:strCache>
            </c:strRef>
          </c:cat>
          <c:val>
            <c:numRef>
              <c:f>Sheet0!$B$2:$B$6</c:f>
              <c:numCache>
                <c:formatCode>General</c:formatCode>
                <c:ptCount val="5"/>
                <c:pt idx="0">
                  <c:v>0</c:v>
                </c:pt>
                <c:pt idx="1">
                  <c:v>0.14299999999999999</c:v>
                </c:pt>
                <c:pt idx="2">
                  <c:v>0.28599999999999998</c:v>
                </c:pt>
                <c:pt idx="3">
                  <c:v>0.14299999999999999</c:v>
                </c:pt>
                <c:pt idx="4">
                  <c:v>0.42899999999999999</c:v>
                </c:pt>
              </c:numCache>
            </c:numRef>
          </c:val>
          <c:extLst>
            <c:ext xmlns:c16="http://schemas.microsoft.com/office/drawing/2014/chart" uri="{C3380CC4-5D6E-409C-BE32-E72D297353CC}">
              <c16:uniqueId val="{00000000-C3DE-409A-95BA-A830DC2A8C52}"/>
            </c:ext>
          </c:extLst>
        </c:ser>
        <c:dLbls>
          <c:showLegendKey val="0"/>
          <c:showVal val="1"/>
          <c:showCatName val="0"/>
          <c:showSerName val="0"/>
          <c:showPercent val="0"/>
          <c:showBubbleSize val="0"/>
        </c:dLbls>
        <c:gapWidth val="58"/>
        <c:axId val="1243261199"/>
        <c:axId val="1"/>
      </c:barChart>
      <c:catAx>
        <c:axId val="124326119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326119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(KA:13.64, Hajonta:1.82)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Sheet0!$A$2:$A$15</c:f>
              <c:strCache>
                <c:ptCount val="14"/>
                <c:pt idx="0">
                  <c:v>IMHA, immuunihemolyyttinen anemia</c:v>
                </c:pt>
                <c:pt idx="1">
                  <c:v>Verenvuototaipumus, trombosytopenia</c:v>
                </c:pt>
                <c:pt idx="2">
                  <c:v>SLO, symmetrical lupoid onychodystrophy (kynsisairaus)</c:v>
                </c:pt>
                <c:pt idx="3">
                  <c:v>Pannus/plasmooma, krooninen pinnallinen sarveiskalvon tulehdus</c:v>
                </c:pt>
                <c:pt idx="4">
                  <c:v>Perianaalifistelia, anaalifurunkuloosi, perianaalikudosten tulehdustila</c:v>
                </c:pt>
                <c:pt idx="5">
                  <c:v>Vaskuliitti, verisuonitulehdus</c:v>
                </c:pt>
                <c:pt idx="6">
                  <c:v>SLE, systeeminen lupus erytematosus</c:v>
                </c:pt>
                <c:pt idx="7">
                  <c:v>Perinnöllinen hepatiitti</c:v>
                </c:pt>
                <c:pt idx="8">
                  <c:v>SRMA, steroidiresponsiivinen meningiitti-arteriitti, aivokalvojen immuunivälitteinen tulehdus</c:v>
                </c:pt>
                <c:pt idx="9">
                  <c:v>Mastikatorinen myosiitti, purulihasten immuunivälitteinen tulehdus</c:v>
                </c:pt>
                <c:pt idx="10">
                  <c:v>Tulehduksellinen suolistosairaus, IBD, inflammatory bowel disease</c:v>
                </c:pt>
                <c:pt idx="11">
                  <c:v>Jokin muu, mikä</c:v>
                </c:pt>
                <c:pt idx="12">
                  <c:v>Koiralla epäillään tällaista sairautta, mutta varmaa diagnoosia ei ole tehty</c:v>
                </c:pt>
                <c:pt idx="13">
                  <c:v>Koiralla ei ole todettu immuuniperäisiä sairauksia.</c:v>
                </c:pt>
              </c:strCache>
            </c:strRef>
          </c:cat>
          <c:val>
            <c:numRef>
              <c:f>Sheet0!$B$2:$B$15</c:f>
              <c:numCache>
                <c:formatCode>General</c:formatCode>
                <c:ptCount val="14"/>
                <c:pt idx="0">
                  <c:v>1.2E-2</c:v>
                </c:pt>
                <c:pt idx="1">
                  <c:v>2E-3</c:v>
                </c:pt>
                <c:pt idx="2">
                  <c:v>7.0000000000000001E-3</c:v>
                </c:pt>
                <c:pt idx="3">
                  <c:v>0</c:v>
                </c:pt>
                <c:pt idx="4">
                  <c:v>0</c:v>
                </c:pt>
                <c:pt idx="5">
                  <c:v>0</c:v>
                </c:pt>
                <c:pt idx="6">
                  <c:v>0</c:v>
                </c:pt>
                <c:pt idx="7">
                  <c:v>0</c:v>
                </c:pt>
                <c:pt idx="8">
                  <c:v>0</c:v>
                </c:pt>
                <c:pt idx="9">
                  <c:v>0</c:v>
                </c:pt>
                <c:pt idx="10">
                  <c:v>1.2E-2</c:v>
                </c:pt>
                <c:pt idx="11">
                  <c:v>1.7000000000000001E-2</c:v>
                </c:pt>
                <c:pt idx="12">
                  <c:v>2.4E-2</c:v>
                </c:pt>
                <c:pt idx="13">
                  <c:v>0.94399999999999995</c:v>
                </c:pt>
              </c:numCache>
            </c:numRef>
          </c:val>
          <c:extLst>
            <c:ext xmlns:c16="http://schemas.microsoft.com/office/drawing/2014/chart" uri="{C3380CC4-5D6E-409C-BE32-E72D297353CC}">
              <c16:uniqueId val="{00000000-6AC3-4778-B6E3-A195E62B1E86}"/>
            </c:ext>
          </c:extLst>
        </c:ser>
        <c:dLbls>
          <c:showLegendKey val="0"/>
          <c:showVal val="1"/>
          <c:showCatName val="0"/>
          <c:showSerName val="0"/>
          <c:showPercent val="0"/>
          <c:showBubbleSize val="0"/>
        </c:dLbls>
        <c:gapWidth val="58"/>
        <c:axId val="1243255439"/>
        <c:axId val="1"/>
      </c:barChart>
      <c:catAx>
        <c:axId val="124325543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325543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(KA:3.39, Hajonta:1.17) (Vastauksia:23)</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Sheet0!$A$2:$A$6</c:f>
              <c:strCache>
                <c:ptCount val="5"/>
                <c:pt idx="0">
                  <c:v>Alle vuoden iässä</c:v>
                </c:pt>
                <c:pt idx="1">
                  <c:v>1-2-vuotiaana</c:v>
                </c:pt>
                <c:pt idx="2">
                  <c:v>3-4-vuotiaana</c:v>
                </c:pt>
                <c:pt idx="3">
                  <c:v>5-6-vuotiaana</c:v>
                </c:pt>
                <c:pt idx="4">
                  <c:v>7-vuotiaana tai myöhemmin</c:v>
                </c:pt>
              </c:strCache>
            </c:strRef>
          </c:cat>
          <c:val>
            <c:numRef>
              <c:f>Sheet0!$B$2:$B$6</c:f>
              <c:numCache>
                <c:formatCode>General</c:formatCode>
                <c:ptCount val="5"/>
                <c:pt idx="0">
                  <c:v>0</c:v>
                </c:pt>
                <c:pt idx="1">
                  <c:v>0.30399999999999999</c:v>
                </c:pt>
                <c:pt idx="2">
                  <c:v>0.26100000000000001</c:v>
                </c:pt>
                <c:pt idx="3">
                  <c:v>0.17399999999999999</c:v>
                </c:pt>
                <c:pt idx="4">
                  <c:v>0.26100000000000001</c:v>
                </c:pt>
              </c:numCache>
            </c:numRef>
          </c:val>
          <c:extLst>
            <c:ext xmlns:c16="http://schemas.microsoft.com/office/drawing/2014/chart" uri="{C3380CC4-5D6E-409C-BE32-E72D297353CC}">
              <c16:uniqueId val="{00000000-A13F-4436-A8D6-8DE3CE9AEA66}"/>
            </c:ext>
          </c:extLst>
        </c:ser>
        <c:dLbls>
          <c:showLegendKey val="0"/>
          <c:showVal val="1"/>
          <c:showCatName val="0"/>
          <c:showSerName val="0"/>
          <c:showPercent val="0"/>
          <c:showBubbleSize val="0"/>
        </c:dLbls>
        <c:gapWidth val="58"/>
        <c:axId val="1243253039"/>
        <c:axId val="1"/>
      </c:barChart>
      <c:catAx>
        <c:axId val="124325303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325303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(KA:8.61, Hajonta:1.22)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Sheet0!$A$2:$A$10</c:f>
              <c:strCache>
                <c:ptCount val="9"/>
                <c:pt idx="0">
                  <c:v>Imusolmukesyöpä, lymfosarkooma, maligni lymfooma</c:v>
                </c:pt>
                <c:pt idx="1">
                  <c:v>Verisuonten kasvain, hemangiosarkooma</c:v>
                </c:pt>
                <c:pt idx="2">
                  <c:v>Perna- tai maksakasvain</c:v>
                </c:pt>
                <c:pt idx="3">
                  <c:v>Ihokasvain, hyvänlaatuinen</c:v>
                </c:pt>
                <c:pt idx="4">
                  <c:v>Ihokasvain, pahanlaatuinen</c:v>
                </c:pt>
                <c:pt idx="5">
                  <c:v>Luukasvain</c:v>
                </c:pt>
                <c:pt idx="6">
                  <c:v>Maitorauhaskasvain</c:v>
                </c:pt>
                <c:pt idx="7">
                  <c:v>Jokin muu, mikä</c:v>
                </c:pt>
                <c:pt idx="8">
                  <c:v>Koiralla ei ole todettu kasvainsairauksia.</c:v>
                </c:pt>
              </c:strCache>
            </c:strRef>
          </c:cat>
          <c:val>
            <c:numRef>
              <c:f>Sheet0!$B$2:$B$10</c:f>
              <c:numCache>
                <c:formatCode>General</c:formatCode>
                <c:ptCount val="9"/>
                <c:pt idx="0">
                  <c:v>5.0000000000000001E-3</c:v>
                </c:pt>
                <c:pt idx="1">
                  <c:v>0</c:v>
                </c:pt>
                <c:pt idx="2">
                  <c:v>2E-3</c:v>
                </c:pt>
                <c:pt idx="3">
                  <c:v>3.4000000000000002E-2</c:v>
                </c:pt>
                <c:pt idx="4">
                  <c:v>1.4999999999999999E-2</c:v>
                </c:pt>
                <c:pt idx="5">
                  <c:v>0</c:v>
                </c:pt>
                <c:pt idx="6">
                  <c:v>4.3999999999999997E-2</c:v>
                </c:pt>
                <c:pt idx="7">
                  <c:v>3.2000000000000001E-2</c:v>
                </c:pt>
                <c:pt idx="8">
                  <c:v>0.89100000000000001</c:v>
                </c:pt>
              </c:numCache>
            </c:numRef>
          </c:val>
          <c:extLst>
            <c:ext xmlns:c16="http://schemas.microsoft.com/office/drawing/2014/chart" uri="{C3380CC4-5D6E-409C-BE32-E72D297353CC}">
              <c16:uniqueId val="{00000000-33AF-4583-9C59-A9C1BEC6C99E}"/>
            </c:ext>
          </c:extLst>
        </c:ser>
        <c:dLbls>
          <c:showLegendKey val="0"/>
          <c:showVal val="1"/>
          <c:showCatName val="0"/>
          <c:showSerName val="0"/>
          <c:showPercent val="0"/>
          <c:showBubbleSize val="0"/>
        </c:dLbls>
        <c:gapWidth val="58"/>
        <c:axId val="1243254959"/>
        <c:axId val="1"/>
      </c:barChart>
      <c:catAx>
        <c:axId val="124325495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325495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(KA:3.54, Hajonta:1.74) (Vastauksia:50)</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Sheet0!$A$2:$A$12</c:f>
              <c:strCache>
                <c:ptCount val="11"/>
                <c:pt idx="0">
                  <c:v>Alle vuoden ikäiseksi</c:v>
                </c:pt>
                <c:pt idx="1">
                  <c:v>1</c:v>
                </c:pt>
                <c:pt idx="2">
                  <c:v>2</c:v>
                </c:pt>
                <c:pt idx="3">
                  <c:v>3</c:v>
                </c:pt>
                <c:pt idx="4">
                  <c:v>4</c:v>
                </c:pt>
                <c:pt idx="5">
                  <c:v>5</c:v>
                </c:pt>
                <c:pt idx="6">
                  <c:v>6-7</c:v>
                </c:pt>
                <c:pt idx="7">
                  <c:v>8-9</c:v>
                </c:pt>
                <c:pt idx="8">
                  <c:v>10-11</c:v>
                </c:pt>
                <c:pt idx="9">
                  <c:v>12-13</c:v>
                </c:pt>
                <c:pt idx="10">
                  <c:v>14-vuotiaaksi tai vanhemmaksi</c:v>
                </c:pt>
              </c:strCache>
            </c:strRef>
          </c:cat>
          <c:val>
            <c:numRef>
              <c:f>Sheet0!$B$2:$B$12</c:f>
              <c:numCache>
                <c:formatCode>General</c:formatCode>
                <c:ptCount val="11"/>
                <c:pt idx="0">
                  <c:v>0.04</c:v>
                </c:pt>
                <c:pt idx="1">
                  <c:v>0.08</c:v>
                </c:pt>
                <c:pt idx="2">
                  <c:v>0</c:v>
                </c:pt>
                <c:pt idx="3">
                  <c:v>0</c:v>
                </c:pt>
                <c:pt idx="4">
                  <c:v>0.06</c:v>
                </c:pt>
                <c:pt idx="5">
                  <c:v>0.12</c:v>
                </c:pt>
                <c:pt idx="6">
                  <c:v>0.12</c:v>
                </c:pt>
                <c:pt idx="7">
                  <c:v>0.1</c:v>
                </c:pt>
                <c:pt idx="8">
                  <c:v>0.18</c:v>
                </c:pt>
                <c:pt idx="9">
                  <c:v>0.12</c:v>
                </c:pt>
                <c:pt idx="10">
                  <c:v>0.18</c:v>
                </c:pt>
              </c:numCache>
            </c:numRef>
          </c:val>
          <c:extLst>
            <c:ext xmlns:c16="http://schemas.microsoft.com/office/drawing/2014/chart" uri="{C3380CC4-5D6E-409C-BE32-E72D297353CC}">
              <c16:uniqueId val="{00000000-73E1-4A07-A1AA-43CDF290974F}"/>
            </c:ext>
          </c:extLst>
        </c:ser>
        <c:dLbls>
          <c:showLegendKey val="0"/>
          <c:showVal val="1"/>
          <c:showCatName val="0"/>
          <c:showSerName val="0"/>
          <c:showPercent val="0"/>
          <c:showBubbleSize val="0"/>
        </c:dLbls>
        <c:gapWidth val="58"/>
        <c:axId val="1765715487"/>
        <c:axId val="1"/>
      </c:barChart>
      <c:catAx>
        <c:axId val="1765715487"/>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765715487"/>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(KA:1.87, Hajonta:0.91) (Vastauksia:31)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Sheet0!$A$2:$A$4</c:f>
              <c:strCache>
                <c:ptCount val="3"/>
                <c:pt idx="0">
                  <c:v>Hyvänlaatuinen</c:v>
                </c:pt>
                <c:pt idx="1">
                  <c:v>Pahanlaatuinen</c:v>
                </c:pt>
                <c:pt idx="2">
                  <c:v>Ei tiedossa</c:v>
                </c:pt>
              </c:strCache>
            </c:strRef>
          </c:cat>
          <c:val>
            <c:numRef>
              <c:f>Sheet0!$B$2:$B$4</c:f>
              <c:numCache>
                <c:formatCode>General</c:formatCode>
                <c:ptCount val="3"/>
                <c:pt idx="0">
                  <c:v>0.48399999999999999</c:v>
                </c:pt>
                <c:pt idx="1">
                  <c:v>0.161</c:v>
                </c:pt>
                <c:pt idx="2">
                  <c:v>0.35499999999999998</c:v>
                </c:pt>
              </c:numCache>
            </c:numRef>
          </c:val>
          <c:extLst>
            <c:ext xmlns:c16="http://schemas.microsoft.com/office/drawing/2014/chart" uri="{C3380CC4-5D6E-409C-BE32-E72D297353CC}">
              <c16:uniqueId val="{00000000-9231-407B-8B40-6CFEC0BF6042}"/>
            </c:ext>
          </c:extLst>
        </c:ser>
        <c:dLbls>
          <c:showLegendKey val="0"/>
          <c:showVal val="1"/>
          <c:showCatName val="0"/>
          <c:showSerName val="0"/>
          <c:showPercent val="0"/>
          <c:showBubbleSize val="0"/>
        </c:dLbls>
        <c:gapWidth val="58"/>
        <c:axId val="1243257359"/>
        <c:axId val="1"/>
      </c:barChart>
      <c:catAx>
        <c:axId val="124325735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325735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(KA:4.47, Hajonta:0.97) (Vastauksia:32)</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Sheet0!$A$2:$A$6</c:f>
              <c:strCache>
                <c:ptCount val="5"/>
                <c:pt idx="0">
                  <c:v>Alle vuoden iässä</c:v>
                </c:pt>
                <c:pt idx="1">
                  <c:v>1-2-vuotiaana</c:v>
                </c:pt>
                <c:pt idx="2">
                  <c:v>3-4-vuotiaana</c:v>
                </c:pt>
                <c:pt idx="3">
                  <c:v>5-6-vuotiaana</c:v>
                </c:pt>
                <c:pt idx="4">
                  <c:v>7-vuotiaana tai myöhemmin</c:v>
                </c:pt>
              </c:strCache>
            </c:strRef>
          </c:cat>
          <c:val>
            <c:numRef>
              <c:f>Sheet0!$B$2:$B$6</c:f>
              <c:numCache>
                <c:formatCode>General</c:formatCode>
                <c:ptCount val="5"/>
                <c:pt idx="0">
                  <c:v>0</c:v>
                </c:pt>
                <c:pt idx="1">
                  <c:v>9.4E-2</c:v>
                </c:pt>
                <c:pt idx="2">
                  <c:v>6.3E-2</c:v>
                </c:pt>
                <c:pt idx="3">
                  <c:v>0.125</c:v>
                </c:pt>
                <c:pt idx="4">
                  <c:v>0.71899999999999997</c:v>
                </c:pt>
              </c:numCache>
            </c:numRef>
          </c:val>
          <c:extLst>
            <c:ext xmlns:c16="http://schemas.microsoft.com/office/drawing/2014/chart" uri="{C3380CC4-5D6E-409C-BE32-E72D297353CC}">
              <c16:uniqueId val="{00000000-B265-4C0E-BA6F-1FDAF5E5B26A}"/>
            </c:ext>
          </c:extLst>
        </c:ser>
        <c:dLbls>
          <c:showLegendKey val="0"/>
          <c:showVal val="1"/>
          <c:showCatName val="0"/>
          <c:showSerName val="0"/>
          <c:showPercent val="0"/>
          <c:showBubbleSize val="0"/>
        </c:dLbls>
        <c:gapWidth val="58"/>
        <c:axId val="1243268879"/>
        <c:axId val="1"/>
      </c:barChart>
      <c:catAx>
        <c:axId val="124326887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326887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(KA:1.84, Hajonta:0.37)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Sheet0!$A$2:$A$3</c:f>
              <c:strCache>
                <c:ptCount val="2"/>
                <c:pt idx="0">
                  <c:v>On</c:v>
                </c:pt>
                <c:pt idx="1">
                  <c:v>Ei</c:v>
                </c:pt>
              </c:strCache>
            </c:strRef>
          </c:cat>
          <c:val>
            <c:numRef>
              <c:f>Sheet0!$B$2:$B$3</c:f>
              <c:numCache>
                <c:formatCode>General</c:formatCode>
                <c:ptCount val="2"/>
                <c:pt idx="0">
                  <c:v>0.161</c:v>
                </c:pt>
                <c:pt idx="1">
                  <c:v>0.83899999999999997</c:v>
                </c:pt>
              </c:numCache>
            </c:numRef>
          </c:val>
          <c:extLst>
            <c:ext xmlns:c16="http://schemas.microsoft.com/office/drawing/2014/chart" uri="{C3380CC4-5D6E-409C-BE32-E72D297353CC}">
              <c16:uniqueId val="{00000000-3F1B-4A9E-BE36-27F10502FDDF}"/>
            </c:ext>
          </c:extLst>
        </c:ser>
        <c:dLbls>
          <c:showLegendKey val="0"/>
          <c:showVal val="1"/>
          <c:showCatName val="0"/>
          <c:showSerName val="0"/>
          <c:showPercent val="0"/>
          <c:showBubbleSize val="0"/>
        </c:dLbls>
        <c:gapWidth val="58"/>
        <c:axId val="1243266479"/>
        <c:axId val="1"/>
      </c:barChart>
      <c:catAx>
        <c:axId val="124326647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326647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(KA:1.5, Hajonta:0.8)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Sheet0!$A$2:$A$4</c:f>
              <c:strCache>
                <c:ptCount val="3"/>
                <c:pt idx="0">
                  <c:v>Kyllä</c:v>
                </c:pt>
                <c:pt idx="1">
                  <c:v>Ei, koira on ollut terveempi kuin osasin odottaa</c:v>
                </c:pt>
                <c:pt idx="2">
                  <c:v>Ei, koira on sairastanut enemmän kuin odotin</c:v>
                </c:pt>
              </c:strCache>
            </c:strRef>
          </c:cat>
          <c:val>
            <c:numRef>
              <c:f>Sheet0!$B$2:$B$4</c:f>
              <c:numCache>
                <c:formatCode>General</c:formatCode>
                <c:ptCount val="3"/>
                <c:pt idx="0">
                  <c:v>0.69599999999999995</c:v>
                </c:pt>
                <c:pt idx="1">
                  <c:v>0.112</c:v>
                </c:pt>
                <c:pt idx="2">
                  <c:v>0.192</c:v>
                </c:pt>
              </c:numCache>
            </c:numRef>
          </c:val>
          <c:extLst>
            <c:ext xmlns:c16="http://schemas.microsoft.com/office/drawing/2014/chart" uri="{C3380CC4-5D6E-409C-BE32-E72D297353CC}">
              <c16:uniqueId val="{00000000-5B9D-4FDE-BA52-77F92DF6CEE2}"/>
            </c:ext>
          </c:extLst>
        </c:ser>
        <c:dLbls>
          <c:showLegendKey val="0"/>
          <c:showVal val="1"/>
          <c:showCatName val="0"/>
          <c:showSerName val="0"/>
          <c:showPercent val="0"/>
          <c:showBubbleSize val="0"/>
        </c:dLbls>
        <c:gapWidth val="58"/>
        <c:axId val="1243263599"/>
        <c:axId val="1"/>
      </c:barChart>
      <c:catAx>
        <c:axId val="124326359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326359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(KA:1.7, Hajonta:0.95)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Sheet0!$A$2:$A$5</c:f>
              <c:strCache>
                <c:ptCount val="4"/>
                <c:pt idx="0">
                  <c:v>Koira on aina ollut terve ja hyvinvoiva.</c:v>
                </c:pt>
                <c:pt idx="1">
                  <c:v>Koiralla ei ole ollut merkittävästi sairauksia.</c:v>
                </c:pt>
                <c:pt idx="2">
                  <c:v>Koira on sairastanut melko paljon, mutta sairaus/sairaudet eivät ole haitanneet sen arkielämää, hyvinvointia ja elämänlaatua  tai ovat olleet lyhytkestoisia.</c:v>
                </c:pt>
                <c:pt idx="3">
                  <c:v>Koira on sairastanut paljon ja/tai sairaudet ovat vaikuttaneet merkittävästi sen hyvinvointiin ja elämänlaatuun.</c:v>
                </c:pt>
              </c:strCache>
            </c:strRef>
          </c:cat>
          <c:val>
            <c:numRef>
              <c:f>Sheet0!$B$2:$B$5</c:f>
              <c:numCache>
                <c:formatCode>General</c:formatCode>
                <c:ptCount val="4"/>
                <c:pt idx="0">
                  <c:v>0.56699999999999995</c:v>
                </c:pt>
                <c:pt idx="1">
                  <c:v>0.246</c:v>
                </c:pt>
                <c:pt idx="2">
                  <c:v>0.109</c:v>
                </c:pt>
                <c:pt idx="3">
                  <c:v>7.8E-2</c:v>
                </c:pt>
              </c:numCache>
            </c:numRef>
          </c:val>
          <c:extLst>
            <c:ext xmlns:c16="http://schemas.microsoft.com/office/drawing/2014/chart" uri="{C3380CC4-5D6E-409C-BE32-E72D297353CC}">
              <c16:uniqueId val="{00000000-9DE5-4DD7-BF5F-E7E5EBE12008}"/>
            </c:ext>
          </c:extLst>
        </c:ser>
        <c:dLbls>
          <c:showLegendKey val="0"/>
          <c:showVal val="1"/>
          <c:showCatName val="0"/>
          <c:showSerName val="0"/>
          <c:showPercent val="0"/>
          <c:showBubbleSize val="0"/>
        </c:dLbls>
        <c:gapWidth val="58"/>
        <c:axId val="1243156559"/>
        <c:axId val="1"/>
      </c:barChart>
      <c:catAx>
        <c:axId val="124315655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315655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(KA:8.24, Hajonta:1.9)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Sheet0!$A$2:$A$10</c:f>
              <c:strCache>
                <c:ptCount val="9"/>
                <c:pt idx="0">
                  <c:v>Synnynnäinen sydänvika</c:v>
                </c:pt>
                <c:pt idx="1">
                  <c:v>Piilokives, laskeutumaton kives (ei ole laskeutunut kivespussiin 6 kk mennessä)</c:v>
                </c:pt>
                <c:pt idx="2">
                  <c:v>Virheellinen purenta</c:v>
                </c:pt>
                <c:pt idx="3">
                  <c:v>Pysyvän hampaan puutos</c:v>
                </c:pt>
                <c:pt idx="4">
                  <c:v>Napatyrä</c:v>
                </c:pt>
                <c:pt idx="5">
                  <c:v>Nivustyrä</c:v>
                </c:pt>
                <c:pt idx="6">
                  <c:v>Häntämutka</c:v>
                </c:pt>
                <c:pt idx="7">
                  <c:v>Jokin muu, mikä</c:v>
                </c:pt>
                <c:pt idx="8">
                  <c:v>Ei synnynnäisiä vikoja</c:v>
                </c:pt>
              </c:strCache>
            </c:strRef>
          </c:cat>
          <c:val>
            <c:numRef>
              <c:f>Sheet0!$B$2:$B$10</c:f>
              <c:numCache>
                <c:formatCode>General</c:formatCode>
                <c:ptCount val="9"/>
                <c:pt idx="0">
                  <c:v>1.2E-2</c:v>
                </c:pt>
                <c:pt idx="1">
                  <c:v>2.7E-2</c:v>
                </c:pt>
                <c:pt idx="2">
                  <c:v>3.9E-2</c:v>
                </c:pt>
                <c:pt idx="3">
                  <c:v>7.0000000000000001E-3</c:v>
                </c:pt>
                <c:pt idx="4">
                  <c:v>1.7000000000000001E-2</c:v>
                </c:pt>
                <c:pt idx="5">
                  <c:v>1.2E-2</c:v>
                </c:pt>
                <c:pt idx="6">
                  <c:v>2.7E-2</c:v>
                </c:pt>
                <c:pt idx="7">
                  <c:v>5.3999999999999999E-2</c:v>
                </c:pt>
                <c:pt idx="8">
                  <c:v>0.81299999999999994</c:v>
                </c:pt>
              </c:numCache>
            </c:numRef>
          </c:val>
          <c:extLst>
            <c:ext xmlns:c16="http://schemas.microsoft.com/office/drawing/2014/chart" uri="{C3380CC4-5D6E-409C-BE32-E72D297353CC}">
              <c16:uniqueId val="{00000000-496C-478A-B73A-CE0BC467F5D4}"/>
            </c:ext>
          </c:extLst>
        </c:ser>
        <c:dLbls>
          <c:showLegendKey val="0"/>
          <c:showVal val="1"/>
          <c:showCatName val="0"/>
          <c:showSerName val="0"/>
          <c:showPercent val="0"/>
          <c:showBubbleSize val="0"/>
        </c:dLbls>
        <c:gapWidth val="58"/>
        <c:axId val="1239989919"/>
        <c:axId val="1"/>
      </c:barChart>
      <c:catAx>
        <c:axId val="123998991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3998991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(KA:6.22, Hajonta:1.73) (Vastauksia:411)</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Sheet0!$A$2:$A$8</c:f>
              <c:strCache>
                <c:ptCount val="7"/>
                <c:pt idx="0">
                  <c:v>Toistuva tai jatkuva ihon kutina, hilseily tai punoitus ilman selvää syytä</c:v>
                </c:pt>
                <c:pt idx="1">
                  <c:v>Toistuva tai jatkuva tassujen kutina, nuoleminen, punoitus tai tulehdus, "furunkuloosi"</c:v>
                </c:pt>
                <c:pt idx="2">
                  <c:v>Toistuvia tai kroonisia ulkokorvan tulehduksia</c:v>
                </c:pt>
                <c:pt idx="3">
                  <c:v>Toistuvia paikallisia märkiviä ihotulehduksia (hot spot)</c:v>
                </c:pt>
                <c:pt idx="4">
                  <c:v>Todettu demodikoosi, "sikaripunkki"</c:v>
                </c:pt>
                <c:pt idx="5">
                  <c:v>Jokin muu, mikä</c:v>
                </c:pt>
                <c:pt idx="6">
                  <c:v>Ei ole todettu merkittäviä tai toistuvia iho-oireita, pitempiaikaista kutinaa, ihotulehduksia, korvatulehduksia tai tassujen oireita.</c:v>
                </c:pt>
              </c:strCache>
            </c:strRef>
          </c:cat>
          <c:val>
            <c:numRef>
              <c:f>Sheet0!$B$2:$B$8</c:f>
              <c:numCache>
                <c:formatCode>General</c:formatCode>
                <c:ptCount val="7"/>
                <c:pt idx="0">
                  <c:v>4.5999999999999999E-2</c:v>
                </c:pt>
                <c:pt idx="1">
                  <c:v>3.2000000000000001E-2</c:v>
                </c:pt>
                <c:pt idx="2">
                  <c:v>7.4999999999999997E-2</c:v>
                </c:pt>
                <c:pt idx="3">
                  <c:v>1.2E-2</c:v>
                </c:pt>
                <c:pt idx="4">
                  <c:v>0</c:v>
                </c:pt>
                <c:pt idx="5">
                  <c:v>5.6000000000000001E-2</c:v>
                </c:pt>
                <c:pt idx="6">
                  <c:v>0.84199999999999997</c:v>
                </c:pt>
              </c:numCache>
            </c:numRef>
          </c:val>
          <c:extLst>
            <c:ext xmlns:c16="http://schemas.microsoft.com/office/drawing/2014/chart" uri="{C3380CC4-5D6E-409C-BE32-E72D297353CC}">
              <c16:uniqueId val="{00000000-BD65-450E-9716-D46DE6936490}"/>
            </c:ext>
          </c:extLst>
        </c:ser>
        <c:dLbls>
          <c:showLegendKey val="0"/>
          <c:showVal val="1"/>
          <c:showCatName val="0"/>
          <c:showSerName val="0"/>
          <c:showPercent val="0"/>
          <c:showBubbleSize val="0"/>
        </c:dLbls>
        <c:gapWidth val="58"/>
        <c:axId val="1240001439"/>
        <c:axId val="1"/>
      </c:barChart>
      <c:catAx>
        <c:axId val="124000143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000143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(KA:2.5, Hajonta:1.2) (Vastauksia:64)</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Sheet0!$A$2:$A$6</c:f>
              <c:strCache>
                <c:ptCount val="5"/>
                <c:pt idx="0">
                  <c:v>Alle vuoden iässä</c:v>
                </c:pt>
                <c:pt idx="1">
                  <c:v>1-2-vuotiaana</c:v>
                </c:pt>
                <c:pt idx="2">
                  <c:v>3-4-vuotiaana</c:v>
                </c:pt>
                <c:pt idx="3">
                  <c:v>5-6-vuotiaana</c:v>
                </c:pt>
                <c:pt idx="4">
                  <c:v>7-vuotiaana tai myöhemmin</c:v>
                </c:pt>
              </c:strCache>
            </c:strRef>
          </c:cat>
          <c:val>
            <c:numRef>
              <c:f>Sheet0!$B$2:$B$6</c:f>
              <c:numCache>
                <c:formatCode>General</c:formatCode>
                <c:ptCount val="5"/>
                <c:pt idx="0">
                  <c:v>0.20300000000000001</c:v>
                </c:pt>
                <c:pt idx="1">
                  <c:v>0.375</c:v>
                </c:pt>
                <c:pt idx="2">
                  <c:v>0.25</c:v>
                </c:pt>
                <c:pt idx="3">
                  <c:v>6.3E-2</c:v>
                </c:pt>
                <c:pt idx="4">
                  <c:v>0.109</c:v>
                </c:pt>
              </c:numCache>
            </c:numRef>
          </c:val>
          <c:extLst>
            <c:ext xmlns:c16="http://schemas.microsoft.com/office/drawing/2014/chart" uri="{C3380CC4-5D6E-409C-BE32-E72D297353CC}">
              <c16:uniqueId val="{00000000-875A-4810-8556-6EDE780E0424}"/>
            </c:ext>
          </c:extLst>
        </c:ser>
        <c:dLbls>
          <c:showLegendKey val="0"/>
          <c:showVal val="1"/>
          <c:showCatName val="0"/>
          <c:showSerName val="0"/>
          <c:showPercent val="0"/>
          <c:showBubbleSize val="0"/>
        </c:dLbls>
        <c:gapWidth val="58"/>
        <c:axId val="1239990879"/>
        <c:axId val="1"/>
      </c:barChart>
      <c:catAx>
        <c:axId val="123999087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3999087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(KA:1.96, Hajonta:0.76) (Vastauksia:62)</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Sheet0!$A$2:$A$4</c:f>
              <c:strCache>
                <c:ptCount val="3"/>
                <c:pt idx="0">
                  <c:v>Voimakkaampaa tai yleisempää tiettyyn vuodenaikaan</c:v>
                </c:pt>
                <c:pt idx="1">
                  <c:v>Samanlaista ympäri vuoden</c:v>
                </c:pt>
                <c:pt idx="2">
                  <c:v>Selvästi ruokavalioon liittyvää</c:v>
                </c:pt>
              </c:strCache>
            </c:strRef>
          </c:cat>
          <c:val>
            <c:numRef>
              <c:f>Sheet0!$B$2:$B$4</c:f>
              <c:numCache>
                <c:formatCode>General</c:formatCode>
                <c:ptCount val="3"/>
                <c:pt idx="0">
                  <c:v>0.35499999999999998</c:v>
                </c:pt>
                <c:pt idx="1">
                  <c:v>0.46800000000000003</c:v>
                </c:pt>
                <c:pt idx="2">
                  <c:v>0.30599999999999999</c:v>
                </c:pt>
              </c:numCache>
            </c:numRef>
          </c:val>
          <c:extLst>
            <c:ext xmlns:c16="http://schemas.microsoft.com/office/drawing/2014/chart" uri="{C3380CC4-5D6E-409C-BE32-E72D297353CC}">
              <c16:uniqueId val="{00000000-9903-49B3-8FD0-F5D991134DC9}"/>
            </c:ext>
          </c:extLst>
        </c:ser>
        <c:dLbls>
          <c:showLegendKey val="0"/>
          <c:showVal val="1"/>
          <c:showCatName val="0"/>
          <c:showSerName val="0"/>
          <c:showPercent val="0"/>
          <c:showBubbleSize val="0"/>
        </c:dLbls>
        <c:gapWidth val="58"/>
        <c:axId val="1239994719"/>
        <c:axId val="1"/>
      </c:barChart>
      <c:catAx>
        <c:axId val="123999471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3999471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fi-FI"/>
  <c:roundedCorners val="1"/>
  <c:style val="2"/>
  <c:chart>
    <c:autoTitleDeleted val="1"/>
    <c:plotArea>
      <c:layout/>
      <c:barChart>
        <c:barDir val="col"/>
        <c:grouping val="clustered"/>
        <c:varyColors val="0"/>
        <c:ser>
          <c:idx val="0"/>
          <c:order val="0"/>
          <c:tx>
            <c:strRef>
              <c:f>Sheet0!$B$1</c:f>
              <c:strCache>
                <c:ptCount val="1"/>
                <c:pt idx="0">
                  <c:v>Cockerspanieli (KA:2.64, Hajonta:1.31) (Vastauksia:52)</c:v>
                </c:pt>
              </c:strCache>
            </c:strRef>
          </c:tx>
          <c:invertIfNegative val="0"/>
          <c:dLbls>
            <c:numFmt formatCode="0.0\ %;;;" sourceLinked="0"/>
            <c:spPr>
              <a:noFill/>
              <a:ln>
                <a:noFill/>
              </a:ln>
              <a:effectLst/>
            </c:spPr>
            <c:txPr>
              <a:bodyPr/>
              <a:lstStyle/>
              <a:p>
                <a:pPr>
                  <a:defRPr sz="1000">
                    <a:latin typeface="Arial"/>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Sheet0!$A$2:$A$6</c:f>
              <c:strCache>
                <c:ptCount val="5"/>
                <c:pt idx="0">
                  <c:v>Toistuvilla tai pitkillä antibioottilääkityksillä           </c:v>
                </c:pt>
                <c:pt idx="1">
                  <c:v>Allergia- tai atopialääkityksillä (esim. kortikosteroidit, siklosporiini, oklasitinibi (Apoquell), kutinaa estävä vasta-aine (Cytopoint) tai siedätyshoito)</c:v>
                </c:pt>
                <c:pt idx="2">
                  <c:v>Erityisruokavaliolla </c:v>
                </c:pt>
                <c:pt idx="3">
                  <c:v>Ravintolisävalmisteilla</c:v>
                </c:pt>
                <c:pt idx="4">
                  <c:v>Jollain muulla, millä</c:v>
                </c:pt>
              </c:strCache>
            </c:strRef>
          </c:cat>
          <c:val>
            <c:numRef>
              <c:f>Sheet0!$B$2:$B$6</c:f>
              <c:numCache>
                <c:formatCode>General</c:formatCode>
                <c:ptCount val="5"/>
                <c:pt idx="0">
                  <c:v>0.308</c:v>
                </c:pt>
                <c:pt idx="1">
                  <c:v>0.42299999999999999</c:v>
                </c:pt>
                <c:pt idx="2">
                  <c:v>0.40400000000000003</c:v>
                </c:pt>
                <c:pt idx="3">
                  <c:v>5.8000000000000003E-2</c:v>
                </c:pt>
                <c:pt idx="4">
                  <c:v>0.23100000000000001</c:v>
                </c:pt>
              </c:numCache>
            </c:numRef>
          </c:val>
          <c:extLst>
            <c:ext xmlns:c16="http://schemas.microsoft.com/office/drawing/2014/chart" uri="{C3380CC4-5D6E-409C-BE32-E72D297353CC}">
              <c16:uniqueId val="{00000000-D8F8-4BB2-A779-2031E6308CC8}"/>
            </c:ext>
          </c:extLst>
        </c:ser>
        <c:dLbls>
          <c:showLegendKey val="0"/>
          <c:showVal val="1"/>
          <c:showCatName val="0"/>
          <c:showSerName val="0"/>
          <c:showPercent val="0"/>
          <c:showBubbleSize val="0"/>
        </c:dLbls>
        <c:gapWidth val="58"/>
        <c:axId val="1240015839"/>
        <c:axId val="1"/>
      </c:barChart>
      <c:catAx>
        <c:axId val="1240015839"/>
        <c:scaling>
          <c:orientation val="minMax"/>
        </c:scaling>
        <c:delete val="0"/>
        <c:axPos val="b"/>
        <c:numFmt formatCode="0.0\ %;;;" sourceLinked="0"/>
        <c:majorTickMark val="cross"/>
        <c:minorTickMark val="none"/>
        <c:tickLblPos val="nextTo"/>
        <c:txPr>
          <a:bodyPr/>
          <a:lstStyle/>
          <a:p>
            <a:pPr>
              <a:defRPr sz="1000">
                <a:solidFill>
                  <a:srgbClr val="000000"/>
                </a:solidFill>
                <a:latin typeface="Arial"/>
              </a:defRPr>
            </a:pPr>
            <a:endParaRPr lang="fi-FI"/>
          </a:p>
        </c:txPr>
        <c:crossAx val="1"/>
        <c:crosses val="autoZero"/>
        <c:auto val="0"/>
        <c:lblAlgn val="ctr"/>
        <c:lblOffset val="100"/>
        <c:noMultiLvlLbl val="1"/>
      </c:catAx>
      <c:valAx>
        <c:axId val="1"/>
        <c:scaling>
          <c:orientation val="minMax"/>
          <c:max val="1"/>
          <c:min val="0"/>
        </c:scaling>
        <c:delete val="0"/>
        <c:axPos val="l"/>
        <c:majorGridlines>
          <c:spPr>
            <a:ln>
              <a:solidFill>
                <a:srgbClr val="4F81BD">
                  <a:alpha val="20000"/>
                </a:srgbClr>
              </a:solidFill>
            </a:ln>
          </c:spPr>
        </c:majorGridlines>
        <c:numFmt formatCode="0.0\ %;;;" sourceLinked="0"/>
        <c:majorTickMark val="cross"/>
        <c:minorTickMark val="none"/>
        <c:tickLblPos val="nextTo"/>
        <c:txPr>
          <a:bodyPr/>
          <a:lstStyle/>
          <a:p>
            <a:pPr>
              <a:defRPr sz="1000">
                <a:solidFill>
                  <a:srgbClr val="000000"/>
                </a:solidFill>
                <a:latin typeface="Arial"/>
              </a:defRPr>
            </a:pPr>
            <a:endParaRPr lang="fi-FI"/>
          </a:p>
        </c:txPr>
        <c:crossAx val="1240015839"/>
        <c:crosses val="autoZero"/>
        <c:crossBetween val="between"/>
        <c:majorUnit val="0.2"/>
      </c:valAx>
    </c:plotArea>
    <c:legend>
      <c:legendPos val="b"/>
      <c:overlay val="0"/>
      <c:txPr>
        <a:bodyPr rtlCol="0" anchor="t"/>
        <a:lstStyle/>
        <a:p>
          <a:pPr algn="l">
            <a:defRPr sz="1000">
              <a:solidFill>
                <a:srgbClr val="000000"/>
              </a:solidFill>
              <a:latin typeface="Arial"/>
            </a:defRPr>
          </a:pPr>
          <a:endParaRPr lang="en-US"/>
        </a:p>
      </c:txPr>
    </c:legend>
    <c:plotVisOnly val="1"/>
    <c:dispBlanksAs val="gap"/>
    <c:showDLblsOverMax val="0"/>
  </c:chart>
  <c:spPr>
    <a:ln>
      <a:noFill/>
    </a:ln>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F11E765-1309-483C-AFBF-94DB7B3C30EC}" type="datetimeFigureOut">
              <a:rPr lang="fi-FI" smtClean="0"/>
              <a:pPr/>
              <a:t>20.10.2025</a:t>
            </a:fld>
            <a:endParaRPr lang="fi-FI"/>
          </a:p>
        </p:txBody>
      </p:sp>
      <p:sp>
        <p:nvSpPr>
          <p:cNvPr id="4" name="Alatunnisteen paikkamerk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07A97E8-5338-45F9-9231-60ED891F643E}" type="slidenum">
              <a:rPr lang="fi-FI" smtClean="0"/>
              <a:pPr/>
              <a:t>‹#›</a:t>
            </a:fld>
            <a:endParaRPr lang="fi-FI"/>
          </a:p>
        </p:txBody>
      </p:sp>
    </p:spTree>
    <p:extLst>
      <p:ext uri="{BB962C8B-B14F-4D97-AF65-F5344CB8AC3E}">
        <p14:creationId xmlns:p14="http://schemas.microsoft.com/office/powerpoint/2010/main" val="29940446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EC94F5-94A3-4F3E-BB9E-3D0EF9CB3F07}" type="datetimeFigureOut">
              <a:rPr lang="fi-FI" smtClean="0"/>
              <a:pPr/>
              <a:t>20.10.2025</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E8898C-9E1E-4ACD-A8BC-86A6DB1ADEFB}" type="slidenum">
              <a:rPr lang="fi-FI" smtClean="0"/>
              <a:pPr/>
              <a:t>‹#›</a:t>
            </a:fld>
            <a:endParaRPr lang="fi-FI"/>
          </a:p>
        </p:txBody>
      </p:sp>
    </p:spTree>
    <p:extLst>
      <p:ext uri="{BB962C8B-B14F-4D97-AF65-F5344CB8AC3E}">
        <p14:creationId xmlns:p14="http://schemas.microsoft.com/office/powerpoint/2010/main" val="14477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smtClean="0"/>
              <a:pPr/>
              <a:t>20.10.2025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F3910BCE-C936-43E6-9B11-F3CC9EFD4B40}" type="slidenum">
              <a:rPr lang="fi-FI" smtClean="0"/>
              <a:pPr/>
              <a:t>‹#›</a:t>
            </a:fld>
            <a:endParaRPr lang="fi-FI"/>
          </a:p>
        </p:txBody>
      </p:sp>
      <p:sp>
        <p:nvSpPr>
          <p:cNvPr id="6" name="Title"/>
          <p:cNvSpPr>
            <a:spLocks noGrp="1"/>
          </p:cNvSpPr>
          <p:nvPr>
            <p:ph type="title"/>
          </p:nvPr>
        </p:nvSpPr>
        <p:spPr>
          <a:xfrm>
            <a:off x="457200" y="1800000"/>
            <a:ext cx="8229600" cy="1143000"/>
          </a:xfrm>
          <a:prstGeom prst="rect">
            <a:avLst/>
          </a:prstGeom>
        </p:spPr>
        <p:txBody>
          <a:bodyPr vert="horz" lIns="91440" tIns="45720" rIns="91440" bIns="45720" rtlCol="0" anchor="ctr">
            <a:normAutofit/>
          </a:bodyPr>
          <a:lstStyle>
            <a:lvl1pPr>
              <a:defRPr/>
            </a:lvl1pPr>
          </a:lstStyle>
          <a:p>
            <a:endParaRPr lang="fi-FI" dirty="0"/>
          </a:p>
        </p:txBody>
      </p:sp>
      <p:sp>
        <p:nvSpPr>
          <p:cNvPr id="8" name="Text"/>
          <p:cNvSpPr>
            <a:spLocks noGrp="1"/>
          </p:cNvSpPr>
          <p:nvPr>
            <p:ph type="body" sz="quarter" idx="13"/>
          </p:nvPr>
        </p:nvSpPr>
        <p:spPr>
          <a:xfrm>
            <a:off x="457200" y="3059999"/>
            <a:ext cx="8229600" cy="1620000"/>
          </a:xfrm>
        </p:spPr>
        <p:txBody>
          <a:bodyPr/>
          <a:lstStyle/>
          <a:p>
            <a:pPr lvl="0"/>
            <a:endParaRPr lang="fi-FI" dirty="0"/>
          </a:p>
        </p:txBody>
      </p:sp>
    </p:spTree>
    <p:extLst>
      <p:ext uri="{BB962C8B-B14F-4D97-AF65-F5344CB8AC3E}">
        <p14:creationId xmlns:p14="http://schemas.microsoft.com/office/powerpoint/2010/main" val="3903050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smtClean="0"/>
              <a:pPr/>
              <a:t>20.10.2025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F3910BCE-C936-43E6-9B11-F3CC9EFD4B40}" type="slidenum">
              <a:rPr lang="fi-FI" smtClean="0"/>
              <a:pPr/>
              <a:t>‹#›</a:t>
            </a:fld>
            <a:endParaRPr lang="fi-FI"/>
          </a:p>
        </p:txBody>
      </p:sp>
    </p:spTree>
    <p:extLst>
      <p:ext uri="{BB962C8B-B14F-4D97-AF65-F5344CB8AC3E}">
        <p14:creationId xmlns:p14="http://schemas.microsoft.com/office/powerpoint/2010/main" val="3084823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smtClean="0"/>
              <a:pPr/>
              <a:t>20.10.2025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F3910BCE-C936-43E6-9B11-F3CC9EFD4B40}" type="slidenum">
              <a:rPr lang="fi-FI" smtClean="0"/>
              <a:pPr/>
              <a:t>‹#›</a:t>
            </a:fld>
            <a:endParaRPr lang="fi-FI"/>
          </a:p>
        </p:txBody>
      </p:sp>
      <p:sp>
        <p:nvSpPr>
          <p:cNvPr id="6" name="Title"/>
          <p:cNvSpPr>
            <a:spLocks noGrp="1"/>
          </p:cNvSpPr>
          <p:nvPr>
            <p:ph type="title"/>
          </p:nvPr>
        </p:nvSpPr>
        <p:spPr>
          <a:xfrm>
            <a:off x="457200" y="1800000"/>
            <a:ext cx="8229600" cy="2277072"/>
          </a:xfrm>
          <a:prstGeom prst="rect">
            <a:avLst/>
          </a:prstGeom>
        </p:spPr>
        <p:txBody>
          <a:bodyPr vert="horz" lIns="91440" tIns="45720" rIns="91440" bIns="45720" rtlCol="0" anchor="ctr">
            <a:normAutofit/>
          </a:bodyPr>
          <a:lstStyle>
            <a:lvl1pPr algn="ctr">
              <a:defRPr/>
            </a:lvl1pPr>
          </a:lstStyle>
          <a:p>
            <a:endParaRPr lang="fi-FI" dirty="0"/>
          </a:p>
        </p:txBody>
      </p:sp>
    </p:spTree>
    <p:extLst>
      <p:ext uri="{BB962C8B-B14F-4D97-AF65-F5344CB8AC3E}">
        <p14:creationId xmlns:p14="http://schemas.microsoft.com/office/powerpoint/2010/main" val="2363600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tistics">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smtClean="0"/>
              <a:pPr/>
              <a:t>20.10.2025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F3910BCE-C936-43E6-9B11-F3CC9EFD4B40}" type="slidenum">
              <a:rPr lang="fi-FI" smtClean="0"/>
              <a:pPr/>
              <a:t>‹#›</a:t>
            </a:fld>
            <a:endParaRPr lang="fi-FI"/>
          </a:p>
        </p:txBody>
      </p:sp>
      <p:sp>
        <p:nvSpPr>
          <p:cNvPr id="6" name="Title"/>
          <p:cNvSpPr>
            <a:spLocks noGrp="1"/>
          </p:cNvSpPr>
          <p:nvPr>
            <p:ph type="title"/>
          </p:nvPr>
        </p:nvSpPr>
        <p:spPr>
          <a:xfrm>
            <a:off x="457200" y="332656"/>
            <a:ext cx="8229600" cy="1143000"/>
          </a:xfrm>
        </p:spPr>
        <p:txBody>
          <a:bodyPr/>
          <a:lstStyle>
            <a:lvl1pPr algn="l">
              <a:defRPr/>
            </a:lvl1pPr>
          </a:lstStyle>
          <a:p>
            <a:endParaRPr lang="fi-FI" dirty="0"/>
          </a:p>
        </p:txBody>
      </p:sp>
      <p:sp>
        <p:nvSpPr>
          <p:cNvPr id="7" name="Content">
            <a:extLst>
              <a:ext uri="{FF2B5EF4-FFF2-40B4-BE49-F238E27FC236}">
                <a16:creationId xmlns:a16="http://schemas.microsoft.com/office/drawing/2014/main" id="{2B496EA9-79F7-422C-AFAF-5E6AB7A060C5}"/>
              </a:ext>
            </a:extLst>
          </p:cNvPr>
          <p:cNvSpPr>
            <a:spLocks noGrp="1"/>
          </p:cNvSpPr>
          <p:nvPr>
            <p:ph sz="quarter" idx="13"/>
          </p:nvPr>
        </p:nvSpPr>
        <p:spPr>
          <a:xfrm>
            <a:off x="457200" y="1557338"/>
            <a:ext cx="8229600" cy="4679974"/>
          </a:xfrm>
        </p:spPr>
        <p:txBody>
          <a:bodyPr/>
          <a:lstStyle>
            <a:lvl1pPr marL="457200" indent="-457200" algn="l">
              <a:buFont typeface="Arial" pitchFamily="34" charset="0"/>
              <a:buChar char="•"/>
              <a:defRPr/>
            </a:lvl1pPr>
            <a:lvl2pPr marL="457200" indent="0">
              <a:buNone/>
              <a:defRPr/>
            </a:lvl2pPr>
          </a:lstStyle>
          <a:p>
            <a:pPr lvl="0"/>
            <a:endParaRPr lang="fi-FI" dirty="0"/>
          </a:p>
        </p:txBody>
      </p:sp>
    </p:spTree>
    <p:extLst>
      <p:ext uri="{BB962C8B-B14F-4D97-AF65-F5344CB8AC3E}">
        <p14:creationId xmlns:p14="http://schemas.microsoft.com/office/powerpoint/2010/main" val="3646936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ingText">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smtClean="0"/>
              <a:pPr/>
              <a:t>20.10.2025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F3910BCE-C936-43E6-9B11-F3CC9EFD4B40}" type="slidenum">
              <a:rPr lang="fi-FI" smtClean="0"/>
              <a:pPr/>
              <a:t>‹#›</a:t>
            </a:fld>
            <a:endParaRPr lang="fi-FI"/>
          </a:p>
        </p:txBody>
      </p:sp>
      <p:sp>
        <p:nvSpPr>
          <p:cNvPr id="6" name="Title"/>
          <p:cNvSpPr>
            <a:spLocks noGrp="1"/>
          </p:cNvSpPr>
          <p:nvPr>
            <p:ph type="title"/>
          </p:nvPr>
        </p:nvSpPr>
        <p:spPr>
          <a:xfrm>
            <a:off x="457200" y="332656"/>
            <a:ext cx="8229600" cy="1143000"/>
          </a:xfrm>
        </p:spPr>
        <p:txBody>
          <a:bodyPr/>
          <a:lstStyle>
            <a:lvl1pPr algn="l">
              <a:defRPr/>
            </a:lvl1pPr>
          </a:lstStyle>
          <a:p>
            <a:endParaRPr lang="fi-FI" dirty="0"/>
          </a:p>
        </p:txBody>
      </p:sp>
      <p:sp>
        <p:nvSpPr>
          <p:cNvPr id="8" name="Text"/>
          <p:cNvSpPr>
            <a:spLocks noGrp="1"/>
          </p:cNvSpPr>
          <p:nvPr>
            <p:ph type="body" sz="quarter" idx="13"/>
          </p:nvPr>
        </p:nvSpPr>
        <p:spPr>
          <a:xfrm>
            <a:off x="457200" y="1556792"/>
            <a:ext cx="8229600" cy="4680520"/>
          </a:xfrm>
        </p:spPr>
        <p:txBody>
          <a:bodyPr/>
          <a:lstStyle>
            <a:lvl1pPr algn="l">
              <a:defRPr/>
            </a:lvl1pPr>
          </a:lstStyle>
          <a:p>
            <a:pPr lvl="0"/>
            <a:endParaRPr lang="fi-FI" dirty="0"/>
          </a:p>
        </p:txBody>
      </p:sp>
    </p:spTree>
    <p:extLst>
      <p:ext uri="{BB962C8B-B14F-4D97-AF65-F5344CB8AC3E}">
        <p14:creationId xmlns:p14="http://schemas.microsoft.com/office/powerpoint/2010/main" val="2232470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lainText">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smtClean="0"/>
              <a:pPr/>
              <a:t>20.10.2025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F3910BCE-C936-43E6-9B11-F3CC9EFD4B40}" type="slidenum">
              <a:rPr lang="fi-FI" smtClean="0"/>
              <a:pPr/>
              <a:t>‹#›</a:t>
            </a:fld>
            <a:endParaRPr lang="fi-FI"/>
          </a:p>
        </p:txBody>
      </p:sp>
      <p:sp>
        <p:nvSpPr>
          <p:cNvPr id="7" name="Text"/>
          <p:cNvSpPr>
            <a:spLocks noGrp="1"/>
          </p:cNvSpPr>
          <p:nvPr>
            <p:ph type="body" sz="quarter" idx="13"/>
          </p:nvPr>
        </p:nvSpPr>
        <p:spPr>
          <a:xfrm>
            <a:off x="457200" y="728700"/>
            <a:ext cx="8229600" cy="5508612"/>
          </a:xfrm>
        </p:spPr>
        <p:txBody>
          <a:bodyPr/>
          <a:lstStyle>
            <a:lvl1pPr algn="l">
              <a:defRPr/>
            </a:lvl1pPr>
          </a:lstStyle>
          <a:p>
            <a:pPr lvl="0"/>
            <a:endParaRPr lang="fi-FI" dirty="0"/>
          </a:p>
        </p:txBody>
      </p:sp>
    </p:spTree>
    <p:extLst>
      <p:ext uri="{BB962C8B-B14F-4D97-AF65-F5344CB8AC3E}">
        <p14:creationId xmlns:p14="http://schemas.microsoft.com/office/powerpoint/2010/main" val="3646936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penText">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fld id="{94EB343E-EDD0-4501-988B-9A386F4E06D4}" type="datetimeFigureOut">
              <a:rPr lang="fi-FI" smtClean="0"/>
              <a:pPr/>
              <a:t>20.10.2025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3910BCE-C936-43E6-9B11-F3CC9EFD4B40}" type="slidenum">
              <a:rPr lang="fi-FI" smtClean="0"/>
              <a:pPr/>
              <a:t>‹#›</a:t>
            </a:fld>
            <a:endParaRPr lang="fi-FI"/>
          </a:p>
        </p:txBody>
      </p:sp>
      <p:sp>
        <p:nvSpPr>
          <p:cNvPr id="7" name="Title"/>
          <p:cNvSpPr>
            <a:spLocks noGrp="1"/>
          </p:cNvSpPr>
          <p:nvPr>
            <p:ph type="title"/>
          </p:nvPr>
        </p:nvSpPr>
        <p:spPr>
          <a:xfrm>
            <a:off x="457200" y="332656"/>
            <a:ext cx="8229600" cy="1143000"/>
          </a:xfrm>
        </p:spPr>
        <p:txBody>
          <a:bodyPr/>
          <a:lstStyle>
            <a:lvl1pPr algn="l">
              <a:defRPr/>
            </a:lvl1pPr>
          </a:lstStyle>
          <a:p>
            <a:endParaRPr lang="fi-FI" dirty="0"/>
          </a:p>
        </p:txBody>
      </p:sp>
      <p:sp>
        <p:nvSpPr>
          <p:cNvPr id="8" name="Content"/>
          <p:cNvSpPr>
            <a:spLocks noGrp="1"/>
          </p:cNvSpPr>
          <p:nvPr>
            <p:ph sz="quarter" idx="13"/>
          </p:nvPr>
        </p:nvSpPr>
        <p:spPr>
          <a:xfrm>
            <a:off x="457200" y="1557338"/>
            <a:ext cx="8229600" cy="4679974"/>
          </a:xfrm>
        </p:spPr>
        <p:txBody>
          <a:bodyPr/>
          <a:lstStyle>
            <a:lvl1pPr marL="457200" indent="-457200" algn="l">
              <a:buFont typeface="Arial" pitchFamily="34" charset="0"/>
              <a:buChar char="•"/>
              <a:defRPr/>
            </a:lvl1pPr>
            <a:lvl2pPr marL="457200" indent="0">
              <a:buNone/>
              <a:defRPr/>
            </a:lvl2pPr>
          </a:lstStyle>
          <a:p>
            <a:pPr lvl="0"/>
            <a:endParaRPr lang="fi-FI" dirty="0"/>
          </a:p>
        </p:txBody>
      </p:sp>
    </p:spTree>
    <p:extLst>
      <p:ext uri="{BB962C8B-B14F-4D97-AF65-F5344CB8AC3E}">
        <p14:creationId xmlns:p14="http://schemas.microsoft.com/office/powerpoint/2010/main" val="1496316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smtClean="0"/>
              <a:pPr/>
              <a:t>20.10.2025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F3910BCE-C936-43E6-9B11-F3CC9EFD4B40}" type="slidenum">
              <a:rPr lang="fi-FI" smtClean="0"/>
              <a:pPr/>
              <a:t>‹#›</a:t>
            </a:fld>
            <a:endParaRPr lang="fi-FI"/>
          </a:p>
        </p:txBody>
      </p:sp>
      <p:sp>
        <p:nvSpPr>
          <p:cNvPr id="6" name="Title"/>
          <p:cNvSpPr>
            <a:spLocks noGrp="1"/>
          </p:cNvSpPr>
          <p:nvPr>
            <p:ph type="title"/>
          </p:nvPr>
        </p:nvSpPr>
        <p:spPr>
          <a:xfrm>
            <a:off x="457200" y="332656"/>
            <a:ext cx="8229600" cy="720080"/>
          </a:xfrm>
        </p:spPr>
        <p:txBody>
          <a:bodyPr/>
          <a:lstStyle>
            <a:lvl1pPr algn="l">
              <a:defRPr/>
            </a:lvl1pPr>
          </a:lstStyle>
          <a:p>
            <a:endParaRPr lang="fi-FI" dirty="0"/>
          </a:p>
        </p:txBody>
      </p:sp>
      <p:sp>
        <p:nvSpPr>
          <p:cNvPr id="7" name="Text"/>
          <p:cNvSpPr>
            <a:spLocks noGrp="1"/>
          </p:cNvSpPr>
          <p:nvPr>
            <p:ph type="body" sz="quarter" idx="13"/>
          </p:nvPr>
        </p:nvSpPr>
        <p:spPr>
          <a:xfrm>
            <a:off x="457200" y="1125537"/>
            <a:ext cx="8229600" cy="540000"/>
          </a:xfrm>
        </p:spPr>
        <p:txBody>
          <a:bodyPr/>
          <a:lstStyle>
            <a:lvl1pPr marL="0" indent="0" algn="l">
              <a:buNone/>
              <a:defRPr baseline="0"/>
            </a:lvl1pPr>
          </a:lstStyle>
          <a:p>
            <a:pPr lvl="0"/>
            <a:endParaRPr lang="fi-FI" dirty="0"/>
          </a:p>
        </p:txBody>
      </p:sp>
      <p:sp>
        <p:nvSpPr>
          <p:cNvPr id="8" name="Chart"/>
          <p:cNvSpPr>
            <a:spLocks noGrp="1"/>
          </p:cNvSpPr>
          <p:nvPr>
            <p:ph type="chart" sz="quarter" idx="14" hasCustomPrompt="1"/>
          </p:nvPr>
        </p:nvSpPr>
        <p:spPr>
          <a:xfrm>
            <a:off x="457200" y="1773238"/>
            <a:ext cx="8229600" cy="4464050"/>
          </a:xfrm>
        </p:spPr>
        <p:txBody>
          <a:bodyPr/>
          <a:lstStyle>
            <a:lvl1pPr algn="l">
              <a:defRPr/>
            </a:lvl1pPr>
          </a:lstStyle>
          <a:p>
            <a:r>
              <a:rPr lang="en-US" dirty="0"/>
              <a:t> </a:t>
            </a:r>
            <a:endParaRPr lang="fi-FI" dirty="0"/>
          </a:p>
        </p:txBody>
      </p:sp>
    </p:spTree>
    <p:extLst>
      <p:ext uri="{BB962C8B-B14F-4D97-AF65-F5344CB8AC3E}">
        <p14:creationId xmlns:p14="http://schemas.microsoft.com/office/powerpoint/2010/main" val="2613744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smtClean="0"/>
              <a:pPr/>
              <a:t>20.10.2025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F3910BCE-C936-43E6-9B11-F3CC9EFD4B40}" type="slidenum">
              <a:rPr lang="fi-FI" smtClean="0"/>
              <a:pPr/>
              <a:t>‹#›</a:t>
            </a:fld>
            <a:endParaRPr lang="fi-FI"/>
          </a:p>
        </p:txBody>
      </p:sp>
      <p:sp>
        <p:nvSpPr>
          <p:cNvPr id="6" name="Title"/>
          <p:cNvSpPr>
            <a:spLocks noGrp="1"/>
          </p:cNvSpPr>
          <p:nvPr>
            <p:ph type="title"/>
          </p:nvPr>
        </p:nvSpPr>
        <p:spPr>
          <a:xfrm>
            <a:off x="457200" y="3780000"/>
            <a:ext cx="8229600" cy="1143000"/>
          </a:xfrm>
        </p:spPr>
        <p:txBody>
          <a:bodyPr/>
          <a:lstStyle>
            <a:lvl1pPr>
              <a:defRPr baseline="0"/>
            </a:lvl1pPr>
          </a:lstStyle>
          <a:p>
            <a:endParaRPr lang="fi-FI" dirty="0"/>
          </a:p>
        </p:txBody>
      </p:sp>
      <p:sp>
        <p:nvSpPr>
          <p:cNvPr id="8" name="Text"/>
          <p:cNvSpPr>
            <a:spLocks noGrp="1"/>
          </p:cNvSpPr>
          <p:nvPr>
            <p:ph type="body" sz="quarter" idx="13" hasCustomPrompt="1"/>
          </p:nvPr>
        </p:nvSpPr>
        <p:spPr>
          <a:xfrm>
            <a:off x="457200" y="5013176"/>
            <a:ext cx="8229600" cy="720725"/>
          </a:xfrm>
        </p:spPr>
        <p:txBody>
          <a:bodyPr/>
          <a:lstStyle>
            <a:lvl1pPr marL="0" indent="0" algn="r">
              <a:buNone/>
              <a:defRPr/>
            </a:lvl1pPr>
          </a:lstStyle>
          <a:p>
            <a:pPr lvl="0"/>
            <a:r>
              <a:rPr lang="en-US" dirty="0"/>
              <a:t> </a:t>
            </a:r>
            <a:endParaRPr lang="fi-FI" dirty="0"/>
          </a:p>
        </p:txBody>
      </p:sp>
    </p:spTree>
    <p:extLst>
      <p:ext uri="{BB962C8B-B14F-4D97-AF65-F5344CB8AC3E}">
        <p14:creationId xmlns:p14="http://schemas.microsoft.com/office/powerpoint/2010/main" val="972518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lainChart">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smtClean="0"/>
              <a:pPr/>
              <a:t>20.10.2025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F3910BCE-C936-43E6-9B11-F3CC9EFD4B40}" type="slidenum">
              <a:rPr lang="fi-FI" smtClean="0"/>
              <a:pPr/>
              <a:t>‹#›</a:t>
            </a:fld>
            <a:endParaRPr lang="fi-FI"/>
          </a:p>
        </p:txBody>
      </p:sp>
      <p:sp>
        <p:nvSpPr>
          <p:cNvPr id="7" name="Chart"/>
          <p:cNvSpPr>
            <a:spLocks noGrp="1"/>
          </p:cNvSpPr>
          <p:nvPr>
            <p:ph type="chart" sz="quarter" idx="13"/>
          </p:nvPr>
        </p:nvSpPr>
        <p:spPr>
          <a:xfrm>
            <a:off x="457200" y="457200"/>
            <a:ext cx="8229600" cy="5780112"/>
          </a:xfrm>
        </p:spPr>
        <p:txBody>
          <a:bodyPr/>
          <a:lstStyle/>
          <a:p>
            <a:endParaRPr lang="fi-FI"/>
          </a:p>
        </p:txBody>
      </p:sp>
    </p:spTree>
    <p:extLst>
      <p:ext uri="{BB962C8B-B14F-4D97-AF65-F5344CB8AC3E}">
        <p14:creationId xmlns:p14="http://schemas.microsoft.com/office/powerpoint/2010/main" val="2812192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p>
            <a:fld id="{94EB343E-EDD0-4501-988B-9A386F4E06D4}" type="datetimeFigureOut">
              <a:rPr lang="fi-FI" smtClean="0"/>
              <a:pPr/>
              <a:t>20.10.2025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F3910BCE-C936-43E6-9B11-F3CC9EFD4B40}" type="slidenum">
              <a:rPr lang="fi-FI" smtClean="0"/>
              <a:pPr/>
              <a:t>‹#›</a:t>
            </a:fld>
            <a:endParaRPr lang="fi-FI"/>
          </a:p>
        </p:txBody>
      </p:sp>
      <p:sp>
        <p:nvSpPr>
          <p:cNvPr id="8" name="Table"/>
          <p:cNvSpPr>
            <a:spLocks noGrp="1"/>
          </p:cNvSpPr>
          <p:nvPr>
            <p:ph type="tbl" sz="quarter" idx="13"/>
          </p:nvPr>
        </p:nvSpPr>
        <p:spPr>
          <a:xfrm>
            <a:off x="457200" y="1772816"/>
            <a:ext cx="8229600" cy="4464496"/>
          </a:xfrm>
        </p:spPr>
        <p:txBody>
          <a:bodyPr/>
          <a:lstStyle/>
          <a:p>
            <a:endParaRPr lang="fi-FI"/>
          </a:p>
        </p:txBody>
      </p:sp>
      <p:sp>
        <p:nvSpPr>
          <p:cNvPr id="7" name="Title"/>
          <p:cNvSpPr>
            <a:spLocks noGrp="1"/>
          </p:cNvSpPr>
          <p:nvPr>
            <p:ph type="title"/>
          </p:nvPr>
        </p:nvSpPr>
        <p:spPr>
          <a:xfrm>
            <a:off x="457200" y="332656"/>
            <a:ext cx="8229600" cy="720080"/>
          </a:xfrm>
        </p:spPr>
        <p:txBody>
          <a:bodyPr/>
          <a:lstStyle>
            <a:lvl1pPr algn="l">
              <a:defRPr/>
            </a:lvl1pPr>
          </a:lstStyle>
          <a:p>
            <a:endParaRPr lang="fi-FI" dirty="0"/>
          </a:p>
        </p:txBody>
      </p:sp>
      <p:sp>
        <p:nvSpPr>
          <p:cNvPr id="9" name="Text"/>
          <p:cNvSpPr>
            <a:spLocks noGrp="1"/>
          </p:cNvSpPr>
          <p:nvPr>
            <p:ph type="body" sz="quarter" idx="14"/>
          </p:nvPr>
        </p:nvSpPr>
        <p:spPr>
          <a:xfrm>
            <a:off x="457200" y="1125537"/>
            <a:ext cx="8229600" cy="540000"/>
          </a:xfrm>
        </p:spPr>
        <p:txBody>
          <a:bodyPr/>
          <a:lstStyle>
            <a:lvl1pPr marL="0" indent="0" algn="l">
              <a:buNone/>
              <a:defRPr baseline="0"/>
            </a:lvl1pPr>
          </a:lstStyle>
          <a:p>
            <a:pPr lvl="0"/>
            <a:endParaRPr lang="fi-FI" dirty="0"/>
          </a:p>
        </p:txBody>
      </p:sp>
    </p:spTree>
    <p:extLst>
      <p:ext uri="{BB962C8B-B14F-4D97-AF65-F5344CB8AC3E}">
        <p14:creationId xmlns:p14="http://schemas.microsoft.com/office/powerpoint/2010/main" val="2845767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cNvSpPr>
            <a:spLocks noGrp="1"/>
          </p:cNvSpPr>
          <p:nvPr>
            <p:ph type="title"/>
          </p:nvPr>
        </p:nvSpPr>
        <p:spPr>
          <a:xfrm>
            <a:off x="457200" y="1800000"/>
            <a:ext cx="8229600" cy="1143000"/>
          </a:xfrm>
          <a:prstGeom prst="rect">
            <a:avLst/>
          </a:prstGeom>
        </p:spPr>
        <p:txBody>
          <a:bodyPr vert="horz" lIns="91440" tIns="45720" rIns="91440" bIns="45720" rtlCol="0" anchor="ctr">
            <a:normAutofit/>
          </a:bodyPr>
          <a:lstStyle/>
          <a:p>
            <a:endParaRPr lang="fi-FI" dirty="0"/>
          </a:p>
        </p:txBody>
      </p:sp>
      <p:sp>
        <p:nvSpPr>
          <p:cNvPr id="3" name="Text"/>
          <p:cNvSpPr>
            <a:spLocks noGrp="1"/>
          </p:cNvSpPr>
          <p:nvPr>
            <p:ph type="body" idx="1"/>
          </p:nvPr>
        </p:nvSpPr>
        <p:spPr>
          <a:xfrm>
            <a:off x="457200" y="3060000"/>
            <a:ext cx="8229600" cy="1620000"/>
          </a:xfrm>
          <a:prstGeom prst="rect">
            <a:avLst/>
          </a:prstGeom>
        </p:spPr>
        <p:txBody>
          <a:bodyPr vert="horz" lIns="91440" tIns="45720" rIns="91440" bIns="45720" rtlCol="0">
            <a:normAutofit/>
          </a:bodyPr>
          <a:lstStyle/>
          <a:p>
            <a:pPr lvl="0"/>
            <a:r>
              <a:rPr lang="en-US" dirty="0"/>
              <a:t> </a:t>
            </a:r>
            <a:endParaRPr lang="fi-FI" dirty="0"/>
          </a:p>
        </p:txBody>
      </p:sp>
      <p:sp>
        <p:nvSpPr>
          <p:cNvPr id="4" name="Date"/>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EB343E-EDD0-4501-988B-9A386F4E06D4}" type="datetimeFigureOut">
              <a:rPr lang="fi-FI" smtClean="0"/>
              <a:pPr/>
              <a:t>20.10.2025</a:t>
            </a:fld>
            <a:endParaRPr lang="fi-FI"/>
          </a:p>
        </p:txBody>
      </p:sp>
      <p:sp>
        <p:nvSpPr>
          <p:cNvPr id="5" name="Foote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910BCE-C936-43E6-9B11-F3CC9EFD4B40}" type="slidenum">
              <a:rPr lang="fi-FI" smtClean="0"/>
              <a:pPr/>
              <a:t>‹#›</a:t>
            </a:fld>
            <a:endParaRPr lang="fi-FI"/>
          </a:p>
        </p:txBody>
      </p:sp>
    </p:spTree>
    <p:extLst>
      <p:ext uri="{BB962C8B-B14F-4D97-AF65-F5344CB8AC3E}">
        <p14:creationId xmlns:p14="http://schemas.microsoft.com/office/powerpoint/2010/main" val="660952264"/>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61" r:id="rId3"/>
    <p:sldLayoutId id="2147483660" r:id="rId4"/>
    <p:sldLayoutId id="2147483651" r:id="rId5"/>
    <p:sldLayoutId id="2147483657" r:id="rId6"/>
    <p:sldLayoutId id="2147483652" r:id="rId7"/>
    <p:sldLayoutId id="2147483655" r:id="rId8"/>
    <p:sldLayoutId id="2147483656" r:id="rId9"/>
    <p:sldLayoutId id="2147483659" r:id="rId10"/>
    <p:sldLayoutId id="2147483653" r:id="rId11"/>
  </p:sldLayoutIdLst>
  <p:txStyles>
    <p:titleStyle>
      <a:lvl1pPr algn="r" defTabSz="914400" rtl="0" eaLnBrk="1" latinLnBrk="0" hangingPunct="1">
        <a:spcBef>
          <a:spcPct val="0"/>
        </a:spcBef>
        <a:buNone/>
        <a:defRPr sz="4400" kern="1200">
          <a:solidFill>
            <a:schemeClr val="tx1"/>
          </a:solidFill>
          <a:latin typeface="+mj-lt"/>
          <a:ea typeface="+mj-ea"/>
          <a:cs typeface="+mj-cs"/>
        </a:defRPr>
      </a:lvl1pPr>
    </p:titleStyle>
    <p:bodyStyle>
      <a:lvl1pPr marL="0" indent="0" algn="r" defTabSz="914400" rtl="0" eaLnBrk="1" latinLnBrk="0" hangingPunct="1">
        <a:spcBef>
          <a:spcPct val="20000"/>
        </a:spcBef>
        <a:buFont typeface="Arial" pitchFamily="34" charset="0"/>
        <a:buNone/>
        <a:defRPr sz="32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chart" Target="../charts/chart32.xml"/><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2" Type="http://schemas.openxmlformats.org/officeDocument/2006/relationships/chart" Target="../charts/chart35.xml"/><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2" Type="http://schemas.openxmlformats.org/officeDocument/2006/relationships/chart" Target="../charts/chart36.xml"/><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2" Type="http://schemas.openxmlformats.org/officeDocument/2006/relationships/chart" Target="../charts/chart37.xml"/><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2" Type="http://schemas.openxmlformats.org/officeDocument/2006/relationships/chart" Target="../charts/chart38.xml"/><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2" Type="http://schemas.openxmlformats.org/officeDocument/2006/relationships/chart" Target="../charts/chart39.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2" Type="http://schemas.openxmlformats.org/officeDocument/2006/relationships/chart" Target="../charts/chart40.xml"/><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2" Type="http://schemas.openxmlformats.org/officeDocument/2006/relationships/chart" Target="../charts/chart41.xml"/><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2" Type="http://schemas.openxmlformats.org/officeDocument/2006/relationships/chart" Target="../charts/chart42.xml"/><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2" Type="http://schemas.openxmlformats.org/officeDocument/2006/relationships/chart" Target="../charts/chart43.xml"/><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2" Type="http://schemas.openxmlformats.org/officeDocument/2006/relationships/chart" Target="../charts/chart4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Koiran syntymävuosi</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2. Onko koiralla havaittu ihon ongelmia tai sairauksia (korvat ja tassut mukaan lukien)?
 - Jokin muu,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Atopia</a:t>
            </a:r>
          </a:p>
          <a:p>
            <a:pPr>
              <a:spcBef>
                <a:spcPct val="90000"/>
              </a:spcBef>
            </a:pPr>
            <a:r>
              <a:rPr lang="en-US" sz="1400" b="0">
                <a:solidFill>
                  <a:srgbClr val="000000"/>
                </a:solidFill>
                <a:latin typeface="Arial"/>
              </a:rPr>
              <a:t>Huulipoimutulehduksia</a:t>
            </a:r>
          </a:p>
          <a:p>
            <a:pPr>
              <a:spcBef>
                <a:spcPct val="90000"/>
              </a:spcBef>
            </a:pPr>
            <a:r>
              <a:rPr lang="en-US" sz="1400" b="0">
                <a:solidFill>
                  <a:srgbClr val="000000"/>
                </a:solidFill>
                <a:latin typeface="Arial"/>
              </a:rPr>
              <a:t>Malassezia hiiva</a:t>
            </a:r>
          </a:p>
          <a:p>
            <a:pPr>
              <a:spcBef>
                <a:spcPct val="90000"/>
              </a:spcBef>
            </a:pPr>
            <a:r>
              <a:rPr lang="en-US" sz="1400" b="0">
                <a:solidFill>
                  <a:srgbClr val="000000"/>
                </a:solidFill>
                <a:latin typeface="Arial"/>
              </a:rPr>
              <a:t>Toistuvia tai kroonisia ulkokorvan tulehduksia</a:t>
            </a:r>
          </a:p>
          <a:p>
            <a:pPr>
              <a:spcBef>
                <a:spcPct val="90000"/>
              </a:spcBef>
            </a:pPr>
            <a:r>
              <a:rPr lang="en-US" sz="1400" b="0">
                <a:solidFill>
                  <a:srgbClr val="000000"/>
                </a:solidFill>
                <a:latin typeface="Arial"/>
              </a:rPr>
              <a:t>Huulipoimut märkii</a:t>
            </a:r>
          </a:p>
          <a:p>
            <a:pPr>
              <a:spcBef>
                <a:spcPct val="90000"/>
              </a:spcBef>
            </a:pPr>
            <a:r>
              <a:rPr lang="en-US" sz="1400" b="0">
                <a:solidFill>
                  <a:srgbClr val="000000"/>
                </a:solidFill>
                <a:latin typeface="Arial"/>
              </a:rPr>
              <a:t>Lievä kutina ihossa ja rapsuttelee kaulaa usein</a:t>
            </a:r>
          </a:p>
          <a:p>
            <a:pPr>
              <a:spcBef>
                <a:spcPct val="90000"/>
              </a:spcBef>
            </a:pPr>
            <a:r>
              <a:rPr lang="en-US" sz="1400" b="0">
                <a:solidFill>
                  <a:srgbClr val="000000"/>
                </a:solidFill>
                <a:latin typeface="Arial"/>
              </a:rPr>
              <a:t>Vanhempana alkoi esiintyä vaikeita iho-ongelmia. Ihon päälle kasvavia hyvälaatuisia kasvannaisia, joka koiran lopulta veikin.</a:t>
            </a:r>
          </a:p>
          <a:p>
            <a:pPr>
              <a:spcBef>
                <a:spcPct val="90000"/>
              </a:spcBef>
            </a:pPr>
            <a:r>
              <a:rPr lang="en-US" sz="1400" b="0">
                <a:solidFill>
                  <a:srgbClr val="000000"/>
                </a:solidFill>
                <a:latin typeface="Arial"/>
              </a:rPr>
              <a:t>Koiralla todettiin krooninen korvatulehdus vasta ns. vanhuksena. Noin 7 vuotiaana</a:t>
            </a:r>
          </a:p>
          <a:p>
            <a:pPr>
              <a:spcBef>
                <a:spcPct val="90000"/>
              </a:spcBef>
            </a:pPr>
            <a:r>
              <a:rPr lang="en-US" sz="1400" b="0">
                <a:solidFill>
                  <a:srgbClr val="000000"/>
                </a:solidFill>
                <a:latin typeface="Arial"/>
              </a:rPr>
              <a:t>Krooninen huulipussin tulehdus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2. Onko koiralla havaittu ihon ongelmia tai sairauksia (korvat ja tassut mukaan lukien)?
 - Jokin muu,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Korvaan syvälle tärykalvon eteen kertyy paksua likaa. Se haittaa koiraa esimerkiksi jos panta painaa liikaa korvan lähelle. Korva on huuhdeltu useasti, mutta paksu lika kertyy korvaan uudelleen muutamissa viikoissa.</a:t>
            </a:r>
          </a:p>
          <a:p>
            <a:pPr>
              <a:spcBef>
                <a:spcPct val="90000"/>
              </a:spcBef>
            </a:pPr>
            <a:r>
              <a:rPr lang="en-US" sz="1400" b="0">
                <a:solidFill>
                  <a:srgbClr val="000000"/>
                </a:solidFill>
                <a:latin typeface="Arial"/>
              </a:rPr>
              <a:t>Toistuva huulipoimitulehdus</a:t>
            </a:r>
          </a:p>
          <a:p>
            <a:pPr>
              <a:spcBef>
                <a:spcPct val="90000"/>
              </a:spcBef>
            </a:pPr>
            <a:r>
              <a:rPr lang="en-US" sz="1400" b="0">
                <a:solidFill>
                  <a:srgbClr val="000000"/>
                </a:solidFill>
                <a:latin typeface="Arial"/>
              </a:rPr>
              <a:t>Viimeisen elinvuoden aikana huulipoimutilehdus</a:t>
            </a:r>
          </a:p>
          <a:p>
            <a:pPr>
              <a:spcBef>
                <a:spcPct val="90000"/>
              </a:spcBef>
            </a:pPr>
            <a:r>
              <a:rPr lang="en-US" sz="1400" b="0">
                <a:solidFill>
                  <a:srgbClr val="000000"/>
                </a:solidFill>
                <a:latin typeface="Arial"/>
              </a:rPr>
              <a:t>tassujen punoitusta kostella säällä, ei furunkoloosia</a:t>
            </a:r>
          </a:p>
          <a:p>
            <a:pPr>
              <a:spcBef>
                <a:spcPct val="90000"/>
              </a:spcBef>
            </a:pPr>
            <a:r>
              <a:rPr lang="en-US" sz="1400" b="0">
                <a:solidFill>
                  <a:srgbClr val="000000"/>
                </a:solidFill>
                <a:latin typeface="Arial"/>
              </a:rPr>
              <a:t>Furunkuloosi</a:t>
            </a:r>
          </a:p>
          <a:p>
            <a:pPr>
              <a:spcBef>
                <a:spcPct val="90000"/>
              </a:spcBef>
            </a:pPr>
            <a:r>
              <a:rPr lang="en-US" sz="1400" b="0">
                <a:solidFill>
                  <a:srgbClr val="000000"/>
                </a:solidFill>
                <a:latin typeface="Arial"/>
              </a:rPr>
              <a:t>diagnosoimatta jääneeksi paikoin (n. 2-3 kohtaa) kutiseva iho jossa iho "karstainen"</a:t>
            </a:r>
          </a:p>
          <a:p>
            <a:pPr>
              <a:spcBef>
                <a:spcPct val="90000"/>
              </a:spcBef>
            </a:pPr>
            <a:r>
              <a:rPr lang="en-US" sz="1400" b="0">
                <a:solidFill>
                  <a:srgbClr val="000000"/>
                </a:solidFill>
                <a:latin typeface="Arial"/>
              </a:rPr>
              <a:t>SLO kynsisairaus</a:t>
            </a:r>
          </a:p>
          <a:p>
            <a:pPr>
              <a:spcBef>
                <a:spcPct val="90000"/>
              </a:spcBef>
            </a:pPr>
            <a:r>
              <a:rPr lang="en-US" sz="1400" b="0">
                <a:solidFill>
                  <a:srgbClr val="000000"/>
                </a:solidFill>
                <a:latin typeface="Arial"/>
              </a:rPr>
              <a:t>Pentuna 3 kertaa hiiva korvissa, johtui allergiasta</a:t>
            </a:r>
          </a:p>
          <a:p>
            <a:pPr>
              <a:spcBef>
                <a:spcPct val="90000"/>
              </a:spcBef>
            </a:pPr>
            <a:r>
              <a:rPr lang="en-US" sz="1400" b="0">
                <a:solidFill>
                  <a:srgbClr val="000000"/>
                </a:solidFill>
                <a:latin typeface="Arial"/>
              </a:rPr>
              <a:t>Huulipoimut tulehtuvat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2. Onko koiralla havaittu ihon ongelmia tai sairauksia (korvat ja tassut mukaan lukien)?
 - Jokin muu, mikä (Cockerspanieli)</a:t>
            </a:r>
          </a:p>
        </p:txBody>
      </p:sp>
      <p:sp>
        <p:nvSpPr>
          <p:cNvPr id="8" name="Content"/>
          <p:cNvSpPr>
            <a:spLocks noGrp="1"/>
          </p:cNvSpPr>
          <p:nvPr>
            <p:ph sz="quarter" idx="13"/>
          </p:nvPr>
        </p:nvSpPr>
        <p:spPr>
          <a:xfrm>
            <a:off x="457200" y="1557338"/>
            <a:ext cx="8229600" cy="4679974"/>
          </a:xfrm>
        </p:spPr>
        <p:txBody>
          <a:bodyPr>
            <a:normAutofit/>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Toistuva huulipoimujen tulehdus</a:t>
            </a:r>
          </a:p>
          <a:p>
            <a:pPr>
              <a:spcBef>
                <a:spcPct val="90000"/>
              </a:spcBef>
            </a:pPr>
            <a:r>
              <a:rPr lang="en-US" sz="1400" b="0">
                <a:solidFill>
                  <a:srgbClr val="000000"/>
                </a:solidFill>
                <a:latin typeface="Arial"/>
              </a:rPr>
              <a:t>Ensimmäinen hiiva korvassa, jota parhaillaan hoidetaan</a:t>
            </a:r>
          </a:p>
          <a:p>
            <a:pPr>
              <a:spcBef>
                <a:spcPct val="90000"/>
              </a:spcBef>
            </a:pPr>
            <a:r>
              <a:rPr lang="en-US" sz="1400" b="0">
                <a:solidFill>
                  <a:srgbClr val="000000"/>
                </a:solidFill>
                <a:latin typeface="Arial"/>
              </a:rPr>
              <a:t>Allergia/atopia sekä toistuvia korvatulehduksia</a:t>
            </a:r>
          </a:p>
          <a:p>
            <a:pPr>
              <a:spcBef>
                <a:spcPct val="90000"/>
              </a:spcBef>
            </a:pPr>
            <a:r>
              <a:rPr lang="en-US" sz="1400" b="0">
                <a:solidFill>
                  <a:srgbClr val="000000"/>
                </a:solidFill>
                <a:latin typeface="Arial"/>
              </a:rPr>
              <a:t>Diagnoosina atopia</a:t>
            </a:r>
          </a:p>
          <a:p>
            <a:pPr>
              <a:spcBef>
                <a:spcPct val="90000"/>
              </a:spcBef>
            </a:pPr>
            <a:r>
              <a:rPr lang="en-US" sz="1400" b="0">
                <a:solidFill>
                  <a:srgbClr val="000000"/>
                </a:solidFill>
                <a:latin typeface="Arial"/>
              </a:rPr>
              <a:t>hiivaa korvassa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fontScale="90857" lnSpcReduction="20000"/>
          </a:bodyPr>
          <a:lstStyle>
            <a:lvl1pPr algn="l">
              <a:defRPr/>
            </a:lvl1pPr>
          </a:lstStyle>
          <a:p>
            <a:r>
              <a:rPr lang="en-US" sz="2000" b="1">
                <a:solidFill>
                  <a:srgbClr val="000000"/>
                </a:solidFill>
                <a:latin typeface="Arial"/>
              </a:rPr>
              <a:t>Missä iässä iho-ongelmat alkoivat tai sairaus puhkesi ensimmäisen kerran?</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Millaista oireilu havaituissa iho-ongelmissa on?</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fontScale="90857" lnSpcReduction="20000"/>
          </a:bodyPr>
          <a:lstStyle>
            <a:lvl1pPr algn="l">
              <a:defRPr/>
            </a:lvl1pPr>
          </a:lstStyle>
          <a:p>
            <a:r>
              <a:rPr lang="en-US" sz="2000" b="1">
                <a:solidFill>
                  <a:srgbClr val="000000"/>
                </a:solidFill>
                <a:latin typeface="Arial"/>
              </a:rPr>
              <a:t>Jos koiralla on todettu hoitoa vaativa pitkäkestoinen ihosairaus, sitä on hoidettu...</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Jos koiralla on todettu hoitoa vaativa pitkäkestoinen ihosairaus, sitä on hoidettu... - Jollain muulla, millä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Leikkaus</a:t>
            </a:r>
          </a:p>
          <a:p>
            <a:pPr>
              <a:spcBef>
                <a:spcPct val="90000"/>
              </a:spcBef>
            </a:pPr>
            <a:r>
              <a:rPr lang="en-US" sz="1400" b="0">
                <a:solidFill>
                  <a:srgbClr val="000000"/>
                </a:solidFill>
                <a:latin typeface="Arial"/>
              </a:rPr>
              <a:t>Puhdistus</a:t>
            </a:r>
          </a:p>
          <a:p>
            <a:pPr>
              <a:spcBef>
                <a:spcPct val="90000"/>
              </a:spcBef>
            </a:pPr>
            <a:r>
              <a:rPr lang="en-US" sz="1400" b="0">
                <a:solidFill>
                  <a:srgbClr val="000000"/>
                </a:solidFill>
                <a:latin typeface="Arial"/>
              </a:rPr>
              <a:t>Paikallisella lääkkeellä puulipoimuihin</a:t>
            </a:r>
          </a:p>
          <a:p>
            <a:pPr>
              <a:spcBef>
                <a:spcPct val="90000"/>
              </a:spcBef>
            </a:pPr>
            <a:r>
              <a:rPr lang="en-US" sz="1400" b="0">
                <a:solidFill>
                  <a:srgbClr val="000000"/>
                </a:solidFill>
                <a:latin typeface="Arial"/>
              </a:rPr>
              <a:t>Shampoolla esim. Douxo Pyo -antiseptinen syväpuhdistava shampoo</a:t>
            </a:r>
          </a:p>
          <a:p>
            <a:pPr>
              <a:spcBef>
                <a:spcPct val="90000"/>
              </a:spcBef>
            </a:pPr>
            <a:r>
              <a:rPr lang="en-US" sz="1400" b="0">
                <a:solidFill>
                  <a:srgbClr val="000000"/>
                </a:solidFill>
                <a:latin typeface="Arial"/>
              </a:rPr>
              <a:t>Paikallissuihkeilla tassuihin</a:t>
            </a:r>
          </a:p>
          <a:p>
            <a:pPr>
              <a:spcBef>
                <a:spcPct val="90000"/>
              </a:spcBef>
            </a:pPr>
            <a:r>
              <a:rPr lang="en-US" sz="1400" b="0">
                <a:solidFill>
                  <a:srgbClr val="000000"/>
                </a:solidFill>
                <a:latin typeface="Arial"/>
              </a:rPr>
              <a:t>Kortisoniliuos tarvittaessa kuurina</a:t>
            </a:r>
          </a:p>
          <a:p>
            <a:pPr>
              <a:spcBef>
                <a:spcPct val="90000"/>
              </a:spcBef>
            </a:pPr>
            <a:r>
              <a:rPr lang="en-US" sz="1400" b="0">
                <a:solidFill>
                  <a:srgbClr val="000000"/>
                </a:solidFill>
                <a:latin typeface="Arial"/>
              </a:rPr>
              <a:t>Leucillin</a:t>
            </a:r>
          </a:p>
          <a:p>
            <a:pPr>
              <a:spcBef>
                <a:spcPct val="90000"/>
              </a:spcBef>
            </a:pPr>
            <a:r>
              <a:rPr lang="en-US" sz="1400" b="0">
                <a:solidFill>
                  <a:srgbClr val="000000"/>
                </a:solidFill>
                <a:latin typeface="Arial"/>
              </a:rPr>
              <a:t>leikkaus</a:t>
            </a:r>
          </a:p>
          <a:p>
            <a:pPr>
              <a:spcBef>
                <a:spcPct val="90000"/>
              </a:spcBef>
            </a:pPr>
            <a:r>
              <a:rPr lang="en-US" sz="1400" b="0">
                <a:solidFill>
                  <a:srgbClr val="000000"/>
                </a:solidFill>
                <a:latin typeface="Arial"/>
              </a:rPr>
              <a:t>Hyvin monilla korvatulehdukseen tarkoitetuilla lääkkeillä, nyt ylläpitoa Betnovat scalp</a:t>
            </a:r>
          </a:p>
          <a:p>
            <a:pPr>
              <a:spcBef>
                <a:spcPct val="90000"/>
              </a:spcBef>
            </a:pPr>
            <a:r>
              <a:rPr lang="en-US" sz="1400" b="0">
                <a:solidFill>
                  <a:srgbClr val="000000"/>
                </a:solidFill>
                <a:latin typeface="Arial"/>
              </a:rPr>
              <a:t>Erilaisilla voiteilla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Jos koiralla on todettu hoitoa vaativa pitkäkestoinen ihosairaus, sitä on hoidettu... - Jollain muulla, millä (Cockerspanieli)</a:t>
            </a:r>
          </a:p>
        </p:txBody>
      </p:sp>
      <p:sp>
        <p:nvSpPr>
          <p:cNvPr id="8" name="Content"/>
          <p:cNvSpPr>
            <a:spLocks noGrp="1"/>
          </p:cNvSpPr>
          <p:nvPr>
            <p:ph sz="quarter" idx="13"/>
          </p:nvPr>
        </p:nvSpPr>
        <p:spPr>
          <a:xfrm>
            <a:off x="457200" y="1557338"/>
            <a:ext cx="8229600" cy="4679974"/>
          </a:xfrm>
        </p:spPr>
        <p:txBody>
          <a:bodyPr>
            <a:normAutofit/>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Nyt otoact puhdistusaine sekä cortotic korvasumute. Jos ei auta seuraavaksi korvahuuhtelu rauhoituksessa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3. Onko koiralla todettu silmien tai silmäluomien ongelmia?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3. Onko koiralla todettu silmien tai silmäluomien ongelmia?
 - Jokin muu,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Yylimääräisiä ripsiä, lievä</a:t>
            </a:r>
          </a:p>
          <a:p>
            <a:pPr>
              <a:spcBef>
                <a:spcPct val="90000"/>
              </a:spcBef>
            </a:pPr>
            <a:r>
              <a:rPr lang="en-US" sz="1400" b="0">
                <a:solidFill>
                  <a:srgbClr val="000000"/>
                </a:solidFill>
                <a:latin typeface="Arial"/>
              </a:rPr>
              <a:t>Ylimääräisiä ripsiää, kohtalainen</a:t>
            </a:r>
          </a:p>
          <a:p>
            <a:pPr>
              <a:spcBef>
                <a:spcPct val="90000"/>
              </a:spcBef>
            </a:pPr>
            <a:r>
              <a:rPr lang="en-US" sz="1400" b="0">
                <a:solidFill>
                  <a:srgbClr val="000000"/>
                </a:solidFill>
                <a:latin typeface="Arial"/>
              </a:rPr>
              <a:t>Toisen silmän kyynelkanava 'kääpiö'</a:t>
            </a:r>
          </a:p>
          <a:p>
            <a:pPr>
              <a:spcBef>
                <a:spcPct val="90000"/>
              </a:spcBef>
            </a:pPr>
            <a:r>
              <a:rPr lang="en-US" sz="1400" b="0">
                <a:solidFill>
                  <a:srgbClr val="000000"/>
                </a:solidFill>
                <a:latin typeface="Arial"/>
              </a:rPr>
              <a:t>Ylimääräisiä ripsiä, jotka eivät aiheuta mitään ongelmia</a:t>
            </a:r>
          </a:p>
          <a:p>
            <a:pPr>
              <a:spcBef>
                <a:spcPct val="90000"/>
              </a:spcBef>
            </a:pPr>
            <a:r>
              <a:rPr lang="en-US" sz="1400" b="0">
                <a:solidFill>
                  <a:srgbClr val="000000"/>
                </a:solidFill>
                <a:latin typeface="Arial"/>
              </a:rPr>
              <a:t>Distichiasis, ilman oireita</a:t>
            </a:r>
          </a:p>
          <a:p>
            <a:pPr>
              <a:spcBef>
                <a:spcPct val="90000"/>
              </a:spcBef>
            </a:pPr>
            <a:r>
              <a:rPr lang="en-US" sz="1400" b="0">
                <a:solidFill>
                  <a:srgbClr val="000000"/>
                </a:solidFill>
                <a:latin typeface="Arial"/>
              </a:rPr>
              <a:t>Ylimääräinen ripsi</a:t>
            </a:r>
          </a:p>
          <a:p>
            <a:pPr>
              <a:spcBef>
                <a:spcPct val="90000"/>
              </a:spcBef>
            </a:pPr>
            <a:r>
              <a:rPr lang="en-US" sz="1400" b="0">
                <a:solidFill>
                  <a:srgbClr val="000000"/>
                </a:solidFill>
                <a:latin typeface="Arial"/>
              </a:rPr>
              <a:t>distchiasis, ei aiheuta oireita</a:t>
            </a:r>
          </a:p>
          <a:p>
            <a:pPr>
              <a:spcBef>
                <a:spcPct val="90000"/>
              </a:spcBef>
            </a:pPr>
            <a:r>
              <a:rPr lang="en-US" sz="1400" b="0">
                <a:solidFill>
                  <a:srgbClr val="000000"/>
                </a:solidFill>
                <a:latin typeface="Arial"/>
              </a:rPr>
              <a:t>Kerran silmätulehdus</a:t>
            </a:r>
          </a:p>
          <a:p>
            <a:pPr>
              <a:spcBef>
                <a:spcPct val="90000"/>
              </a:spcBef>
            </a:pPr>
            <a:r>
              <a:rPr lang="en-US" sz="1400" b="0">
                <a:solidFill>
                  <a:srgbClr val="000000"/>
                </a:solidFill>
                <a:latin typeface="Arial"/>
              </a:rPr>
              <a:t>Ppm</a:t>
            </a:r>
          </a:p>
          <a:p>
            <a:pPr>
              <a:spcBef>
                <a:spcPct val="90000"/>
              </a:spcBef>
            </a:pPr>
            <a:r>
              <a:rPr lang="en-US" sz="1400" b="0">
                <a:solidFill>
                  <a:srgbClr val="000000"/>
                </a:solidFill>
                <a:latin typeface="Arial"/>
              </a:rPr>
              <a:t>Vilkkuluomen sisältä poistettu nestetäytteinen uudismuodostuma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Koiran sukupuoli</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3. Onko koiralla todettu silmien tai silmäluomien ongelmia?
 - Jokin muu, mikä (Cockerspanieli)</a:t>
            </a:r>
          </a:p>
        </p:txBody>
      </p:sp>
      <p:sp>
        <p:nvSpPr>
          <p:cNvPr id="8" name="Content"/>
          <p:cNvSpPr>
            <a:spLocks noGrp="1"/>
          </p:cNvSpPr>
          <p:nvPr>
            <p:ph sz="quarter" idx="13"/>
          </p:nvPr>
        </p:nvSpPr>
        <p:spPr>
          <a:xfrm>
            <a:off x="457200" y="1557338"/>
            <a:ext cx="8229600" cy="4679974"/>
          </a:xfrm>
        </p:spPr>
        <p:txBody>
          <a:bodyPr>
            <a:normAutofit fontScale="98427"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Puutteellinen kyynelkanavan aukko, ei aiheuta vaivaa koiralle</a:t>
            </a:r>
          </a:p>
          <a:p>
            <a:pPr>
              <a:spcBef>
                <a:spcPct val="90000"/>
              </a:spcBef>
            </a:pPr>
            <a:r>
              <a:rPr lang="en-US" sz="1400" b="0">
                <a:solidFill>
                  <a:srgbClr val="000000"/>
                </a:solidFill>
                <a:latin typeface="Arial"/>
              </a:rPr>
              <a:t>Puutteellinen kyynelkanavan aukko</a:t>
            </a:r>
          </a:p>
          <a:p>
            <a:pPr>
              <a:spcBef>
                <a:spcPct val="90000"/>
              </a:spcBef>
            </a:pPr>
            <a:r>
              <a:rPr lang="en-US" sz="1400" b="0">
                <a:solidFill>
                  <a:srgbClr val="000000"/>
                </a:solidFill>
                <a:latin typeface="Arial"/>
              </a:rPr>
              <a:t>Makroblepharon/silmäluomen ulospäin kiertyminen</a:t>
            </a:r>
          </a:p>
          <a:p>
            <a:pPr>
              <a:spcBef>
                <a:spcPct val="90000"/>
              </a:spcBef>
            </a:pPr>
            <a:r>
              <a:rPr lang="en-US" sz="1400" b="0">
                <a:solidFill>
                  <a:srgbClr val="000000"/>
                </a:solidFill>
                <a:latin typeface="Arial"/>
              </a:rPr>
              <a:t>Silmät vuotavat katupölyn ja siitepölyaikaan</a:t>
            </a:r>
          </a:p>
          <a:p>
            <a:pPr>
              <a:spcBef>
                <a:spcPct val="90000"/>
              </a:spcBef>
            </a:pPr>
            <a:r>
              <a:rPr lang="en-US" sz="1400" b="0">
                <a:solidFill>
                  <a:srgbClr val="000000"/>
                </a:solidFill>
                <a:latin typeface="Arial"/>
              </a:rPr>
              <a:t>Toistuvia silmätulehduksia läpi elämän. Ripsiä poistettiin ja kyynelkanavia aukaistiin. Lopussa toiseen silmään tuli reikä, jota yritettiin tuloksetta saada sulkeutumaan.</a:t>
            </a:r>
          </a:p>
          <a:p>
            <a:pPr>
              <a:spcBef>
                <a:spcPct val="90000"/>
              </a:spcBef>
            </a:pPr>
            <a:r>
              <a:rPr lang="en-US" sz="1400" b="0">
                <a:solidFill>
                  <a:srgbClr val="000000"/>
                </a:solidFill>
                <a:latin typeface="Arial"/>
              </a:rPr>
              <a:t>Tulehduksia</a:t>
            </a:r>
          </a:p>
          <a:p>
            <a:pPr>
              <a:spcBef>
                <a:spcPct val="90000"/>
              </a:spcBef>
            </a:pPr>
            <a:r>
              <a:rPr lang="en-US" sz="1400" b="0">
                <a:solidFill>
                  <a:srgbClr val="000000"/>
                </a:solidFill>
                <a:latin typeface="Arial"/>
              </a:rPr>
              <a:t>iriksen rappeuma</a:t>
            </a:r>
          </a:p>
          <a:p>
            <a:pPr>
              <a:spcBef>
                <a:spcPct val="90000"/>
              </a:spcBef>
            </a:pPr>
            <a:r>
              <a:rPr lang="en-US" sz="1400" b="0">
                <a:solidFill>
                  <a:srgbClr val="000000"/>
                </a:solidFill>
                <a:latin typeface="Arial"/>
              </a:rPr>
              <a:t>pientä rähmimistä etenkin aamuisin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4. Onko koiralla todettu suun, hampaiden tai nielun ongelmia?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4. Onko koiralla todettu suun, hampaiden tai nielun ongelmia?
 - Jokin muu,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Ylimääräinen hammas, ei vaivaa koiraa</a:t>
            </a:r>
          </a:p>
          <a:p>
            <a:pPr>
              <a:spcBef>
                <a:spcPct val="90000"/>
              </a:spcBef>
            </a:pPr>
            <a:r>
              <a:rPr lang="en-US" sz="1400" b="0">
                <a:solidFill>
                  <a:srgbClr val="000000"/>
                </a:solidFill>
                <a:latin typeface="Arial"/>
              </a:rPr>
              <a:t>Huulipoimujen tulehdus</a:t>
            </a:r>
          </a:p>
          <a:p>
            <a:pPr>
              <a:spcBef>
                <a:spcPct val="90000"/>
              </a:spcBef>
            </a:pPr>
            <a:r>
              <a:rPr lang="en-US" sz="1400" b="0">
                <a:solidFill>
                  <a:srgbClr val="000000"/>
                </a:solidFill>
                <a:latin typeface="Arial"/>
              </a:rPr>
              <a:t>Todettu 5 kk ikäisenä toisen alakulmahampaan kiillevaurio, hammasta ei poistettu kun se ei vaivaa koiraa muutoin kuin noutojen yhteydessä (painavat/hiekkaiset noutoesineet ongelmallisia).</a:t>
            </a:r>
          </a:p>
          <a:p>
            <a:pPr>
              <a:spcBef>
                <a:spcPct val="90000"/>
              </a:spcBef>
            </a:pPr>
            <a:r>
              <a:rPr lang="en-US" sz="1400" b="0">
                <a:solidFill>
                  <a:srgbClr val="000000"/>
                </a:solidFill>
                <a:latin typeface="Arial"/>
              </a:rPr>
              <a:t>Kissing ulcer ja luukato leukaluussa (poistettiin 10 hammasta kuukausi ennen kuolemaa)</a:t>
            </a:r>
          </a:p>
          <a:p>
            <a:pPr>
              <a:spcBef>
                <a:spcPct val="90000"/>
              </a:spcBef>
            </a:pPr>
            <a:r>
              <a:rPr lang="en-US" sz="1400" b="0">
                <a:solidFill>
                  <a:srgbClr val="000000"/>
                </a:solidFill>
                <a:latin typeface="Arial"/>
              </a:rPr>
              <a:t>Lohjenneen hampaan poisto</a:t>
            </a:r>
          </a:p>
          <a:p>
            <a:pPr>
              <a:spcBef>
                <a:spcPct val="90000"/>
              </a:spcBef>
            </a:pPr>
            <a:r>
              <a:rPr lang="en-US" sz="1400" b="0">
                <a:solidFill>
                  <a:srgbClr val="000000"/>
                </a:solidFill>
                <a:latin typeface="Arial"/>
              </a:rPr>
              <a:t>Tupla alakulmahampaat poistettu</a:t>
            </a:r>
          </a:p>
          <a:p>
            <a:pPr>
              <a:spcBef>
                <a:spcPct val="90000"/>
              </a:spcBef>
            </a:pPr>
            <a:r>
              <a:rPr lang="en-US" sz="1400" b="0">
                <a:solidFill>
                  <a:srgbClr val="000000"/>
                </a:solidFill>
                <a:latin typeface="Arial"/>
              </a:rPr>
              <a:t>heiluvia hampaita poistettiin 13 vuotiaana</a:t>
            </a:r>
          </a:p>
          <a:p>
            <a:pPr>
              <a:spcBef>
                <a:spcPct val="90000"/>
              </a:spcBef>
            </a:pPr>
            <a:r>
              <a:rPr lang="en-US" sz="1400" b="0">
                <a:solidFill>
                  <a:srgbClr val="000000"/>
                </a:solidFill>
                <a:latin typeface="Arial"/>
              </a:rPr>
              <a:t>Hammaskiveä poistettu kerran noin 6-7 vuotiaana</a:t>
            </a:r>
          </a:p>
          <a:p>
            <a:pPr>
              <a:spcBef>
                <a:spcPct val="90000"/>
              </a:spcBef>
            </a:pPr>
            <a:r>
              <a:rPr lang="en-US" sz="1400" b="0">
                <a:solidFill>
                  <a:srgbClr val="000000"/>
                </a:solidFill>
                <a:latin typeface="Arial"/>
              </a:rPr>
              <a:t>Pitkä pehmeä kitalaki?</a:t>
            </a:r>
          </a:p>
          <a:p>
            <a:pPr>
              <a:spcBef>
                <a:spcPct val="90000"/>
              </a:spcBef>
            </a:pPr>
            <a:r>
              <a:rPr lang="en-US" sz="1400" b="0">
                <a:solidFill>
                  <a:srgbClr val="000000"/>
                </a:solidFill>
                <a:latin typeface="Arial"/>
              </a:rPr>
              <a:t>Ahdas purenta, kulmahampaiden asento</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4. Onko koiralla todettu suun, hampaiden tai nielun ongelmia?
 - Jokin muu,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Todettu alkavaa parodontiittia useassa hampaassa</a:t>
            </a:r>
          </a:p>
          <a:p>
            <a:pPr>
              <a:spcBef>
                <a:spcPct val="90000"/>
              </a:spcBef>
            </a:pPr>
            <a:r>
              <a:rPr lang="en-US" sz="1400" b="0">
                <a:solidFill>
                  <a:srgbClr val="000000"/>
                </a:solidFill>
                <a:latin typeface="Arial"/>
              </a:rPr>
              <a:t>Hammaskiveä poistettu pariin kertaan yli 5v iässä (ehkä joka kolmas vuosi tai harvemmin)</a:t>
            </a:r>
          </a:p>
          <a:p>
            <a:pPr>
              <a:spcBef>
                <a:spcPct val="90000"/>
              </a:spcBef>
            </a:pPr>
            <a:r>
              <a:rPr lang="en-US" sz="1400" b="0">
                <a:solidFill>
                  <a:srgbClr val="000000"/>
                </a:solidFill>
                <a:latin typeface="Arial"/>
              </a:rPr>
              <a:t>toinen alahammas osuu purennassa hieman yläikeneen, ei tunnu haittaavan, eikä tee reikää ikeneen.</a:t>
            </a:r>
          </a:p>
          <a:p>
            <a:pPr>
              <a:spcBef>
                <a:spcPct val="90000"/>
              </a:spcBef>
            </a:pPr>
            <a:r>
              <a:rPr lang="en-US" sz="1400" b="0">
                <a:solidFill>
                  <a:srgbClr val="000000"/>
                </a:solidFill>
                <a:latin typeface="Arial"/>
              </a:rPr>
              <a:t>Hampaita on jouduttu poistamaan</a:t>
            </a:r>
          </a:p>
          <a:p>
            <a:pPr>
              <a:spcBef>
                <a:spcPct val="90000"/>
              </a:spcBef>
            </a:pPr>
            <a:r>
              <a:rPr lang="en-US" sz="1400" b="0">
                <a:solidFill>
                  <a:srgbClr val="000000"/>
                </a:solidFill>
                <a:latin typeface="Arial"/>
              </a:rPr>
              <a:t>Alkava parodontiitti löytynyt kahdesta hampaasta</a:t>
            </a:r>
          </a:p>
          <a:p>
            <a:pPr>
              <a:spcBef>
                <a:spcPct val="90000"/>
              </a:spcBef>
            </a:pPr>
            <a:r>
              <a:rPr lang="en-US" sz="1400" b="0">
                <a:solidFill>
                  <a:srgbClr val="000000"/>
                </a:solidFill>
                <a:latin typeface="Arial"/>
              </a:rPr>
              <a:t>ylimääräinen hammas</a:t>
            </a:r>
          </a:p>
          <a:p>
            <a:pPr>
              <a:spcBef>
                <a:spcPct val="90000"/>
              </a:spcBef>
            </a:pPr>
            <a:r>
              <a:rPr lang="en-US" sz="1400" b="0">
                <a:solidFill>
                  <a:srgbClr val="000000"/>
                </a:solidFill>
                <a:latin typeface="Arial"/>
              </a:rPr>
              <a:t>väärä purenta</a:t>
            </a:r>
          </a:p>
          <a:p>
            <a:pPr>
              <a:spcBef>
                <a:spcPct val="90000"/>
              </a:spcBef>
            </a:pPr>
            <a:r>
              <a:rPr lang="en-US" sz="1400" b="0">
                <a:solidFill>
                  <a:srgbClr val="000000"/>
                </a:solidFill>
                <a:latin typeface="Arial"/>
              </a:rPr>
              <a:t>Hammaskiilteen kehityshäiriö</a:t>
            </a:r>
          </a:p>
          <a:p>
            <a:pPr>
              <a:spcBef>
                <a:spcPct val="90000"/>
              </a:spcBef>
            </a:pPr>
            <a:r>
              <a:rPr lang="en-US" sz="1400" b="0">
                <a:solidFill>
                  <a:srgbClr val="000000"/>
                </a:solidFill>
                <a:latin typeface="Arial"/>
              </a:rPr>
              <a:t>Ikenien liikakasvu</a:t>
            </a:r>
          </a:p>
          <a:p>
            <a:pPr>
              <a:spcBef>
                <a:spcPct val="90000"/>
              </a:spcBef>
            </a:pPr>
            <a:r>
              <a:rPr lang="en-US" sz="1400" b="0">
                <a:solidFill>
                  <a:srgbClr val="000000"/>
                </a:solidFill>
                <a:latin typeface="Arial"/>
              </a:rPr>
              <a:t>Ahdas nielu, hengitysvaikeuksia rasituksessa ja kiihtyessä, ylipitkä paksu kitalaki</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fontScale="90857" lnSpcReduction="20000"/>
          </a:bodyPr>
          <a:lstStyle>
            <a:lvl1pPr algn="l">
              <a:defRPr/>
            </a:lvl1pPr>
          </a:lstStyle>
          <a:p>
            <a:r>
              <a:rPr lang="en-US" sz="2000" b="1">
                <a:solidFill>
                  <a:srgbClr val="000000"/>
                </a:solidFill>
                <a:latin typeface="Arial"/>
              </a:rPr>
              <a:t>5. Onko koiralla todettu ruoansulatuskanavan ongelmia tai sairauksia?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5. Onko koiralla todettu ruoansulatuskanavan ongelmia tai sairauksia?
 - Jokin muu,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Ruoka-aine allergia (peruna)</a:t>
            </a:r>
          </a:p>
          <a:p>
            <a:pPr>
              <a:spcBef>
                <a:spcPct val="90000"/>
              </a:spcBef>
            </a:pPr>
            <a:r>
              <a:rPr lang="en-US" sz="1400" b="0">
                <a:solidFill>
                  <a:srgbClr val="000000"/>
                </a:solidFill>
                <a:latin typeface="Arial"/>
              </a:rPr>
              <a:t>Alle 1v oli herkkämahainen, mutta nykyään kestää muutokset ruokinnassa ja esim kaikki luut ja herkut ongelmitta.</a:t>
            </a:r>
          </a:p>
          <a:p>
            <a:pPr>
              <a:spcBef>
                <a:spcPct val="90000"/>
              </a:spcBef>
            </a:pPr>
            <a:r>
              <a:rPr lang="en-US" sz="1400" b="0">
                <a:solidFill>
                  <a:srgbClr val="000000"/>
                </a:solidFill>
                <a:latin typeface="Arial"/>
              </a:rPr>
              <a:t>Närästys</a:t>
            </a:r>
          </a:p>
          <a:p>
            <a:pPr>
              <a:spcBef>
                <a:spcPct val="90000"/>
              </a:spcBef>
            </a:pPr>
            <a:r>
              <a:rPr lang="en-US" sz="1400" b="0">
                <a:solidFill>
                  <a:srgbClr val="000000"/>
                </a:solidFill>
                <a:latin typeface="Arial"/>
              </a:rPr>
              <a:t>Syö kanatonta, viljatonta, maissitonta</a:t>
            </a:r>
          </a:p>
          <a:p>
            <a:pPr>
              <a:spcBef>
                <a:spcPct val="90000"/>
              </a:spcBef>
            </a:pPr>
            <a:r>
              <a:rPr lang="en-US" sz="1400" b="0">
                <a:solidFill>
                  <a:srgbClr val="000000"/>
                </a:solidFill>
                <a:latin typeface="Arial"/>
              </a:rPr>
              <a:t>Syö kanatonta, viljatonta, maissitonta</a:t>
            </a:r>
          </a:p>
          <a:p>
            <a:pPr>
              <a:spcBef>
                <a:spcPct val="90000"/>
              </a:spcBef>
            </a:pPr>
            <a:r>
              <a:rPr lang="en-US" sz="1400" b="0">
                <a:solidFill>
                  <a:srgbClr val="000000"/>
                </a:solidFill>
                <a:latin typeface="Arial"/>
              </a:rPr>
              <a:t>Pari haimatulehdusta</a:t>
            </a:r>
          </a:p>
          <a:p>
            <a:pPr>
              <a:spcBef>
                <a:spcPct val="90000"/>
              </a:spcBef>
            </a:pPr>
            <a:r>
              <a:rPr lang="en-US" sz="1400" b="0">
                <a:solidFill>
                  <a:srgbClr val="000000"/>
                </a:solidFill>
                <a:latin typeface="Arial"/>
              </a:rPr>
              <a:t>Krooninen haimatulehdus</a:t>
            </a:r>
          </a:p>
          <a:p>
            <a:pPr>
              <a:spcBef>
                <a:spcPct val="90000"/>
              </a:spcBef>
            </a:pPr>
            <a:r>
              <a:rPr lang="en-US" sz="1400" b="0">
                <a:solidFill>
                  <a:srgbClr val="000000"/>
                </a:solidFill>
                <a:latin typeface="Arial"/>
              </a:rPr>
              <a:t>Närästys</a:t>
            </a:r>
          </a:p>
          <a:p>
            <a:pPr>
              <a:spcBef>
                <a:spcPct val="90000"/>
              </a:spcBef>
            </a:pPr>
            <a:r>
              <a:rPr lang="en-US" sz="1400" b="0">
                <a:solidFill>
                  <a:srgbClr val="000000"/>
                </a:solidFill>
                <a:latin typeface="Arial"/>
              </a:rPr>
              <a:t>Närästys. Vatsalaukku ei saanut päästä tyhjäksi. Ajoittaisia Antepsin-kuureja.</a:t>
            </a:r>
          </a:p>
          <a:p>
            <a:pPr>
              <a:spcBef>
                <a:spcPct val="90000"/>
              </a:spcBef>
            </a:pPr>
            <a:r>
              <a:rPr lang="en-US" sz="1400" b="0">
                <a:solidFill>
                  <a:srgbClr val="000000"/>
                </a:solidFill>
                <a:latin typeface="Arial"/>
              </a:rPr>
              <a:t>Luultavasti atopian seurauksena ollut aina melko herkkävatsainen, ei kuitenkaan ruoka-aineallergioita.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fontScale="95156" lnSpcReduction="20000"/>
          </a:bodyPr>
          <a:lstStyle>
            <a:lvl1pPr algn="l">
              <a:defRPr/>
            </a:lvl1pPr>
          </a:lstStyle>
          <a:p>
            <a:r>
              <a:rPr lang="en-US" sz="2000" b="1">
                <a:solidFill>
                  <a:srgbClr val="000000"/>
                </a:solidFill>
                <a:latin typeface="Arial"/>
              </a:rPr>
              <a:t>Missä iässä ruuansulatuskanavan ongelmat tai sairaudet alkoivat?</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6. Onko koiralla esiintynyt ontumaa tai liikuntavaikeuksia?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Onko koiralta diagnosoitu jokin seuraavista?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Onko koiralta diagnosoitu jokin seuraavista? - Jokin muu oireita aiheuttava tuki- ja liikuntaelinsairaus,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lonkkanivelen kasvuhäiriö (C/C), patellaluksaatio (2/1), oireettomat tällä hetkellä</a:t>
            </a:r>
          </a:p>
          <a:p>
            <a:pPr>
              <a:spcBef>
                <a:spcPct val="90000"/>
              </a:spcBef>
            </a:pPr>
            <a:r>
              <a:rPr lang="en-US" sz="1400" b="0">
                <a:solidFill>
                  <a:srgbClr val="000000"/>
                </a:solidFill>
                <a:latin typeface="Arial"/>
              </a:rPr>
              <a:t>Käyrät sääriluut</a:t>
            </a:r>
          </a:p>
          <a:p>
            <a:pPr>
              <a:spcBef>
                <a:spcPct val="90000"/>
              </a:spcBef>
            </a:pPr>
            <a:r>
              <a:rPr lang="en-US" sz="1400" b="0">
                <a:solidFill>
                  <a:srgbClr val="000000"/>
                </a:solidFill>
                <a:latin typeface="Arial"/>
              </a:rPr>
              <a:t>Autoimmuuninen moniniveltulehdus</a:t>
            </a:r>
          </a:p>
          <a:p>
            <a:pPr>
              <a:spcBef>
                <a:spcPct val="90000"/>
              </a:spcBef>
            </a:pPr>
            <a:r>
              <a:rPr lang="en-US" sz="1400" b="0">
                <a:solidFill>
                  <a:srgbClr val="000000"/>
                </a:solidFill>
                <a:latin typeface="Arial"/>
              </a:rPr>
              <a:t>Välilevynrappeumaa ja kalkkeumaa kaula- ja rintarangassa</a:t>
            </a:r>
          </a:p>
          <a:p>
            <a:pPr>
              <a:spcBef>
                <a:spcPct val="90000"/>
              </a:spcBef>
            </a:pPr>
            <a:r>
              <a:rPr lang="en-US" sz="1400" b="0">
                <a:solidFill>
                  <a:srgbClr val="000000"/>
                </a:solidFill>
                <a:latin typeface="Arial"/>
              </a:rPr>
              <a:t>Pullistunut välilevy</a:t>
            </a:r>
          </a:p>
          <a:p>
            <a:pPr>
              <a:spcBef>
                <a:spcPct val="90000"/>
              </a:spcBef>
            </a:pPr>
            <a:r>
              <a:rPr lang="en-US" sz="1400" b="0">
                <a:solidFill>
                  <a:srgbClr val="000000"/>
                </a:solidFill>
                <a:latin typeface="Arial"/>
              </a:rPr>
              <a:t>Toiseen koiraan törmäyksestä aiheutunut selän kipuilu</a:t>
            </a:r>
          </a:p>
          <a:p>
            <a:pPr>
              <a:spcBef>
                <a:spcPct val="90000"/>
              </a:spcBef>
            </a:pPr>
            <a:r>
              <a:rPr lang="en-US" sz="1400" b="0">
                <a:solidFill>
                  <a:srgbClr val="000000"/>
                </a:solidFill>
                <a:latin typeface="Arial"/>
              </a:rPr>
              <a:t>Nivelrikkopolvissa ja kaularangassa kuluman takia</a:t>
            </a:r>
          </a:p>
          <a:p>
            <a:pPr>
              <a:spcBef>
                <a:spcPct val="90000"/>
              </a:spcBef>
            </a:pPr>
            <a:r>
              <a:rPr lang="en-US" sz="1400" b="0">
                <a:solidFill>
                  <a:srgbClr val="000000"/>
                </a:solidFill>
                <a:latin typeface="Arial"/>
              </a:rPr>
              <a:t>Koiralla oli niskarangassa muutoksia.</a:t>
            </a:r>
          </a:p>
          <a:p>
            <a:pPr>
              <a:spcBef>
                <a:spcPct val="90000"/>
              </a:spcBef>
            </a:pPr>
            <a:r>
              <a:rPr lang="en-US" sz="1400" b="0">
                <a:solidFill>
                  <a:srgbClr val="000000"/>
                </a:solidFill>
                <a:latin typeface="Arial"/>
              </a:rPr>
              <a:t>Lonkat ja selkä kuvattiin nuorena. Huonot lonkkamaljat aiheuttivat jäykkyyttä ja ”pupumaista” askellusta takajaloissa 3 vuoden iästä alkaen.</a:t>
            </a:r>
          </a:p>
          <a:p>
            <a:pPr>
              <a:spcBef>
                <a:spcPct val="90000"/>
              </a:spcBef>
            </a:pPr>
            <a:r>
              <a:rPr lang="en-US" sz="1400" b="0">
                <a:solidFill>
                  <a:srgbClr val="000000"/>
                </a:solidFill>
                <a:latin typeface="Arial"/>
              </a:rPr>
              <a:t>pentuna panosteiitti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Koiran ikä</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Onko koiralta diagnosoitu jokin seuraavista? - Jokin muu oireita aiheuttava tuki- ja liikuntaelinsairaus,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Lihasjumeja, hieronta auttaa. Mahdollinen alkava Spondyloosi.</a:t>
            </a:r>
          </a:p>
          <a:p>
            <a:pPr>
              <a:spcBef>
                <a:spcPct val="90000"/>
              </a:spcBef>
            </a:pPr>
            <a:r>
              <a:rPr lang="en-US" sz="1400" b="0">
                <a:solidFill>
                  <a:srgbClr val="000000"/>
                </a:solidFill>
                <a:latin typeface="Arial"/>
              </a:rPr>
              <a:t>sisemmän varislisäkkeen sairaus</a:t>
            </a:r>
          </a:p>
          <a:p>
            <a:pPr>
              <a:spcBef>
                <a:spcPct val="90000"/>
              </a:spcBef>
            </a:pPr>
            <a:r>
              <a:rPr lang="en-US" sz="1400" b="0">
                <a:solidFill>
                  <a:srgbClr val="000000"/>
                </a:solidFill>
                <a:latin typeface="Arial"/>
              </a:rPr>
              <a:t>Yhden selkänikaman välissä kalkkeumaa</a:t>
            </a:r>
          </a:p>
          <a:p>
            <a:pPr>
              <a:spcBef>
                <a:spcPct val="90000"/>
              </a:spcBef>
            </a:pPr>
            <a:r>
              <a:rPr lang="en-US" sz="1400" b="0">
                <a:solidFill>
                  <a:srgbClr val="000000"/>
                </a:solidFill>
                <a:latin typeface="Arial"/>
              </a:rPr>
              <a:t>Ei oireileva välimuotoisia selkänikamia (esim. välimuotoinen lanne-ristinikama)</a:t>
            </a:r>
          </a:p>
          <a:p>
            <a:pPr>
              <a:spcBef>
                <a:spcPct val="90000"/>
              </a:spcBef>
            </a:pPr>
            <a:r>
              <a:rPr lang="en-US" sz="1400" b="0">
                <a:solidFill>
                  <a:srgbClr val="000000"/>
                </a:solidFill>
                <a:latin typeface="Arial"/>
              </a:rPr>
              <a:t>Olan lihas/jänne trauma</a:t>
            </a:r>
          </a:p>
          <a:p>
            <a:pPr>
              <a:spcBef>
                <a:spcPct val="90000"/>
              </a:spcBef>
            </a:pPr>
            <a:r>
              <a:rPr lang="en-US" sz="1400" b="0">
                <a:solidFill>
                  <a:srgbClr val="000000"/>
                </a:solidFill>
                <a:latin typeface="Arial"/>
              </a:rPr>
              <a:t>Lonkkamurtuma 6-vuotiaana kolarin seurauksena, reisiluun pää poistettu</a:t>
            </a:r>
          </a:p>
          <a:p>
            <a:pPr>
              <a:spcBef>
                <a:spcPct val="90000"/>
              </a:spcBef>
            </a:pPr>
            <a:r>
              <a:rPr lang="en-US" sz="1400" b="0">
                <a:solidFill>
                  <a:srgbClr val="000000"/>
                </a:solidFill>
                <a:latin typeface="Arial"/>
              </a:rPr>
              <a:t>iän tuoma nikama ongelma selässä</a:t>
            </a:r>
          </a:p>
          <a:p>
            <a:pPr>
              <a:spcBef>
                <a:spcPct val="90000"/>
              </a:spcBef>
            </a:pPr>
            <a:r>
              <a:rPr lang="en-US" sz="1400" b="0">
                <a:solidFill>
                  <a:srgbClr val="000000"/>
                </a:solidFill>
                <a:latin typeface="Arial"/>
              </a:rPr>
              <a:t>Varislisäkkeen sairaus (toistaiseksi ainakin oireeton)</a:t>
            </a:r>
          </a:p>
          <a:p>
            <a:pPr>
              <a:spcBef>
                <a:spcPct val="90000"/>
              </a:spcBef>
            </a:pPr>
            <a:r>
              <a:rPr lang="en-US" sz="1400" b="0">
                <a:solidFill>
                  <a:srgbClr val="000000"/>
                </a:solidFill>
                <a:latin typeface="Arial"/>
              </a:rPr>
              <a:t>Synnynnäinen selkäsairaus. Selkäranka rappeutui jo nuorena ja niskassa oli spodyloosi.</a:t>
            </a:r>
          </a:p>
          <a:p>
            <a:pPr>
              <a:spcBef>
                <a:spcPct val="90000"/>
              </a:spcBef>
            </a:pPr>
            <a:r>
              <a:rPr lang="en-US" sz="1400" b="0">
                <a:solidFill>
                  <a:srgbClr val="000000"/>
                </a:solidFill>
                <a:latin typeface="Arial"/>
              </a:rPr>
              <a:t>Useamman jänteen jännevamma olkapäässä/haiuksissa.</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Onko koiralta diagnosoitu jokin seuraavista? - Jokin muu oireita aiheuttava tuki- ja liikuntaelinsairaus, mikä (Cockerspanieli)</a:t>
            </a:r>
          </a:p>
        </p:txBody>
      </p:sp>
      <p:sp>
        <p:nvSpPr>
          <p:cNvPr id="8" name="Content"/>
          <p:cNvSpPr>
            <a:spLocks noGrp="1"/>
          </p:cNvSpPr>
          <p:nvPr>
            <p:ph sz="quarter" idx="13"/>
          </p:nvPr>
        </p:nvSpPr>
        <p:spPr>
          <a:xfrm>
            <a:off x="457200" y="1557338"/>
            <a:ext cx="8229600" cy="4679974"/>
          </a:xfrm>
        </p:spPr>
        <p:txBody>
          <a:bodyPr>
            <a:normAutofit/>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kaularangan välilevyntyrä</a:t>
            </a:r>
          </a:p>
          <a:p>
            <a:pPr>
              <a:spcBef>
                <a:spcPct val="90000"/>
              </a:spcBef>
            </a:pPr>
            <a:r>
              <a:rPr lang="en-US" sz="1400" b="0">
                <a:solidFill>
                  <a:srgbClr val="000000"/>
                </a:solidFill>
                <a:latin typeface="Arial"/>
              </a:rPr>
              <a:t>Röntgenkuvat (lanneranka): L6-7 spondyloosia, nikamaväli kaventunut, hermoaukossa röntgentiivyittä, L7-S1 hermoaukossa röntgentiivyittä, L7 vasen poikkihaarake puuttuu (rudimentaali, anatoominen variaatio). Lonkkanivelissä nivelrikkoa, enemmän oikeassa lonkkanivelessä. Magneettikuvaus (rintaranka, lanneranka, ristiselkä): ekstraduraalinen hermojuurien kompressio ja selkäydinkanavan ahtauma L7-S1 välissä, ekstraduraalinen lievempi kompressio L6-7 ilman merkittävää hermojuurien kompressiota, L5-6 ekstraduraalinen lieva kompressio ja lievä hermoojuren puristus vasemmalla. Lievä ekstraduraalinen kompressio L4-5 ventraalisesti.</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fontScale="57850" lnSpcReduction="20000"/>
          </a:bodyPr>
          <a:lstStyle>
            <a:lvl1pPr algn="l">
              <a:defRPr/>
            </a:lvl1pPr>
          </a:lstStyle>
          <a:p>
            <a:r>
              <a:rPr lang="en-US" sz="2000" b="1">
                <a:solidFill>
                  <a:srgbClr val="000000"/>
                </a:solidFill>
                <a:latin typeface="Arial"/>
              </a:rPr>
              <a:t>Koiralla todettu hoitoa vaativa tuki- ja liikuntaelinsairaus on...
Voit valita useamman kuin yhden vaihtoehdon. Jos koiralla on todettu useampia hoitoa vaatineita tuki- ja liikuntaelinsairauksia, vastaa näistä vakavimman osalta.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Missä iässä koiran tuki- ja liikuntaelimistön ongelmat alkoivat?</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7. Onko koiralla todettu sydämen tai verenkierron sairauksia?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7. Onko koiralla todettu sydämen tai verenkierron sairauksia?
 - Jokin muu,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Aorttaläpän ahtauma</a:t>
            </a:r>
          </a:p>
          <a:p>
            <a:pPr>
              <a:spcBef>
                <a:spcPct val="90000"/>
              </a:spcBef>
            </a:pPr>
            <a:r>
              <a:rPr lang="en-US" sz="1400" b="0">
                <a:solidFill>
                  <a:srgbClr val="000000"/>
                </a:solidFill>
                <a:latin typeface="Arial"/>
              </a:rPr>
              <a:t>14 vuotiaana sai diagnoosin "vanhuksen falskaava sydän" ja siihen lääkityksen jonka avulla oli täysin oireeton koko loppuikänsä (oireina oli ollut pientä satunnaista köhää)</a:t>
            </a:r>
          </a:p>
          <a:p>
            <a:pPr>
              <a:spcBef>
                <a:spcPct val="90000"/>
              </a:spcBef>
            </a:pPr>
            <a:r>
              <a:rPr lang="en-US" sz="1400" b="0">
                <a:solidFill>
                  <a:srgbClr val="000000"/>
                </a:solidFill>
                <a:latin typeface="Arial"/>
              </a:rPr>
              <a:t>Diagnoosi 10/1984: molemmat kammiot ja toinen eteinen laajentuneet. Lisälyöntejä. Koira on selkeästi oireillut sydänvikaansa jo pennusta lähtien, mutta syytä ei keksitty. Ei ennen kuin koira oireilu vakavasti.</a:t>
            </a:r>
          </a:p>
          <a:p>
            <a:pPr>
              <a:spcBef>
                <a:spcPct val="90000"/>
              </a:spcBef>
            </a:pPr>
            <a:r>
              <a:rPr lang="en-US" sz="1400" b="0">
                <a:solidFill>
                  <a:srgbClr val="000000"/>
                </a:solidFill>
                <a:latin typeface="Arial"/>
              </a:rPr>
              <a:t>sydämmen sivuääni todettu 12 vuotiaana</a:t>
            </a:r>
          </a:p>
          <a:p>
            <a:pPr>
              <a:spcBef>
                <a:spcPct val="90000"/>
              </a:spcBef>
            </a:pPr>
            <a:r>
              <a:rPr lang="en-US" sz="1400" b="0">
                <a:solidFill>
                  <a:srgbClr val="000000"/>
                </a:solidFill>
                <a:latin typeface="Arial"/>
              </a:rPr>
              <a:t>Paha sydämen vajaatoiminta ja sivuääniä</a:t>
            </a:r>
          </a:p>
          <a:p>
            <a:pPr>
              <a:spcBef>
                <a:spcPct val="90000"/>
              </a:spcBef>
            </a:pPr>
            <a:r>
              <a:rPr lang="en-US" sz="1400" b="0">
                <a:solidFill>
                  <a:srgbClr val="000000"/>
                </a:solidFill>
                <a:latin typeface="Arial"/>
              </a:rPr>
              <a:t>Sydämen sivuääni 1/6 todettu v 2023 fysiologiseksi</a:t>
            </a:r>
          </a:p>
          <a:p>
            <a:pPr>
              <a:spcBef>
                <a:spcPct val="90000"/>
              </a:spcBef>
            </a:pPr>
            <a:r>
              <a:rPr lang="en-US" sz="1400" b="0">
                <a:solidFill>
                  <a:srgbClr val="000000"/>
                </a:solidFill>
                <a:latin typeface="Arial"/>
              </a:rPr>
              <a:t>Lievää eteiskammiovuotoa</a:t>
            </a:r>
          </a:p>
          <a:p>
            <a:pPr>
              <a:spcBef>
                <a:spcPct val="90000"/>
              </a:spcBef>
            </a:pPr>
            <a:r>
              <a:rPr lang="en-US" sz="1400" b="0">
                <a:solidFill>
                  <a:srgbClr val="000000"/>
                </a:solidFill>
                <a:latin typeface="Arial"/>
              </a:rPr>
              <a:t>lisä ääni sydämmessä</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Missä iässä sydämen tai verenkierron sairaus diagnosoitiin?</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fontScale="92734" lnSpcReduction="20000"/>
          </a:bodyPr>
          <a:lstStyle>
            <a:lvl1pPr algn="l">
              <a:defRPr/>
            </a:lvl1pPr>
          </a:lstStyle>
          <a:p>
            <a:r>
              <a:rPr lang="en-US" sz="2000" b="1">
                <a:solidFill>
                  <a:srgbClr val="000000"/>
                </a:solidFill>
                <a:latin typeface="Arial"/>
              </a:rPr>
              <a:t>8. Onko koiralla havaittu hengityselimistön ongelmia tai sairauksia?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8. Onko koiralla havaittu hengityselimistön ongelmia tai sairauksia?
 - Jokin muu, mikä (Cockerspanieli)</a:t>
            </a:r>
          </a:p>
        </p:txBody>
      </p:sp>
      <p:sp>
        <p:nvSpPr>
          <p:cNvPr id="8" name="Content"/>
          <p:cNvSpPr>
            <a:spLocks noGrp="1"/>
          </p:cNvSpPr>
          <p:nvPr>
            <p:ph sz="quarter" idx="13"/>
          </p:nvPr>
        </p:nvSpPr>
        <p:spPr>
          <a:xfrm>
            <a:off x="457200" y="1557338"/>
            <a:ext cx="8229600" cy="4679974"/>
          </a:xfrm>
        </p:spPr>
        <p:txBody>
          <a:bodyPr>
            <a:normAutofit/>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Nukkuessaan kuorsaa.</a:t>
            </a:r>
          </a:p>
          <a:p>
            <a:pPr>
              <a:spcBef>
                <a:spcPct val="90000"/>
              </a:spcBef>
            </a:pPr>
            <a:r>
              <a:rPr lang="en-US" sz="1400" b="0">
                <a:solidFill>
                  <a:srgbClr val="000000"/>
                </a:solidFill>
                <a:latin typeface="Arial"/>
              </a:rPr>
              <a:t>Kuorsaa hereillä ja nukkuessa</a:t>
            </a:r>
          </a:p>
          <a:p>
            <a:pPr>
              <a:spcBef>
                <a:spcPct val="90000"/>
              </a:spcBef>
            </a:pPr>
            <a:r>
              <a:rPr lang="en-US" sz="1400" b="0">
                <a:solidFill>
                  <a:srgbClr val="000000"/>
                </a:solidFill>
                <a:latin typeface="Arial"/>
              </a:rPr>
              <a:t>Ajoittain kevyttä kuorsausta</a:t>
            </a:r>
          </a:p>
          <a:p>
            <a:pPr>
              <a:spcBef>
                <a:spcPct val="90000"/>
              </a:spcBef>
            </a:pPr>
            <a:r>
              <a:rPr lang="en-US" sz="1400" b="0">
                <a:solidFill>
                  <a:srgbClr val="000000"/>
                </a:solidFill>
                <a:latin typeface="Arial"/>
              </a:rPr>
              <a:t>Välillä kuorsaa nukkuessa oikein sikeästi mutta ei koko ajan</a:t>
            </a:r>
          </a:p>
          <a:p>
            <a:pPr>
              <a:spcBef>
                <a:spcPct val="90000"/>
              </a:spcBef>
            </a:pPr>
            <a:r>
              <a:rPr lang="en-US" sz="1400" b="0">
                <a:solidFill>
                  <a:srgbClr val="000000"/>
                </a:solidFill>
                <a:latin typeface="Arial"/>
              </a:rPr>
              <a:t>Kuorsaa usein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Missä iässä hengityselimistön oireilu alkoi?</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fontScale="90857" lnSpcReduction="20000"/>
          </a:bodyPr>
          <a:lstStyle>
            <a:lvl1pPr algn="l">
              <a:defRPr/>
            </a:lvl1pPr>
          </a:lstStyle>
          <a:p>
            <a:r>
              <a:rPr lang="en-US" sz="2000" b="1">
                <a:solidFill>
                  <a:srgbClr val="000000"/>
                </a:solidFill>
                <a:latin typeface="Arial"/>
              </a:rPr>
              <a:t>Jos koira on jo kuollut, minkä ikäiseksi se eli
?</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fontScale="90857" lnSpcReduction="20000"/>
          </a:bodyPr>
          <a:lstStyle>
            <a:lvl1pPr algn="l">
              <a:defRPr/>
            </a:lvl1pPr>
          </a:lstStyle>
          <a:p>
            <a:r>
              <a:rPr lang="en-US" sz="2000" b="1">
                <a:solidFill>
                  <a:srgbClr val="000000"/>
                </a:solidFill>
                <a:latin typeface="Arial"/>
              </a:rPr>
              <a:t>9. Onko koiralla todettu virtsateiden tai lisääntymiselinten sairauksia?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9. Onko koiralla todettu virtsateiden tai lisääntymiselinten sairauksia?
 - Jokin muu,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Virtsanpidätyskyky katoaa juoksujen aikana</a:t>
            </a:r>
          </a:p>
          <a:p>
            <a:pPr>
              <a:spcBef>
                <a:spcPct val="90000"/>
              </a:spcBef>
            </a:pPr>
            <a:r>
              <a:rPr lang="en-US" sz="1400" b="0">
                <a:solidFill>
                  <a:srgbClr val="000000"/>
                </a:solidFill>
                <a:latin typeface="Arial"/>
              </a:rPr>
              <a:t>Anaalirauhaset pitää tyhjentää toistuvasti eläinlääkärilllä</a:t>
            </a:r>
          </a:p>
          <a:p>
            <a:pPr>
              <a:spcBef>
                <a:spcPct val="90000"/>
              </a:spcBef>
            </a:pPr>
            <a:r>
              <a:rPr lang="en-US" sz="1400" b="0">
                <a:solidFill>
                  <a:srgbClr val="000000"/>
                </a:solidFill>
                <a:latin typeface="Arial"/>
              </a:rPr>
              <a:t>Esinahan tulehdus</a:t>
            </a:r>
          </a:p>
          <a:p>
            <a:pPr>
              <a:spcBef>
                <a:spcPct val="90000"/>
              </a:spcBef>
            </a:pPr>
            <a:r>
              <a:rPr lang="en-US" sz="1400" b="0">
                <a:solidFill>
                  <a:srgbClr val="000000"/>
                </a:solidFill>
                <a:latin typeface="Arial"/>
              </a:rPr>
              <a:t>koiralla ei ole alkanut vielä juoksukiertoa lainkaan</a:t>
            </a:r>
          </a:p>
          <a:p>
            <a:pPr>
              <a:spcBef>
                <a:spcPct val="90000"/>
              </a:spcBef>
            </a:pPr>
            <a:r>
              <a:rPr lang="en-US" sz="1400" b="0">
                <a:solidFill>
                  <a:srgbClr val="000000"/>
                </a:solidFill>
                <a:latin typeface="Arial"/>
              </a:rPr>
              <a:t>Kohdunsuukasvain</a:t>
            </a:r>
          </a:p>
          <a:p>
            <a:pPr>
              <a:spcBef>
                <a:spcPct val="90000"/>
              </a:spcBef>
            </a:pPr>
            <a:r>
              <a:rPr lang="en-US" sz="1400" b="0">
                <a:solidFill>
                  <a:srgbClr val="000000"/>
                </a:solidFill>
                <a:latin typeface="Arial"/>
              </a:rPr>
              <a:t>Kohtalaisia valeraskausoireita</a:t>
            </a:r>
          </a:p>
          <a:p>
            <a:pPr>
              <a:spcBef>
                <a:spcPct val="90000"/>
              </a:spcBef>
            </a:pPr>
            <a:r>
              <a:rPr lang="en-US" sz="1400" b="0">
                <a:solidFill>
                  <a:srgbClr val="000000"/>
                </a:solidFill>
                <a:latin typeface="Arial"/>
              </a:rPr>
              <a:t>Virtsaputken sulkijalihaksen heikentymä joka tullut kastroinnin seurauksena</a:t>
            </a:r>
          </a:p>
          <a:p>
            <a:pPr>
              <a:spcBef>
                <a:spcPct val="90000"/>
              </a:spcBef>
            </a:pPr>
            <a:r>
              <a:rPr lang="en-US" sz="1400" b="0">
                <a:solidFill>
                  <a:srgbClr val="000000"/>
                </a:solidFill>
                <a:latin typeface="Arial"/>
              </a:rPr>
              <a:t>sterilaation jälkeinen inkotenssi</a:t>
            </a:r>
          </a:p>
          <a:p>
            <a:pPr>
              <a:spcBef>
                <a:spcPct val="90000"/>
              </a:spcBef>
            </a:pPr>
            <a:r>
              <a:rPr lang="en-US" sz="1400" b="0">
                <a:solidFill>
                  <a:srgbClr val="000000"/>
                </a:solidFill>
                <a:latin typeface="Arial"/>
              </a:rPr>
              <a:t>Todella paha virtsatieinfektio 4 -vuotiaana. Rakko täynnä sakkaa ja runsaassti struviittikiteitä. Nyt kiteitä liottava ruokavalio.</a:t>
            </a:r>
          </a:p>
          <a:p>
            <a:pPr>
              <a:spcBef>
                <a:spcPct val="90000"/>
              </a:spcBef>
            </a:pPr>
            <a:r>
              <a:rPr lang="en-US" sz="1400" b="0">
                <a:solidFill>
                  <a:srgbClr val="000000"/>
                </a:solidFill>
                <a:latin typeface="Arial"/>
              </a:rPr>
              <a:t>1 virtsatietulehdus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9. Onko koiralla todettu virtsateiden tai lisääntymiselinten sairauksia?
 - Jokin muu, mikä (Cockerspanieli)</a:t>
            </a:r>
          </a:p>
        </p:txBody>
      </p:sp>
      <p:sp>
        <p:nvSpPr>
          <p:cNvPr id="8" name="Content"/>
          <p:cNvSpPr>
            <a:spLocks noGrp="1"/>
          </p:cNvSpPr>
          <p:nvPr>
            <p:ph sz="quarter" idx="13"/>
          </p:nvPr>
        </p:nvSpPr>
        <p:spPr>
          <a:xfrm>
            <a:off x="457200" y="1557338"/>
            <a:ext cx="8229600" cy="4679974"/>
          </a:xfrm>
        </p:spPr>
        <p:txBody>
          <a:bodyPr>
            <a:normAutofit/>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Ensimmäisistä juoksuista vti ja alkava kohtutulehdus -&gt; steriloitu</a:t>
            </a:r>
          </a:p>
          <a:p>
            <a:pPr>
              <a:spcBef>
                <a:spcPct val="90000"/>
              </a:spcBef>
            </a:pPr>
            <a:r>
              <a:rPr lang="en-US" sz="1400" b="0">
                <a:solidFill>
                  <a:srgbClr val="000000"/>
                </a:solidFill>
                <a:latin typeface="Arial"/>
              </a:rPr>
              <a:t>Inkontinenssia</a:t>
            </a:r>
          </a:p>
          <a:p>
            <a:pPr>
              <a:spcBef>
                <a:spcPct val="90000"/>
              </a:spcBef>
            </a:pPr>
            <a:r>
              <a:rPr lang="en-US" sz="1400" b="0">
                <a:solidFill>
                  <a:srgbClr val="000000"/>
                </a:solidFill>
                <a:latin typeface="Arial"/>
              </a:rPr>
              <a:t>Muutamia virtsatietulehduksia 4-6 vuoden iässä.</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fontScale="90857" lnSpcReduction="20000"/>
          </a:bodyPr>
          <a:lstStyle>
            <a:lvl1pPr algn="l">
              <a:defRPr/>
            </a:lvl1pPr>
          </a:lstStyle>
          <a:p>
            <a:r>
              <a:rPr lang="en-US" sz="2000" b="1">
                <a:solidFill>
                  <a:srgbClr val="000000"/>
                </a:solidFill>
                <a:latin typeface="Arial"/>
              </a:rPr>
              <a:t>Missä iässä virtsateiden tai lisääntymiselinten sairaus todettiin ensimmäisen kerran?</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fontScale="90857" lnSpcReduction="20000"/>
          </a:bodyPr>
          <a:lstStyle>
            <a:lvl1pPr algn="l">
              <a:defRPr/>
            </a:lvl1pPr>
          </a:lstStyle>
          <a:p>
            <a:r>
              <a:rPr lang="en-US" sz="2000" b="1">
                <a:solidFill>
                  <a:srgbClr val="000000"/>
                </a:solidFill>
                <a:latin typeface="Arial"/>
              </a:rPr>
              <a:t>10. Onko koiraa käytetty tai yritetty käyttää astutukseen (uros) tai onko se astutettu tai yritetty astuttaa (narttu)?</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Onko astutuksessa tai synnytyksessä havaittu ongelmia?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Onko astutuksessa tai synnytyksessä havaittu ongelmia? - Jokin muu, mikä (tähän voit kirjoittaa myös esim. nartun hoivavietissä esiintyvistä puutteista) (Cockerspanieli)</a:t>
            </a:r>
          </a:p>
        </p:txBody>
      </p:sp>
      <p:sp>
        <p:nvSpPr>
          <p:cNvPr id="8" name="Content"/>
          <p:cNvSpPr>
            <a:spLocks noGrp="1"/>
          </p:cNvSpPr>
          <p:nvPr>
            <p:ph sz="quarter" idx="13"/>
          </p:nvPr>
        </p:nvSpPr>
        <p:spPr>
          <a:xfrm>
            <a:off x="457200" y="1557338"/>
            <a:ext cx="8229600" cy="4679974"/>
          </a:xfrm>
        </p:spPr>
        <p:txBody>
          <a:bodyPr>
            <a:normAutofit fontScale="98427"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1krt astutettu ei tullut kantavaksi</a:t>
            </a:r>
          </a:p>
          <a:p>
            <a:pPr>
              <a:spcBef>
                <a:spcPct val="90000"/>
              </a:spcBef>
            </a:pPr>
            <a:r>
              <a:rPr lang="en-US" sz="1400" b="0">
                <a:solidFill>
                  <a:srgbClr val="000000"/>
                </a:solidFill>
                <a:latin typeface="Arial"/>
              </a:rPr>
              <a:t>Uros ei halunnut astua tai aika oli väärä</a:t>
            </a:r>
          </a:p>
          <a:p>
            <a:pPr>
              <a:spcBef>
                <a:spcPct val="90000"/>
              </a:spcBef>
            </a:pPr>
            <a:r>
              <a:rPr lang="en-US" sz="1400" b="0">
                <a:solidFill>
                  <a:srgbClr val="000000"/>
                </a:solidFill>
                <a:latin typeface="Arial"/>
              </a:rPr>
              <a:t>Koira on tehnyt yhden suuren pentueen ja toisella astutusyrityksillä ei tullut enään kantavaksi</a:t>
            </a:r>
          </a:p>
          <a:p>
            <a:pPr>
              <a:spcBef>
                <a:spcPct val="90000"/>
              </a:spcBef>
            </a:pPr>
            <a:r>
              <a:rPr lang="en-US" sz="1400" b="0">
                <a:solidFill>
                  <a:srgbClr val="000000"/>
                </a:solidFill>
                <a:latin typeface="Arial"/>
              </a:rPr>
              <a:t>Polttoheikkous</a:t>
            </a:r>
          </a:p>
          <a:p>
            <a:pPr>
              <a:spcBef>
                <a:spcPct val="90000"/>
              </a:spcBef>
            </a:pPr>
            <a:r>
              <a:rPr lang="en-US" sz="1400" b="0">
                <a:solidFill>
                  <a:srgbClr val="000000"/>
                </a:solidFill>
                <a:latin typeface="Arial"/>
              </a:rPr>
              <a:t>Yhden astutuskerran jälkeen jäi tyhjäksi</a:t>
            </a:r>
          </a:p>
          <a:p>
            <a:pPr>
              <a:spcBef>
                <a:spcPct val="90000"/>
              </a:spcBef>
            </a:pPr>
            <a:r>
              <a:rPr lang="en-US" sz="1400" b="0">
                <a:solidFill>
                  <a:srgbClr val="000000"/>
                </a:solidFill>
                <a:latin typeface="Arial"/>
              </a:rPr>
              <a:t>Todettu nivustyrä astutuksen jälkeen, jonka johdosta ainoa pentue keisarileikkauksella.</a:t>
            </a:r>
          </a:p>
          <a:p>
            <a:pPr>
              <a:spcBef>
                <a:spcPct val="90000"/>
              </a:spcBef>
            </a:pPr>
            <a:r>
              <a:rPr lang="en-US" sz="1400" b="0">
                <a:solidFill>
                  <a:srgbClr val="000000"/>
                </a:solidFill>
                <a:latin typeface="Arial"/>
              </a:rPr>
              <a:t>Nartussa poikkeama, astutus ei mahdollinen</a:t>
            </a:r>
          </a:p>
          <a:p>
            <a:pPr>
              <a:spcBef>
                <a:spcPct val="90000"/>
              </a:spcBef>
            </a:pPr>
            <a:r>
              <a:rPr lang="en-US" sz="1400" b="0">
                <a:solidFill>
                  <a:srgbClr val="000000"/>
                </a:solidFill>
                <a:latin typeface="Arial"/>
              </a:rPr>
              <a:t>Yksi astumisyritys uroksella, mutta ilmeisesti astumisajankohta väärä, koska narttu ei tullut kantavaksi toisenkaan uroksen astumisesta saman vrk:n aikana.</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11. Onko koira steriloitu tai kastroitu?</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Miksi koira steriloitiin tai kastroitiin?</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Miksi koira steriloitiin tai kastroitiin? - Jokin muu syy,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Ei enää harrastussuunnitelmia ja sekalauman helpottamiseksi</a:t>
            </a:r>
          </a:p>
          <a:p>
            <a:pPr>
              <a:spcBef>
                <a:spcPct val="90000"/>
              </a:spcBef>
            </a:pPr>
            <a:r>
              <a:rPr lang="en-US" sz="1400" b="0">
                <a:solidFill>
                  <a:srgbClr val="000000"/>
                </a:solidFill>
                <a:latin typeface="Arial"/>
              </a:rPr>
              <a:t>Virtsatietulehduksien takia, jotka tulivat aina ennen juoksuja. Virtsatietulehdukset loppuivat, kun koira steriloitiin.</a:t>
            </a:r>
          </a:p>
          <a:p>
            <a:pPr>
              <a:spcBef>
                <a:spcPct val="90000"/>
              </a:spcBef>
            </a:pPr>
            <a:r>
              <a:rPr lang="en-US" sz="1400" b="0">
                <a:solidFill>
                  <a:srgbClr val="000000"/>
                </a:solidFill>
                <a:latin typeface="Arial"/>
              </a:rPr>
              <a:t>Piilokives vatsaontelossa</a:t>
            </a:r>
          </a:p>
          <a:p>
            <a:pPr>
              <a:spcBef>
                <a:spcPct val="90000"/>
              </a:spcBef>
            </a:pPr>
            <a:r>
              <a:rPr lang="en-US" sz="1400" b="0">
                <a:solidFill>
                  <a:srgbClr val="000000"/>
                </a:solidFill>
                <a:latin typeface="Arial"/>
              </a:rPr>
              <a:t>AMS:n (Acral Mutilation Syndrome) takia koiralla ei ole jalostusarvoa</a:t>
            </a:r>
          </a:p>
          <a:p>
            <a:pPr>
              <a:spcBef>
                <a:spcPct val="90000"/>
              </a:spcBef>
            </a:pPr>
            <a:r>
              <a:rPr lang="en-US" sz="1400" b="0">
                <a:solidFill>
                  <a:srgbClr val="000000"/>
                </a:solidFill>
                <a:latin typeface="Arial"/>
              </a:rPr>
              <a:t>Piilokives</a:t>
            </a:r>
          </a:p>
          <a:p>
            <a:pPr>
              <a:spcBef>
                <a:spcPct val="90000"/>
              </a:spcBef>
            </a:pPr>
            <a:r>
              <a:rPr lang="en-US" sz="1400" b="0">
                <a:solidFill>
                  <a:srgbClr val="000000"/>
                </a:solidFill>
                <a:latin typeface="Arial"/>
              </a:rPr>
              <a:t>Ongelmia laumassa vanhemman uroksen kanssa</a:t>
            </a:r>
          </a:p>
          <a:p>
            <a:pPr>
              <a:spcBef>
                <a:spcPct val="90000"/>
              </a:spcBef>
            </a:pPr>
            <a:r>
              <a:rPr lang="en-US" sz="1400" b="0">
                <a:solidFill>
                  <a:srgbClr val="000000"/>
                </a:solidFill>
                <a:latin typeface="Arial"/>
              </a:rPr>
              <a:t>Kohdun ympärillä rasvakudosta, joka puristi kohtua, siksi ei tiinehtynyt</a:t>
            </a:r>
          </a:p>
          <a:p>
            <a:pPr>
              <a:spcBef>
                <a:spcPct val="90000"/>
              </a:spcBef>
            </a:pPr>
            <a:r>
              <a:rPr lang="en-US" sz="1400" b="0">
                <a:solidFill>
                  <a:srgbClr val="000000"/>
                </a:solidFill>
                <a:latin typeface="Arial"/>
              </a:rPr>
              <a:t>Kohdun repeämä</a:t>
            </a:r>
          </a:p>
          <a:p>
            <a:pPr>
              <a:spcBef>
                <a:spcPct val="90000"/>
              </a:spcBef>
            </a:pPr>
            <a:r>
              <a:rPr lang="en-US" sz="1400" b="0">
                <a:solidFill>
                  <a:srgbClr val="000000"/>
                </a:solidFill>
                <a:latin typeface="Arial"/>
              </a:rPr>
              <a:t>Elämä narttujen kanssa</a:t>
            </a:r>
          </a:p>
          <a:p>
            <a:pPr>
              <a:spcBef>
                <a:spcPct val="90000"/>
              </a:spcBef>
            </a:pPr>
            <a:r>
              <a:rPr lang="en-US" sz="1400" b="0">
                <a:solidFill>
                  <a:srgbClr val="000000"/>
                </a:solidFill>
                <a:latin typeface="Arial"/>
              </a:rPr>
              <a:t>laskeutumattomien kivesten vuoksi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1. Onko koiralla todettu jokin synnynnäinen vika?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Miksi koira steriloitiin tai kastroitiin? - Jokin muu syy, mikä (Cockerspanieli)</a:t>
            </a:r>
          </a:p>
        </p:txBody>
      </p:sp>
      <p:sp>
        <p:nvSpPr>
          <p:cNvPr id="8" name="Content"/>
          <p:cNvSpPr>
            <a:spLocks noGrp="1"/>
          </p:cNvSpPr>
          <p:nvPr>
            <p:ph sz="quarter" idx="13"/>
          </p:nvPr>
        </p:nvSpPr>
        <p:spPr>
          <a:xfrm>
            <a:off x="457200" y="1557338"/>
            <a:ext cx="8229600" cy="4679974"/>
          </a:xfrm>
        </p:spPr>
        <p:txBody>
          <a:bodyPr>
            <a:normAutofit/>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8.9.2022 virtsakivileikkauksen yhteydessä eläinläälärin suosituksesta</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fontScale="90857" lnSpcReduction="20000"/>
          </a:bodyPr>
          <a:lstStyle>
            <a:lvl1pPr algn="l">
              <a:defRPr/>
            </a:lvl1pPr>
          </a:lstStyle>
          <a:p>
            <a:r>
              <a:rPr lang="en-US" sz="2000" b="1">
                <a:solidFill>
                  <a:srgbClr val="000000"/>
                </a:solidFill>
                <a:latin typeface="Arial"/>
              </a:rPr>
              <a:t>Jos koira steriloitiin/kastroitiin luonteen tai käyttäytymisen vuoksi, mikä tarkalleen oli syynä?</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Jos koira steriloitiin/kastroitiin luonteen tai käyttäytymisen vuoksi, mikä tarkalleen oli syynä? - Jokin muu syy, mikä (Cockerspanieli)</a:t>
            </a:r>
          </a:p>
        </p:txBody>
      </p:sp>
      <p:sp>
        <p:nvSpPr>
          <p:cNvPr id="8" name="Content"/>
          <p:cNvSpPr>
            <a:spLocks noGrp="1"/>
          </p:cNvSpPr>
          <p:nvPr>
            <p:ph sz="quarter" idx="13"/>
          </p:nvPr>
        </p:nvSpPr>
        <p:spPr>
          <a:xfrm>
            <a:off x="457200" y="1557338"/>
            <a:ext cx="8229600" cy="4679974"/>
          </a:xfrm>
        </p:spPr>
        <p:txBody>
          <a:bodyPr>
            <a:normAutofit/>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Ei pelkästään valeraskaudet, mutta kokonaisuutena tiheä juoksukierto ja sen aiheuttamat käyttäytymisen muitokset, myös ennen juoksuja. Lähinnä passiivisuus/masentuneisuus ennen ja jälkeen juoksun, useita kuukausia.</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Auttoiko sterilointi/kastrointi pääasialliseen ongelmaan?</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12. Esiintyykö koiralla jokapäiväistä elämää hankaloittavaa..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12. Esiintyykö koiralla jokapäiväistä elämää hankaloittavaa..
 - Jokin muu jokapäiväistä elämää hankaloittava ongelma käytöksessä,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Arkuutta jos joutuu vieraaseen hoitopaikkaan. Tämä ilmenee murisemusena toisille koirille.</a:t>
            </a:r>
          </a:p>
          <a:p>
            <a:pPr>
              <a:spcBef>
                <a:spcPct val="90000"/>
              </a:spcBef>
            </a:pPr>
            <a:r>
              <a:rPr lang="en-US" sz="1400" b="0">
                <a:solidFill>
                  <a:srgbClr val="000000"/>
                </a:solidFill>
                <a:latin typeface="Arial"/>
              </a:rPr>
              <a:t>Resurssiagressiivisuus toisia koiria kohtaan</a:t>
            </a:r>
          </a:p>
          <a:p>
            <a:pPr>
              <a:spcBef>
                <a:spcPct val="90000"/>
              </a:spcBef>
            </a:pPr>
            <a:r>
              <a:rPr lang="en-US" sz="1400" b="0">
                <a:solidFill>
                  <a:srgbClr val="000000"/>
                </a:solidFill>
                <a:latin typeface="Arial"/>
              </a:rPr>
              <a:t>Resurssien vahtiminen toisilta koirilta</a:t>
            </a:r>
          </a:p>
          <a:p>
            <a:pPr>
              <a:spcBef>
                <a:spcPct val="90000"/>
              </a:spcBef>
            </a:pPr>
            <a:r>
              <a:rPr lang="en-US" sz="1400" b="0">
                <a:solidFill>
                  <a:srgbClr val="000000"/>
                </a:solidFill>
                <a:latin typeface="Arial"/>
              </a:rPr>
              <a:t>arkuutta, ihmiset, autot, toiset koirat aiheuttavat jännitystä</a:t>
            </a:r>
          </a:p>
          <a:p>
            <a:pPr>
              <a:spcBef>
                <a:spcPct val="90000"/>
              </a:spcBef>
            </a:pPr>
            <a:r>
              <a:rPr lang="en-US" sz="1400" b="0">
                <a:solidFill>
                  <a:srgbClr val="000000"/>
                </a:solidFill>
                <a:latin typeface="Arial"/>
              </a:rPr>
              <a:t>Koira ei oppinut koskaan kunnolla sisäsiistiksi. Myöhemmin selvisi, että vakava synnynnäinen sydänvika syynä. Koira oli myös resurssiaggressiivinen. Nyt myöhemmin ajattelen, että toisessa perheessä ko. koira olisi voitu lopettaa pahan luonnevian takia. Koiran onneksi muodostui kokenut perhe. Koira ei koskaan purrut ketään,  mutta yritti purra jo aivan pienenä pentuna ja myöhemmin.  Onneksi tuohon heti puututtiin ja tuosta ei kehittynyt ongelmaa. En ole koskaan myöhemmin omistanut niin resurssiaggressiivista koiraa kuin tämä yksilö. Ihmettelen myös, kuinka hyvin maalaisjärjellä tuosta tilanteesta selvittiin.</a:t>
            </a:r>
          </a:p>
          <a:p>
            <a:pPr>
              <a:spcBef>
                <a:spcPct val="90000"/>
              </a:spcBef>
            </a:pPr>
            <a:r>
              <a:rPr lang="en-US" sz="1400" b="0">
                <a:solidFill>
                  <a:srgbClr val="000000"/>
                </a:solidFill>
                <a:latin typeface="Arial"/>
              </a:rPr>
              <a:t>Vahtimista, esineen tai ihmisen</a:t>
            </a:r>
          </a:p>
          <a:p>
            <a:pPr>
              <a:spcBef>
                <a:spcPct val="90000"/>
              </a:spcBef>
            </a:pPr>
            <a:r>
              <a:rPr lang="en-US" sz="1400" b="0">
                <a:solidFill>
                  <a:srgbClr val="000000"/>
                </a:solidFill>
                <a:latin typeface="Arial"/>
              </a:rPr>
              <a:t>Vihaisuus on tullut vanhemmiten ja siihen liittyy aina ruoka (haluaa toistenkin puruluut eikä ymmärrä jos toiset eivät halua antaa) tai pelästyminen (herää kun joku toinen koira tönäisee tai tmv.)</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12. Esiintyykö koiralla jokapäiväistä elämää hankaloittavaa..
 - Jokin muu jokapäiväistä elämää hankaloittava ongelma käytöksessä,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Resurssiagressiivisuutta (ruoka, lelut, ihmiset)</a:t>
            </a:r>
          </a:p>
          <a:p>
            <a:pPr>
              <a:spcBef>
                <a:spcPct val="90000"/>
              </a:spcBef>
            </a:pPr>
            <a:r>
              <a:rPr lang="en-US" sz="1400" b="0">
                <a:solidFill>
                  <a:srgbClr val="000000"/>
                </a:solidFill>
                <a:latin typeface="Arial"/>
              </a:rPr>
              <a:t>Resurssiagressiivisuus</a:t>
            </a:r>
          </a:p>
          <a:p>
            <a:pPr>
              <a:spcBef>
                <a:spcPct val="90000"/>
              </a:spcBef>
            </a:pPr>
            <a:r>
              <a:rPr lang="en-US" sz="1400" b="0">
                <a:solidFill>
                  <a:srgbClr val="000000"/>
                </a:solidFill>
                <a:latin typeface="Arial"/>
              </a:rPr>
              <a:t>Ei pidä muista uroksista ja osa ihmisistä "epäilyttäviä", narttuja rakastaa samoin suurinta osaa (ihan vieraitakin) ihmisiä</a:t>
            </a:r>
          </a:p>
          <a:p>
            <a:pPr>
              <a:spcBef>
                <a:spcPct val="90000"/>
              </a:spcBef>
            </a:pPr>
            <a:r>
              <a:rPr lang="en-US" sz="1400" b="0">
                <a:solidFill>
                  <a:srgbClr val="000000"/>
                </a:solidFill>
                <a:latin typeface="Arial"/>
              </a:rPr>
              <a:t>Ei tule toimeen leikkaamattomien urosten kanssa eikä siedä pentukoiria alle 1 v. Mukaanlukien nartut joilla ei ole ollut juoksuja</a:t>
            </a:r>
          </a:p>
          <a:p>
            <a:pPr>
              <a:spcBef>
                <a:spcPct val="90000"/>
              </a:spcBef>
            </a:pPr>
            <a:r>
              <a:rPr lang="en-US" sz="1400" b="0">
                <a:solidFill>
                  <a:srgbClr val="000000"/>
                </a:solidFill>
                <a:latin typeface="Arial"/>
              </a:rPr>
              <a:t>Suuri haukkuherkkyys ja joissain määrin arkuus vieraita koiria ja ihmisiä kohtaan</a:t>
            </a:r>
          </a:p>
          <a:p>
            <a:pPr>
              <a:spcBef>
                <a:spcPct val="90000"/>
              </a:spcBef>
            </a:pPr>
            <a:r>
              <a:rPr lang="en-US" sz="1400" b="0">
                <a:solidFill>
                  <a:srgbClr val="000000"/>
                </a:solidFill>
                <a:latin typeface="Arial"/>
              </a:rPr>
              <a:t>Resurssiagressiota, ei jokapäiväistä. Toisien narttujen kanssa ei tule toimeen läheisessä kontaktissa. Urosten kanssa ei ongelmaa.</a:t>
            </a:r>
          </a:p>
          <a:p>
            <a:pPr>
              <a:spcBef>
                <a:spcPct val="90000"/>
              </a:spcBef>
            </a:pPr>
            <a:r>
              <a:rPr lang="en-US" sz="1400" b="0">
                <a:solidFill>
                  <a:srgbClr val="000000"/>
                </a:solidFill>
                <a:latin typeface="Arial"/>
              </a:rPr>
              <a:t>Omivuutta hieman</a:t>
            </a:r>
          </a:p>
          <a:p>
            <a:pPr>
              <a:spcBef>
                <a:spcPct val="90000"/>
              </a:spcBef>
            </a:pPr>
            <a:r>
              <a:rPr lang="en-US" sz="1400" b="0">
                <a:solidFill>
                  <a:srgbClr val="000000"/>
                </a:solidFill>
                <a:latin typeface="Arial"/>
              </a:rPr>
              <a:t>Ilopissaaja</a:t>
            </a:r>
          </a:p>
          <a:p>
            <a:pPr>
              <a:spcBef>
                <a:spcPct val="90000"/>
              </a:spcBef>
            </a:pPr>
            <a:r>
              <a:rPr lang="en-US" sz="1400" b="0">
                <a:solidFill>
                  <a:srgbClr val="000000"/>
                </a:solidFill>
                <a:latin typeface="Arial"/>
              </a:rPr>
              <a:t>Erittäin vaikea hyperkiintymys omistajaa kohtaan</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12. Esiintyykö koiralla jokapäiväistä elämää hankaloittavaa..
 - Jokin muu jokapäiväistä elämää hankaloittava ongelma käytöksessä, mikä (Cockerspanieli)</a:t>
            </a:r>
          </a:p>
        </p:txBody>
      </p:sp>
      <p:sp>
        <p:nvSpPr>
          <p:cNvPr id="8" name="Content"/>
          <p:cNvSpPr>
            <a:spLocks noGrp="1"/>
          </p:cNvSpPr>
          <p:nvPr>
            <p:ph sz="quarter" idx="13"/>
          </p:nvPr>
        </p:nvSpPr>
        <p:spPr>
          <a:xfrm>
            <a:off x="457200" y="1557338"/>
            <a:ext cx="8229600" cy="4679974"/>
          </a:xfrm>
        </p:spPr>
        <p:txBody>
          <a:bodyPr>
            <a:normAutofit/>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Pelkää pieniä lapsia</a:t>
            </a:r>
          </a:p>
          <a:p>
            <a:pPr>
              <a:spcBef>
                <a:spcPct val="90000"/>
              </a:spcBef>
            </a:pPr>
            <a:r>
              <a:rPr lang="en-US" sz="1400" b="0">
                <a:solidFill>
                  <a:srgbClr val="000000"/>
                </a:solidFill>
                <a:latin typeface="Arial"/>
              </a:rPr>
              <a:t>Koira ei pitänyt kaikista koirista eikä lapsista. Koiran kipujen vuoksi pyrittiinkin pitämään useimmat koirat ja lapset loitolla.</a:t>
            </a:r>
          </a:p>
          <a:p>
            <a:pPr>
              <a:spcBef>
                <a:spcPct val="90000"/>
              </a:spcBef>
            </a:pPr>
            <a:r>
              <a:rPr lang="en-US" sz="1400" b="0">
                <a:solidFill>
                  <a:srgbClr val="000000"/>
                </a:solidFill>
                <a:latin typeface="Arial"/>
              </a:rPr>
              <a:t>Malttamattomuus, asioiden vaatiminen jatkuvalla vinkumisella</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13. Onko koiralla todettu hermostollisia sairauksia?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13. Onko koiralla todettu hermostollisia sairauksia?
 - Jokin muu, mikä (Cockerspanieli)</a:t>
            </a:r>
          </a:p>
        </p:txBody>
      </p:sp>
      <p:sp>
        <p:nvSpPr>
          <p:cNvPr id="8" name="Content"/>
          <p:cNvSpPr>
            <a:spLocks noGrp="1"/>
          </p:cNvSpPr>
          <p:nvPr>
            <p:ph sz="quarter" idx="13"/>
          </p:nvPr>
        </p:nvSpPr>
        <p:spPr>
          <a:xfrm>
            <a:off x="457200" y="1557338"/>
            <a:ext cx="8229600" cy="4679974"/>
          </a:xfrm>
        </p:spPr>
        <p:txBody>
          <a:bodyPr>
            <a:normAutofit/>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Kasvohalvaus</a:t>
            </a:r>
          </a:p>
          <a:p>
            <a:pPr>
              <a:spcBef>
                <a:spcPct val="90000"/>
              </a:spcBef>
            </a:pPr>
            <a:r>
              <a:rPr lang="en-US" sz="1400" b="0">
                <a:solidFill>
                  <a:srgbClr val="000000"/>
                </a:solidFill>
                <a:latin typeface="Arial"/>
              </a:rPr>
              <a:t>Vestibulaarikohtauksia säännöllisesti 6v alkaen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1. Onko koiralla todettu jokin synnynnäinen vika?
 - Jokin muu,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Koiralla on ylhäällä yksi ylimääräinen hammas. Lisäksi koiralla on yhden veren hyytymistekijän puutos, joka vaikuttaa veren hyytymiseen ainakin isompien toimenpiteiden yhteydessä.</a:t>
            </a:r>
          </a:p>
          <a:p>
            <a:pPr>
              <a:spcBef>
                <a:spcPct val="90000"/>
              </a:spcBef>
            </a:pPr>
            <a:r>
              <a:rPr lang="en-US" sz="1400" b="0">
                <a:solidFill>
                  <a:srgbClr val="000000"/>
                </a:solidFill>
                <a:latin typeface="Arial"/>
              </a:rPr>
              <a:t>Krooninen suolistotulehdus</a:t>
            </a:r>
          </a:p>
          <a:p>
            <a:pPr>
              <a:spcBef>
                <a:spcPct val="90000"/>
              </a:spcBef>
            </a:pPr>
            <a:r>
              <a:rPr lang="en-US" sz="1400" b="0">
                <a:solidFill>
                  <a:srgbClr val="000000"/>
                </a:solidFill>
                <a:latin typeface="Arial"/>
              </a:rPr>
              <a:t>Korvakäytävän ahtauma</a:t>
            </a:r>
          </a:p>
          <a:p>
            <a:pPr>
              <a:spcBef>
                <a:spcPct val="90000"/>
              </a:spcBef>
            </a:pPr>
            <a:r>
              <a:rPr lang="en-US" sz="1400" b="0">
                <a:solidFill>
                  <a:srgbClr val="000000"/>
                </a:solidFill>
                <a:latin typeface="Arial"/>
              </a:rPr>
              <a:t>Kilpirauhasen vajaatoiminta</a:t>
            </a:r>
          </a:p>
          <a:p>
            <a:pPr>
              <a:spcBef>
                <a:spcPct val="90000"/>
              </a:spcBef>
            </a:pPr>
            <a:r>
              <a:rPr lang="en-US" sz="1400" b="0">
                <a:solidFill>
                  <a:srgbClr val="000000"/>
                </a:solidFill>
                <a:latin typeface="Arial"/>
              </a:rPr>
              <a:t>Lantionikaman epämuodustuma.</a:t>
            </a:r>
          </a:p>
          <a:p>
            <a:pPr>
              <a:spcBef>
                <a:spcPct val="90000"/>
              </a:spcBef>
            </a:pPr>
            <a:r>
              <a:rPr lang="en-US" sz="1400" b="0">
                <a:solidFill>
                  <a:srgbClr val="000000"/>
                </a:solidFill>
                <a:latin typeface="Arial"/>
              </a:rPr>
              <a:t>AMS (Acral Mutilation Syndrome 100% kantaja, ei krooniseseti sairas, todettu geenitestillä)</a:t>
            </a:r>
          </a:p>
          <a:p>
            <a:pPr>
              <a:spcBef>
                <a:spcPct val="90000"/>
              </a:spcBef>
            </a:pPr>
            <a:r>
              <a:rPr lang="en-US" sz="1400" b="0">
                <a:solidFill>
                  <a:srgbClr val="000000"/>
                </a:solidFill>
                <a:latin typeface="Arial"/>
              </a:rPr>
              <a:t>ylimääräinen pysyvä hammas</a:t>
            </a:r>
          </a:p>
          <a:p>
            <a:pPr>
              <a:spcBef>
                <a:spcPct val="90000"/>
              </a:spcBef>
            </a:pPr>
            <a:r>
              <a:rPr lang="en-US" sz="1400" b="0">
                <a:solidFill>
                  <a:srgbClr val="000000"/>
                </a:solidFill>
                <a:latin typeface="Arial"/>
              </a:rPr>
              <a:t>Polvilumpioluksaatio (telauraa ei ole muodostunut)</a:t>
            </a:r>
          </a:p>
          <a:p>
            <a:pPr>
              <a:spcBef>
                <a:spcPct val="90000"/>
              </a:spcBef>
            </a:pPr>
            <a:r>
              <a:rPr lang="en-US" sz="1400" b="0">
                <a:solidFill>
                  <a:srgbClr val="000000"/>
                </a:solidFill>
                <a:latin typeface="Arial"/>
              </a:rPr>
              <a:t>Polvilumpioluksaatio</a:t>
            </a:r>
          </a:p>
          <a:p>
            <a:pPr>
              <a:spcBef>
                <a:spcPct val="90000"/>
              </a:spcBef>
            </a:pPr>
            <a:r>
              <a:rPr lang="en-US" sz="1400" b="0">
                <a:solidFill>
                  <a:srgbClr val="000000"/>
                </a:solidFill>
                <a:latin typeface="Arial"/>
              </a:rPr>
              <a:t>ylimääräinen ripsi</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Missä iässä hermostollinen sairaus todettiin?</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14. Onko koiralla todettu sisäelinten sairauksia?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14. Onko koiralla todettu sisäelinten sairauksia?
 - Jokin muu,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Ohutsuolen tulehdus</a:t>
            </a:r>
          </a:p>
          <a:p>
            <a:pPr>
              <a:spcBef>
                <a:spcPct val="90000"/>
              </a:spcBef>
            </a:pPr>
            <a:r>
              <a:rPr lang="en-US" sz="1400" b="0">
                <a:solidFill>
                  <a:srgbClr val="000000"/>
                </a:solidFill>
                <a:latin typeface="Arial"/>
              </a:rPr>
              <a:t>Addisonin tauti</a:t>
            </a:r>
          </a:p>
          <a:p>
            <a:pPr>
              <a:spcBef>
                <a:spcPct val="90000"/>
              </a:spcBef>
            </a:pPr>
            <a:r>
              <a:rPr lang="en-US" sz="1400" b="0">
                <a:solidFill>
                  <a:srgbClr val="000000"/>
                </a:solidFill>
                <a:latin typeface="Arial"/>
              </a:rPr>
              <a:t>Maksa arvojen kohoaminen</a:t>
            </a:r>
          </a:p>
          <a:p>
            <a:pPr>
              <a:spcBef>
                <a:spcPct val="90000"/>
              </a:spcBef>
            </a:pPr>
            <a:r>
              <a:rPr lang="en-US" sz="1400" b="0">
                <a:solidFill>
                  <a:srgbClr val="000000"/>
                </a:solidFill>
                <a:latin typeface="Arial"/>
              </a:rPr>
              <a:t>Epilepsia lääkkeistä johtuva maksan peittäminen</a:t>
            </a:r>
          </a:p>
          <a:p>
            <a:pPr>
              <a:spcBef>
                <a:spcPct val="90000"/>
              </a:spcBef>
            </a:pPr>
            <a:r>
              <a:rPr lang="en-US" sz="1400" b="0">
                <a:solidFill>
                  <a:srgbClr val="000000"/>
                </a:solidFill>
                <a:latin typeface="Arial"/>
              </a:rPr>
              <a:t>Cushingin tauti. Kasvain maksassa.</a:t>
            </a:r>
          </a:p>
          <a:p>
            <a:pPr>
              <a:spcBef>
                <a:spcPct val="90000"/>
              </a:spcBef>
            </a:pPr>
            <a:r>
              <a:rPr lang="en-US" sz="1400" b="0">
                <a:solidFill>
                  <a:srgbClr val="000000"/>
                </a:solidFill>
                <a:latin typeface="Arial"/>
              </a:rPr>
              <a:t>Hyvin korkeat veren rasvapitoisuudet, aiheuttaen haimatulehduksen sekä laajan tulehduksen muissa sisäelimissä.</a:t>
            </a:r>
          </a:p>
          <a:p>
            <a:pPr>
              <a:spcBef>
                <a:spcPct val="90000"/>
              </a:spcBef>
            </a:pPr>
            <a:r>
              <a:rPr lang="en-US" sz="1400" b="0">
                <a:solidFill>
                  <a:srgbClr val="000000"/>
                </a:solidFill>
                <a:latin typeface="Arial"/>
              </a:rPr>
              <a:t>Haimatulehdus</a:t>
            </a:r>
          </a:p>
          <a:p>
            <a:pPr>
              <a:spcBef>
                <a:spcPct val="90000"/>
              </a:spcBef>
            </a:pPr>
            <a:r>
              <a:rPr lang="en-US" sz="1400" b="0">
                <a:solidFill>
                  <a:srgbClr val="000000"/>
                </a:solidFill>
                <a:latin typeface="Arial"/>
              </a:rPr>
              <a:t>Krooninen haimatulehdus</a:t>
            </a:r>
          </a:p>
          <a:p>
            <a:pPr>
              <a:spcBef>
                <a:spcPct val="90000"/>
              </a:spcBef>
            </a:pPr>
            <a:r>
              <a:rPr lang="en-US" sz="1400" b="0">
                <a:solidFill>
                  <a:srgbClr val="000000"/>
                </a:solidFill>
                <a:latin typeface="Arial"/>
              </a:rPr>
              <a:t>Maksan laajentuma todettiin puoli vuotta ennen koiran kuolemaa.</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Missä iässä sisäelinten sairaus todettiin?</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15. Onko koiralla todettu hormonaalisia sairauksia?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Missä iässä hormonaalinen sairaus todettiin?</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16. Onko koiralla todettu immuunijärjestelmän sairauksia?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16. Onko koiralla todettu immuunijärjestelmän sairauksia?
 - Jokin muu,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Veren hyytymistekijän puutos</a:t>
            </a:r>
          </a:p>
          <a:p>
            <a:pPr>
              <a:spcBef>
                <a:spcPct val="90000"/>
              </a:spcBef>
            </a:pPr>
            <a:r>
              <a:rPr lang="en-US" sz="1400" b="0">
                <a:solidFill>
                  <a:srgbClr val="000000"/>
                </a:solidFill>
                <a:latin typeface="Arial"/>
              </a:rPr>
              <a:t>Moniniveltulehdus, immunologinen polyartriitti</a:t>
            </a:r>
          </a:p>
          <a:p>
            <a:pPr>
              <a:spcBef>
                <a:spcPct val="90000"/>
              </a:spcBef>
            </a:pPr>
            <a:r>
              <a:rPr lang="en-US" sz="1400" b="0">
                <a:solidFill>
                  <a:srgbClr val="000000"/>
                </a:solidFill>
                <a:latin typeface="Arial"/>
              </a:rPr>
              <a:t>Imusolmukesyöpä</a:t>
            </a:r>
          </a:p>
          <a:p>
            <a:pPr>
              <a:spcBef>
                <a:spcPct val="90000"/>
              </a:spcBef>
            </a:pPr>
            <a:r>
              <a:rPr lang="en-US" sz="1400" b="0">
                <a:solidFill>
                  <a:srgbClr val="000000"/>
                </a:solidFill>
                <a:latin typeface="Arial"/>
              </a:rPr>
              <a:t>Kaksi kertaa heti juoksujen loputtua noussut korkea kuume. Ei kohtutulehdusta, ei reagoi antibioottiin. Kuume laski molemmilla kerroilla kortisonilla. Kun ensimmäisen tapauksen jälkeen kortisonikuuria oli jatkunut viikon ajan, unohdin tabletit kotiin viikonloppureissuun lähdettäessä, ja noin 1,5 vuorokauden jälkeen kuume nousi uudestaan, ja laski taas kun sai kortisonitabletin. Molempien kertojen jälkeen syötin useamman kuukauden kortisonikuurin. Kuumetapaukset tulivat koiran ensimmäisen ja kolmannen juoksun jälkeen.  Mitään diagnoosia asialle ei saatu.</a:t>
            </a:r>
          </a:p>
          <a:p>
            <a:pPr>
              <a:spcBef>
                <a:spcPct val="90000"/>
              </a:spcBef>
            </a:pPr>
            <a:r>
              <a:rPr lang="en-US" sz="1400" b="0">
                <a:solidFill>
                  <a:srgbClr val="000000"/>
                </a:solidFill>
                <a:latin typeface="Arial"/>
              </a:rPr>
              <a:t>Valkosolutaso mitattiin 11 vuotiaana 105 000, mutta koira voi loistavasti ja voi loistavasti ja eli 3 vuotta viellä</a:t>
            </a:r>
          </a:p>
          <a:p>
            <a:pPr>
              <a:spcBef>
                <a:spcPct val="90000"/>
              </a:spcBef>
            </a:pPr>
            <a:r>
              <a:rPr lang="en-US" sz="1400" b="0">
                <a:solidFill>
                  <a:srgbClr val="000000"/>
                </a:solidFill>
                <a:latin typeface="Arial"/>
              </a:rPr>
              <a:t>Atopia</a:t>
            </a:r>
          </a:p>
          <a:p>
            <a:pPr>
              <a:spcBef>
                <a:spcPct val="90000"/>
              </a:spcBef>
            </a:pPr>
            <a:r>
              <a:rPr lang="en-US" sz="1400" b="0">
                <a:solidFill>
                  <a:srgbClr val="000000"/>
                </a:solidFill>
                <a:latin typeface="Arial"/>
              </a:rPr>
              <a:t>Parodontiitti</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fontScale="95546" lnSpcReduction="20000"/>
          </a:bodyPr>
          <a:lstStyle>
            <a:lvl1pPr algn="l">
              <a:defRPr/>
            </a:lvl1pPr>
          </a:lstStyle>
          <a:p>
            <a:r>
              <a:rPr lang="en-US" sz="2000" b="1">
                <a:solidFill>
                  <a:srgbClr val="000000"/>
                </a:solidFill>
                <a:latin typeface="Arial"/>
              </a:rPr>
              <a:t>Missä iässä immuunijärjestelmän sairaus tai sen epäily todettiin?</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17. Onko koiralla todettu kasvainsairauksia?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1. Onko koiralla todettu jokin synnynnäinen vika?
 - Jokin muu,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Patellaluksaatio</a:t>
            </a:r>
          </a:p>
          <a:p>
            <a:pPr>
              <a:spcBef>
                <a:spcPct val="90000"/>
              </a:spcBef>
            </a:pPr>
            <a:r>
              <a:rPr lang="en-US" sz="1400" b="0">
                <a:solidFill>
                  <a:srgbClr val="000000"/>
                </a:solidFill>
                <a:latin typeface="Arial"/>
              </a:rPr>
              <a:t>Värivirhe</a:t>
            </a:r>
          </a:p>
          <a:p>
            <a:pPr>
              <a:spcBef>
                <a:spcPct val="90000"/>
              </a:spcBef>
            </a:pPr>
            <a:r>
              <a:rPr lang="en-US" sz="1400" b="0">
                <a:solidFill>
                  <a:srgbClr val="000000"/>
                </a:solidFill>
                <a:latin typeface="Arial"/>
              </a:rPr>
              <a:t>Tupla alakulmahampaat</a:t>
            </a:r>
          </a:p>
          <a:p>
            <a:pPr>
              <a:spcBef>
                <a:spcPct val="90000"/>
              </a:spcBef>
            </a:pPr>
            <a:r>
              <a:rPr lang="en-US" sz="1400" b="0">
                <a:solidFill>
                  <a:srgbClr val="000000"/>
                </a:solidFill>
                <a:latin typeface="Arial"/>
              </a:rPr>
              <a:t>D lonkka</a:t>
            </a:r>
          </a:p>
          <a:p>
            <a:pPr>
              <a:spcBef>
                <a:spcPct val="90000"/>
              </a:spcBef>
            </a:pPr>
            <a:r>
              <a:rPr lang="en-US" sz="1400" b="0">
                <a:solidFill>
                  <a:srgbClr val="000000"/>
                </a:solidFill>
                <a:latin typeface="Arial"/>
              </a:rPr>
              <a:t>Kuurous, ei diagnosia vielä</a:t>
            </a:r>
          </a:p>
          <a:p>
            <a:pPr>
              <a:spcBef>
                <a:spcPct val="90000"/>
              </a:spcBef>
            </a:pPr>
            <a:r>
              <a:rPr lang="en-US" sz="1400" b="0">
                <a:solidFill>
                  <a:srgbClr val="000000"/>
                </a:solidFill>
                <a:latin typeface="Arial"/>
              </a:rPr>
              <a:t>Huonot lonkkamaljat/lonkat</a:t>
            </a:r>
          </a:p>
          <a:p>
            <a:pPr>
              <a:spcBef>
                <a:spcPct val="90000"/>
              </a:spcBef>
            </a:pPr>
            <a:r>
              <a:rPr lang="en-US" sz="1400" b="0">
                <a:solidFill>
                  <a:srgbClr val="000000"/>
                </a:solidFill>
                <a:latin typeface="Arial"/>
              </a:rPr>
              <a:t>Kyynärnivelen kasvuhäiriö, inkongruenssi ja varislisäkkeen sairaus</a:t>
            </a:r>
          </a:p>
          <a:p>
            <a:pPr>
              <a:spcBef>
                <a:spcPct val="90000"/>
              </a:spcBef>
            </a:pPr>
            <a:r>
              <a:rPr lang="en-US" sz="1400" b="0">
                <a:solidFill>
                  <a:srgbClr val="000000"/>
                </a:solidFill>
                <a:latin typeface="Arial"/>
              </a:rPr>
              <a:t>Todettu 1/6 fysiologinen sivuääni v. 2023</a:t>
            </a:r>
          </a:p>
          <a:p>
            <a:pPr>
              <a:spcBef>
                <a:spcPct val="90000"/>
              </a:spcBef>
            </a:pPr>
            <a:r>
              <a:rPr lang="en-US" sz="1400" b="0">
                <a:solidFill>
                  <a:srgbClr val="000000"/>
                </a:solidFill>
                <a:latin typeface="Arial"/>
              </a:rPr>
              <a:t>Löysä alaluomi</a:t>
            </a:r>
          </a:p>
          <a:p>
            <a:pPr>
              <a:spcBef>
                <a:spcPct val="90000"/>
              </a:spcBef>
            </a:pPr>
            <a:r>
              <a:rPr lang="en-US" sz="1400" b="0">
                <a:solidFill>
                  <a:srgbClr val="000000"/>
                </a:solidFill>
                <a:latin typeface="Arial"/>
              </a:rPr>
              <a:t>Hammaskiilteen kehityshäiriö</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17. Onko koiralla todettu kasvainsairauksia?
 - Jokin muu, mikä (Cockerspanieli)</a:t>
            </a:r>
          </a:p>
        </p:txBody>
      </p:sp>
      <p:sp>
        <p:nvSpPr>
          <p:cNvPr id="8" name="Content"/>
          <p:cNvSpPr>
            <a:spLocks noGrp="1"/>
          </p:cNvSpPr>
          <p:nvPr>
            <p:ph sz="quarter" idx="13"/>
          </p:nvPr>
        </p:nvSpPr>
        <p:spPr>
          <a:xfrm>
            <a:off x="457200" y="1557338"/>
            <a:ext cx="8229600" cy="4679974"/>
          </a:xfrm>
        </p:spPr>
        <p:txBody>
          <a:bodyPr>
            <a:normAutofit fontScale="90000" lnSpcReduction="20000"/>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Vahva epäilys syövästä verikokeiden tulosten perusteella mutta tarkempaa syytä ei ehditty tutkimuksissa löytää ennen koiran nopeaa voinnin heikkenemistä ja lopetusta.</a:t>
            </a:r>
          </a:p>
          <a:p>
            <a:pPr>
              <a:spcBef>
                <a:spcPct val="90000"/>
              </a:spcBef>
            </a:pPr>
            <a:r>
              <a:rPr lang="en-US" sz="1400" b="0">
                <a:solidFill>
                  <a:srgbClr val="000000"/>
                </a:solidFill>
                <a:latin typeface="Arial"/>
              </a:rPr>
              <a:t>Patteja jotka todettu rasvapateiksi</a:t>
            </a:r>
          </a:p>
          <a:p>
            <a:pPr>
              <a:spcBef>
                <a:spcPct val="90000"/>
              </a:spcBef>
            </a:pPr>
            <a:r>
              <a:rPr lang="en-US" sz="1400" b="0">
                <a:solidFill>
                  <a:srgbClr val="000000"/>
                </a:solidFill>
                <a:latin typeface="Arial"/>
              </a:rPr>
              <a:t>keuhkokasvain oli lopetuksen syy 12 vuotiaana</a:t>
            </a:r>
          </a:p>
          <a:p>
            <a:pPr>
              <a:spcBef>
                <a:spcPct val="90000"/>
              </a:spcBef>
            </a:pPr>
            <a:r>
              <a:rPr lang="en-US" sz="1400" b="0">
                <a:solidFill>
                  <a:srgbClr val="000000"/>
                </a:solidFill>
                <a:latin typeface="Arial"/>
              </a:rPr>
              <a:t>Histiosytooma (vai histiosytoosi? Patti kuitenkin). Patti leikattu kyljesta vajaan vuoden ikäisenä. Ei tutkittu minkä laatuinen. Ei vaivannut koiraa, eikä erittänyt mitään.</a:t>
            </a:r>
          </a:p>
          <a:p>
            <a:pPr>
              <a:spcBef>
                <a:spcPct val="90000"/>
              </a:spcBef>
            </a:pPr>
            <a:r>
              <a:rPr lang="en-US" sz="1400" b="0">
                <a:solidFill>
                  <a:srgbClr val="000000"/>
                </a:solidFill>
                <a:latin typeface="Arial"/>
              </a:rPr>
              <a:t>Muutama alle sentin kova pallo maitorauhasessa, jotka eivät ole kasvaneet 2 vuodessa</a:t>
            </a:r>
          </a:p>
          <a:p>
            <a:pPr>
              <a:spcBef>
                <a:spcPct val="90000"/>
              </a:spcBef>
            </a:pPr>
            <a:r>
              <a:rPr lang="en-US" sz="1400" b="0">
                <a:solidFill>
                  <a:srgbClr val="000000"/>
                </a:solidFill>
                <a:latin typeface="Arial"/>
              </a:rPr>
              <a:t>13 v 8 kk ilmestyi vaginasta ulos kasvain</a:t>
            </a:r>
          </a:p>
          <a:p>
            <a:pPr>
              <a:spcBef>
                <a:spcPct val="90000"/>
              </a:spcBef>
            </a:pPr>
            <a:r>
              <a:rPr lang="en-US" sz="1400" b="0">
                <a:solidFill>
                  <a:srgbClr val="000000"/>
                </a:solidFill>
                <a:latin typeface="Arial"/>
              </a:rPr>
              <a:t>Joku outo kasvain?</a:t>
            </a:r>
          </a:p>
          <a:p>
            <a:pPr>
              <a:spcBef>
                <a:spcPct val="90000"/>
              </a:spcBef>
            </a:pPr>
            <a:r>
              <a:rPr lang="en-US" sz="1400" b="0">
                <a:solidFill>
                  <a:srgbClr val="000000"/>
                </a:solidFill>
                <a:latin typeface="Arial"/>
              </a:rPr>
              <a:t>Emätinkasvain, hyvänlaatuinen</a:t>
            </a:r>
          </a:p>
          <a:p>
            <a:pPr>
              <a:spcBef>
                <a:spcPct val="90000"/>
              </a:spcBef>
            </a:pPr>
            <a:r>
              <a:rPr lang="en-US" sz="1400" b="0">
                <a:solidFill>
                  <a:srgbClr val="000000"/>
                </a:solidFill>
                <a:latin typeface="Arial"/>
              </a:rPr>
              <a:t>Anaalirauhasen kasvain ja nyt myös etäpesäke</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17. Onko koiralla todettu kasvainsairauksia?
 - Jokin muu, mikä (Cockerspanieli)</a:t>
            </a:r>
          </a:p>
        </p:txBody>
      </p:sp>
      <p:sp>
        <p:nvSpPr>
          <p:cNvPr id="8" name="Content"/>
          <p:cNvSpPr>
            <a:spLocks noGrp="1"/>
          </p:cNvSpPr>
          <p:nvPr>
            <p:ph sz="quarter" idx="13"/>
          </p:nvPr>
        </p:nvSpPr>
        <p:spPr>
          <a:xfrm>
            <a:off x="457200" y="1557338"/>
            <a:ext cx="8229600" cy="4679974"/>
          </a:xfrm>
        </p:spPr>
        <p:txBody>
          <a:bodyPr>
            <a:normAutofit/>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rasvapatteja</a:t>
            </a:r>
          </a:p>
          <a:p>
            <a:pPr>
              <a:spcBef>
                <a:spcPct val="90000"/>
              </a:spcBef>
            </a:pPr>
            <a:r>
              <a:rPr lang="en-US" sz="1400" b="0">
                <a:solidFill>
                  <a:srgbClr val="000000"/>
                </a:solidFill>
                <a:latin typeface="Arial"/>
              </a:rPr>
              <a:t>Imusolmukesyöpää epäiltiin 9 vuoden iässä. Patologi ei osannut koepalasta tehdä päätöstä oliko kyse tulehduksesta vai imusolmukesyövästä.</a:t>
            </a:r>
          </a:p>
          <a:p>
            <a:pPr>
              <a:spcBef>
                <a:spcPct val="90000"/>
              </a:spcBef>
            </a:pPr>
            <a:r>
              <a:rPr lang="en-US" sz="1400" b="0">
                <a:solidFill>
                  <a:srgbClr val="000000"/>
                </a:solidFill>
                <a:latin typeface="Arial"/>
              </a:rPr>
              <a:t>rasvapatteja ja syyliä</a:t>
            </a:r>
          </a:p>
          <a:p>
            <a:pPr>
              <a:spcBef>
                <a:spcPct val="90000"/>
              </a:spcBef>
            </a:pPr>
            <a:r>
              <a:rPr lang="en-US" sz="1400" b="0">
                <a:solidFill>
                  <a:srgbClr val="000000"/>
                </a:solidFill>
                <a:latin typeface="Arial"/>
              </a:rPr>
              <a:t>Rasvapatteja</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Kasvaimen laatu</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Missä iässä koiralla ensimmäisen kerran todettiin kasvain?</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fontScale="95546" lnSpcReduction="20000"/>
          </a:bodyPr>
          <a:lstStyle>
            <a:lvl1pPr algn="l">
              <a:defRPr/>
            </a:lvl1pPr>
          </a:lstStyle>
          <a:p>
            <a:r>
              <a:rPr lang="en-US" sz="2000" b="1">
                <a:solidFill>
                  <a:srgbClr val="000000"/>
                </a:solidFill>
                <a:latin typeface="Arial"/>
              </a:rPr>
              <a:t>18. Onko koiralle viimeisen vuoden aikana määrätty antibioottia?</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a:bodyPr>
          <a:lstStyle>
            <a:lvl1pPr algn="l">
              <a:defRPr/>
            </a:lvl1pPr>
          </a:lstStyle>
          <a:p>
            <a:r>
              <a:rPr lang="en-US" sz="2000" b="1">
                <a:solidFill>
                  <a:srgbClr val="000000"/>
                </a:solidFill>
                <a:latin typeface="Arial"/>
              </a:rPr>
              <a:t>19. Onko koiran terveys ollut odotustesi mukainen?</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fontScale="90857" lnSpcReduction="20000"/>
          </a:bodyPr>
          <a:lstStyle>
            <a:lvl1pPr algn="l">
              <a:defRPr/>
            </a:lvl1pPr>
          </a:lstStyle>
          <a:p>
            <a:r>
              <a:rPr lang="en-US" sz="2000" b="1">
                <a:solidFill>
                  <a:srgbClr val="000000"/>
                </a:solidFill>
                <a:latin typeface="Arial"/>
              </a:rPr>
              <a:t>20. Mikä seuraavista vaihtoehdoista kuvaa parhaiten koiran yleistä terveyttä?</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p:cNvSpPr>
            <a:spLocks noGrp="1"/>
          </p:cNvSpPr>
          <p:nvPr>
            <p:ph type="title"/>
          </p:nvPr>
        </p:nvSpPr>
        <p:spPr>
          <a:xfrm>
            <a:off x="457200" y="332656"/>
            <a:ext cx="8229600" cy="1143000"/>
          </a:xfrm>
        </p:spPr>
        <p:txBody>
          <a:bodyPr>
            <a:normAutofit/>
          </a:bodyPr>
          <a:lstStyle>
            <a:lvl1pPr algn="l">
              <a:defRPr/>
            </a:lvl1pPr>
          </a:lstStyle>
          <a:p>
            <a:r>
              <a:rPr lang="en-US" sz="2000" b="1">
                <a:solidFill>
                  <a:srgbClr val="000000"/>
                </a:solidFill>
                <a:latin typeface="Arial"/>
              </a:rPr>
              <a:t>1. Onko koiralla todettu jokin synnynnäinen vika?
 - Jokin muu, mikä (Cockerspanieli)</a:t>
            </a:r>
          </a:p>
        </p:txBody>
      </p:sp>
      <p:sp>
        <p:nvSpPr>
          <p:cNvPr id="8" name="Content"/>
          <p:cNvSpPr>
            <a:spLocks noGrp="1"/>
          </p:cNvSpPr>
          <p:nvPr>
            <p:ph sz="quarter" idx="13"/>
          </p:nvPr>
        </p:nvSpPr>
        <p:spPr>
          <a:xfrm>
            <a:off x="457200" y="1557338"/>
            <a:ext cx="8229600" cy="4679974"/>
          </a:xfrm>
        </p:spPr>
        <p:txBody>
          <a:bodyPr>
            <a:normAutofit/>
          </a:bodyPr>
          <a:lstStyle>
            <a:lvl1pPr marL="457200" indent="-457200" algn="l">
              <a:buFont typeface="Arial" pitchFamily="34" charset="0"/>
              <a:buChar char="•"/>
              <a:defRPr/>
            </a:lvl1pPr>
            <a:lvl2pPr marL="457200" indent="0">
              <a:buNone/>
              <a:defRPr/>
            </a:lvl2pPr>
          </a:lstStyle>
          <a:p>
            <a:r>
              <a:rPr lang="en-US" sz="1400" b="0">
                <a:solidFill>
                  <a:srgbClr val="000000"/>
                </a:solidFill>
                <a:latin typeface="Arial"/>
              </a:rPr>
              <a:t>Ylipitkä pehmeä kitalaki</a:t>
            </a:r>
          </a:p>
          <a:p>
            <a:pPr>
              <a:spcBef>
                <a:spcPct val="90000"/>
              </a:spcBef>
            </a:pPr>
            <a:r>
              <a:rPr lang="en-US" sz="1400" b="0">
                <a:solidFill>
                  <a:srgbClr val="000000"/>
                </a:solidFill>
                <a:latin typeface="Arial"/>
              </a:rPr>
              <a:t>L7 vasen poikkihaarake puuttuu (rudimentaali, anatoominen variaatio).</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p:cNvSpPr>
            <a:spLocks noGrp="1"/>
          </p:cNvSpPr>
          <p:nvPr>
            <p:ph type="title"/>
          </p:nvPr>
        </p:nvSpPr>
        <p:spPr>
          <a:xfrm>
            <a:off x="457200" y="332656"/>
            <a:ext cx="8229600" cy="720080"/>
          </a:xfrm>
        </p:spPr>
        <p:txBody>
          <a:bodyPr>
            <a:normAutofit fontScale="90857" lnSpcReduction="20000"/>
          </a:bodyPr>
          <a:lstStyle>
            <a:lvl1pPr algn="l">
              <a:defRPr/>
            </a:lvl1pPr>
          </a:lstStyle>
          <a:p>
            <a:r>
              <a:rPr lang="en-US" sz="2000" b="1">
                <a:solidFill>
                  <a:srgbClr val="000000"/>
                </a:solidFill>
                <a:latin typeface="Arial"/>
              </a:rPr>
              <a:t>2. Onko koiralla havaittu ihon ongelmia tai sairauksia (korvat ja tassut mukaan lukien)?</a:t>
            </a:r>
          </a:p>
        </p:txBody>
      </p:sp>
      <p:sp>
        <p:nvSpPr>
          <p:cNvPr id="7" name="Text"/>
          <p:cNvSpPr>
            <a:spLocks noGrp="1"/>
          </p:cNvSpPr>
          <p:nvPr>
            <p:ph type="body" sz="quarter" idx="13"/>
          </p:nvPr>
        </p:nvSpPr>
        <p:spPr>
          <a:xfrm>
            <a:off x="457200" y="1125537"/>
            <a:ext cx="8229600" cy="540000"/>
          </a:xfrm>
        </p:spPr>
        <p:txBody>
          <a:bodyPr>
            <a:normAutofit/>
          </a:bodyPr>
          <a:lstStyle>
            <a:lvl1pPr marL="0" indent="0" algn="l">
              <a:buNone/>
              <a:defRPr baseline="0"/>
            </a:lvl1pPr>
          </a:lstStyle>
          <a:p>
            <a:r>
              <a:rPr lang="en-US" sz="1400" b="0">
                <a:solidFill>
                  <a:srgbClr val="000000"/>
                </a:solidFill>
                <a:latin typeface="Arial"/>
              </a:rPr>
              <a:t> </a:t>
            </a:r>
          </a:p>
        </p:txBody>
      </p:sp>
      <p:graphicFrame>
        <p:nvGraphicFramePr>
          <p:cNvPr id="2" name="Chart 2"/>
          <p:cNvGraphicFramePr>
            <a:graphicFrameLocks noGrp="1"/>
          </p:cNvGraphicFramePr>
          <p:nvPr/>
        </p:nvGraphicFramePr>
        <p:xfrm>
          <a:off x="457200" y="1773238"/>
          <a:ext cx="8229600" cy="44640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Surveyp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215</TotalTime>
  <Words>2793</Words>
  <Application>Microsoft Office PowerPoint</Application>
  <PresentationFormat>Näytössä katseltava diaesitys (4:3)</PresentationFormat>
  <Paragraphs>342</Paragraphs>
  <Slides>76</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76</vt:i4>
      </vt:variant>
    </vt:vector>
  </HeadingPairs>
  <TitlesOfParts>
    <vt:vector size="79" baseType="lpstr">
      <vt:lpstr>Arial</vt:lpstr>
      <vt:lpstr>Calibri</vt:lpstr>
      <vt:lpstr>Surveypal</vt:lpstr>
      <vt:lpstr>Koiran syntymävuosi</vt:lpstr>
      <vt:lpstr>Koiran sukupuoli</vt:lpstr>
      <vt:lpstr>Koiran ikä</vt:lpstr>
      <vt:lpstr>Jos koira on jo kuollut, minkä ikäiseksi se eli
?</vt:lpstr>
      <vt:lpstr>1. Onko koiralla todettu jokin synnynnäinen vika?</vt:lpstr>
      <vt:lpstr>1. Onko koiralla todettu jokin synnynnäinen vika?
 - Jokin muu, mikä (Cockerspanieli)</vt:lpstr>
      <vt:lpstr>1. Onko koiralla todettu jokin synnynnäinen vika?
 - Jokin muu, mikä (Cockerspanieli)</vt:lpstr>
      <vt:lpstr>1. Onko koiralla todettu jokin synnynnäinen vika?
 - Jokin muu, mikä (Cockerspanieli)</vt:lpstr>
      <vt:lpstr>2. Onko koiralla havaittu ihon ongelmia tai sairauksia (korvat ja tassut mukaan lukien)?</vt:lpstr>
      <vt:lpstr>2. Onko koiralla havaittu ihon ongelmia tai sairauksia (korvat ja tassut mukaan lukien)?
 - Jokin muu, mikä (Cockerspanieli)</vt:lpstr>
      <vt:lpstr>2. Onko koiralla havaittu ihon ongelmia tai sairauksia (korvat ja tassut mukaan lukien)?
 - Jokin muu, mikä (Cockerspanieli)</vt:lpstr>
      <vt:lpstr>2. Onko koiralla havaittu ihon ongelmia tai sairauksia (korvat ja tassut mukaan lukien)?
 - Jokin muu, mikä (Cockerspanieli)</vt:lpstr>
      <vt:lpstr>Missä iässä iho-ongelmat alkoivat tai sairaus puhkesi ensimmäisen kerran?</vt:lpstr>
      <vt:lpstr>Millaista oireilu havaituissa iho-ongelmissa on?</vt:lpstr>
      <vt:lpstr>Jos koiralla on todettu hoitoa vaativa pitkäkestoinen ihosairaus, sitä on hoidettu...</vt:lpstr>
      <vt:lpstr>Jos koiralla on todettu hoitoa vaativa pitkäkestoinen ihosairaus, sitä on hoidettu... - Jollain muulla, millä (Cockerspanieli)</vt:lpstr>
      <vt:lpstr>Jos koiralla on todettu hoitoa vaativa pitkäkestoinen ihosairaus, sitä on hoidettu... - Jollain muulla, millä (Cockerspanieli)</vt:lpstr>
      <vt:lpstr>3. Onko koiralla todettu silmien tai silmäluomien ongelmia?</vt:lpstr>
      <vt:lpstr>3. Onko koiralla todettu silmien tai silmäluomien ongelmia?
 - Jokin muu, mikä (Cockerspanieli)</vt:lpstr>
      <vt:lpstr>3. Onko koiralla todettu silmien tai silmäluomien ongelmia?
 - Jokin muu, mikä (Cockerspanieli)</vt:lpstr>
      <vt:lpstr>4. Onko koiralla todettu suun, hampaiden tai nielun ongelmia?</vt:lpstr>
      <vt:lpstr>4. Onko koiralla todettu suun, hampaiden tai nielun ongelmia?
 - Jokin muu, mikä (Cockerspanieli)</vt:lpstr>
      <vt:lpstr>4. Onko koiralla todettu suun, hampaiden tai nielun ongelmia?
 - Jokin muu, mikä (Cockerspanieli)</vt:lpstr>
      <vt:lpstr>5. Onko koiralla todettu ruoansulatuskanavan ongelmia tai sairauksia?</vt:lpstr>
      <vt:lpstr>5. Onko koiralla todettu ruoansulatuskanavan ongelmia tai sairauksia?
 - Jokin muu, mikä (Cockerspanieli)</vt:lpstr>
      <vt:lpstr>Missä iässä ruuansulatuskanavan ongelmat tai sairaudet alkoivat?</vt:lpstr>
      <vt:lpstr>6. Onko koiralla esiintynyt ontumaa tai liikuntavaikeuksia?</vt:lpstr>
      <vt:lpstr>Onko koiralta diagnosoitu jokin seuraavista?</vt:lpstr>
      <vt:lpstr>Onko koiralta diagnosoitu jokin seuraavista? - Jokin muu oireita aiheuttava tuki- ja liikuntaelinsairaus, mikä (Cockerspanieli)</vt:lpstr>
      <vt:lpstr>Onko koiralta diagnosoitu jokin seuraavista? - Jokin muu oireita aiheuttava tuki- ja liikuntaelinsairaus, mikä (Cockerspanieli)</vt:lpstr>
      <vt:lpstr>Onko koiralta diagnosoitu jokin seuraavista? - Jokin muu oireita aiheuttava tuki- ja liikuntaelinsairaus, mikä (Cockerspanieli)</vt:lpstr>
      <vt:lpstr>Koiralla todettu hoitoa vaativa tuki- ja liikuntaelinsairaus on...
Voit valita useamman kuin yhden vaihtoehdon. Jos koiralla on todettu useampia hoitoa vaatineita tuki- ja liikuntaelinsairauksia, vastaa näistä vakavimman osalta.</vt:lpstr>
      <vt:lpstr>Missä iässä koiran tuki- ja liikuntaelimistön ongelmat alkoivat?</vt:lpstr>
      <vt:lpstr>7. Onko koiralla todettu sydämen tai verenkierron sairauksia?</vt:lpstr>
      <vt:lpstr>7. Onko koiralla todettu sydämen tai verenkierron sairauksia?
 - Jokin muu, mikä (Cockerspanieli)</vt:lpstr>
      <vt:lpstr>Missä iässä sydämen tai verenkierron sairaus diagnosoitiin?</vt:lpstr>
      <vt:lpstr>8. Onko koiralla havaittu hengityselimistön ongelmia tai sairauksia?</vt:lpstr>
      <vt:lpstr>8. Onko koiralla havaittu hengityselimistön ongelmia tai sairauksia?
 - Jokin muu, mikä (Cockerspanieli)</vt:lpstr>
      <vt:lpstr>Missä iässä hengityselimistön oireilu alkoi?</vt:lpstr>
      <vt:lpstr>9. Onko koiralla todettu virtsateiden tai lisääntymiselinten sairauksia?</vt:lpstr>
      <vt:lpstr>9. Onko koiralla todettu virtsateiden tai lisääntymiselinten sairauksia?
 - Jokin muu, mikä (Cockerspanieli)</vt:lpstr>
      <vt:lpstr>9. Onko koiralla todettu virtsateiden tai lisääntymiselinten sairauksia?
 - Jokin muu, mikä (Cockerspanieli)</vt:lpstr>
      <vt:lpstr>Missä iässä virtsateiden tai lisääntymiselinten sairaus todettiin ensimmäisen kerran?</vt:lpstr>
      <vt:lpstr>10. Onko koiraa käytetty tai yritetty käyttää astutukseen (uros) tai onko se astutettu tai yritetty astuttaa (narttu)?</vt:lpstr>
      <vt:lpstr>Onko astutuksessa tai synnytyksessä havaittu ongelmia?</vt:lpstr>
      <vt:lpstr>Onko astutuksessa tai synnytyksessä havaittu ongelmia? - Jokin muu, mikä (tähän voit kirjoittaa myös esim. nartun hoivavietissä esiintyvistä puutteista) (Cockerspanieli)</vt:lpstr>
      <vt:lpstr>11. Onko koira steriloitu tai kastroitu?</vt:lpstr>
      <vt:lpstr>Miksi koira steriloitiin tai kastroitiin?</vt:lpstr>
      <vt:lpstr>Miksi koira steriloitiin tai kastroitiin? - Jokin muu syy, mikä (Cockerspanieli)</vt:lpstr>
      <vt:lpstr>Miksi koira steriloitiin tai kastroitiin? - Jokin muu syy, mikä (Cockerspanieli)</vt:lpstr>
      <vt:lpstr>Jos koira steriloitiin/kastroitiin luonteen tai käyttäytymisen vuoksi, mikä tarkalleen oli syynä?</vt:lpstr>
      <vt:lpstr>Jos koira steriloitiin/kastroitiin luonteen tai käyttäytymisen vuoksi, mikä tarkalleen oli syynä? - Jokin muu syy, mikä (Cockerspanieli)</vt:lpstr>
      <vt:lpstr>Auttoiko sterilointi/kastrointi pääasialliseen ongelmaan?</vt:lpstr>
      <vt:lpstr>12. Esiintyykö koiralla jokapäiväistä elämää hankaloittavaa..</vt:lpstr>
      <vt:lpstr>12. Esiintyykö koiralla jokapäiväistä elämää hankaloittavaa..
 - Jokin muu jokapäiväistä elämää hankaloittava ongelma käytöksessä, mikä (Cockerspanieli)</vt:lpstr>
      <vt:lpstr>12. Esiintyykö koiralla jokapäiväistä elämää hankaloittavaa..
 - Jokin muu jokapäiväistä elämää hankaloittava ongelma käytöksessä, mikä (Cockerspanieli)</vt:lpstr>
      <vt:lpstr>12. Esiintyykö koiralla jokapäiväistä elämää hankaloittavaa..
 - Jokin muu jokapäiväistä elämää hankaloittava ongelma käytöksessä, mikä (Cockerspanieli)</vt:lpstr>
      <vt:lpstr>13. Onko koiralla todettu hermostollisia sairauksia?</vt:lpstr>
      <vt:lpstr>13. Onko koiralla todettu hermostollisia sairauksia?
 - Jokin muu, mikä (Cockerspanieli)</vt:lpstr>
      <vt:lpstr>Missä iässä hermostollinen sairaus todettiin?</vt:lpstr>
      <vt:lpstr>14. Onko koiralla todettu sisäelinten sairauksia?</vt:lpstr>
      <vt:lpstr>14. Onko koiralla todettu sisäelinten sairauksia?
 - Jokin muu, mikä (Cockerspanieli)</vt:lpstr>
      <vt:lpstr>Missä iässä sisäelinten sairaus todettiin?</vt:lpstr>
      <vt:lpstr>15. Onko koiralla todettu hormonaalisia sairauksia?</vt:lpstr>
      <vt:lpstr>Missä iässä hormonaalinen sairaus todettiin?</vt:lpstr>
      <vt:lpstr>16. Onko koiralla todettu immuunijärjestelmän sairauksia?</vt:lpstr>
      <vt:lpstr>16. Onko koiralla todettu immuunijärjestelmän sairauksia?
 - Jokin muu, mikä (Cockerspanieli)</vt:lpstr>
      <vt:lpstr>Missä iässä immuunijärjestelmän sairaus tai sen epäily todettiin?</vt:lpstr>
      <vt:lpstr>17. Onko koiralla todettu kasvainsairauksia?</vt:lpstr>
      <vt:lpstr>17. Onko koiralla todettu kasvainsairauksia?
 - Jokin muu, mikä (Cockerspanieli)</vt:lpstr>
      <vt:lpstr>17. Onko koiralla todettu kasvainsairauksia?
 - Jokin muu, mikä (Cockerspanieli)</vt:lpstr>
      <vt:lpstr>Kasvaimen laatu</vt:lpstr>
      <vt:lpstr>Missä iässä koiralla ensimmäisen kerran todettiin kasvain?</vt:lpstr>
      <vt:lpstr>18. Onko koiralle viimeisen vuoden aikana määrätty antibioottia?</vt:lpstr>
      <vt:lpstr>19. Onko koiran terveys ollut odotustesi mukainen?</vt:lpstr>
      <vt:lpstr>20. Mikä seuraavista vaihtoehdoista kuvaa parhaiten koiran yleistä terveyttä?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surveypal2</dc:creator>
  <cp:lastModifiedBy>Anna Nygård</cp:lastModifiedBy>
  <cp:revision>45</cp:revision>
  <dcterms:created xsi:type="dcterms:W3CDTF">2012-05-09T09:21:34Z</dcterms:created>
  <dcterms:modified xsi:type="dcterms:W3CDTF">2025-10-20T10:33:15Z</dcterms:modified>
</cp:coreProperties>
</file>