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5.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1.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2.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5.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6.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31.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32.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handoutMasterIdLst>
    <p:handoutMasterId r:id="rId48"/>
  </p:handoutMasterIdLst>
  <p:sldIdLst>
    <p:sldId id="280" r:id="rId2"/>
    <p:sldId id="273" r:id="rId3"/>
    <p:sldId id="274" r:id="rId4"/>
    <p:sldId id="294" r:id="rId5"/>
    <p:sldId id="295" r:id="rId6"/>
    <p:sldId id="296" r:id="rId7"/>
    <p:sldId id="297" r:id="rId8"/>
    <p:sldId id="299" r:id="rId9"/>
    <p:sldId id="298" r:id="rId10"/>
    <p:sldId id="300" r:id="rId11"/>
    <p:sldId id="301" r:id="rId12"/>
    <p:sldId id="282" r:id="rId13"/>
    <p:sldId id="283" r:id="rId14"/>
    <p:sldId id="281" r:id="rId15"/>
    <p:sldId id="284" r:id="rId16"/>
    <p:sldId id="285" r:id="rId17"/>
    <p:sldId id="309" r:id="rId18"/>
    <p:sldId id="286" r:id="rId19"/>
    <p:sldId id="287" r:id="rId20"/>
    <p:sldId id="292" r:id="rId21"/>
    <p:sldId id="288" r:id="rId22"/>
    <p:sldId id="289" r:id="rId23"/>
    <p:sldId id="290" r:id="rId24"/>
    <p:sldId id="293" r:id="rId25"/>
    <p:sldId id="307" r:id="rId26"/>
    <p:sldId id="306" r:id="rId27"/>
    <p:sldId id="291" r:id="rId28"/>
    <p:sldId id="323" r:id="rId29"/>
    <p:sldId id="302" r:id="rId30"/>
    <p:sldId id="303" r:id="rId31"/>
    <p:sldId id="319" r:id="rId32"/>
    <p:sldId id="305" r:id="rId33"/>
    <p:sldId id="308" r:id="rId34"/>
    <p:sldId id="321" r:id="rId35"/>
    <p:sldId id="320" r:id="rId36"/>
    <p:sldId id="310" r:id="rId37"/>
    <p:sldId id="311" r:id="rId38"/>
    <p:sldId id="312" r:id="rId39"/>
    <p:sldId id="313" r:id="rId40"/>
    <p:sldId id="314" r:id="rId41"/>
    <p:sldId id="315" r:id="rId42"/>
    <p:sldId id="316" r:id="rId43"/>
    <p:sldId id="322" r:id="rId44"/>
    <p:sldId id="317" r:id="rId45"/>
    <p:sldId id="318" r:id="rId46"/>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20" autoAdjust="0"/>
    <p:restoredTop sz="94660"/>
  </p:normalViewPr>
  <p:slideViewPr>
    <p:cSldViewPr snapToGrid="0">
      <p:cViewPr varScale="1">
        <p:scale>
          <a:sx n="140" d="100"/>
          <a:sy n="140" d="100"/>
        </p:scale>
        <p:origin x="138" y="54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054"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Cockerspanielit%20geenitestitilasto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Kyyn&#228;rnivel%20ja%20olkanivel,%20-ED-INC-%20OC%202015-2025.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Kyyn&#228;rnivel%20ja%20olkanivel,%20-ED-INC-%20OC%202015-2025.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Kyyn&#228;rnivel%20ja%20olkanivel,%20-ED-INC-%20OC%202015-2025.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Kyyn&#228;rnivel%20ja%20olkanivel,%20-ED-INC-%20OC%202015-2025.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osallistujam&#228;&#228;r&#228;t%202023-2025%20(koe%20n&#228;yttely).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osallistujam&#228;&#228;r&#228;t%202023-2025%20(koe%20n&#228;yttely).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osallistujam&#228;&#228;r&#228;t%202023-2025%20(koe%20n&#228;yttely).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osallistujam&#228;&#228;r&#228;t%202023-2025%20(koe%20n&#228;yttely).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pentueet%20tilastoina%202025_uus.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pentueet%20tilastoina%202025_uus.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polvet%20%20lonkat%202015-2025.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pentueet%20tilastoina%202025.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ilmat%20ja%20v&#228;rit\v&#228;rit%202015%20-2025.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v&#228;rit%202015%20-2025.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v&#228;rit%202015%20-2025.xlsx" TargetMode="External"/><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polvet%20%20lonkat%202015-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SPDATA3\USERS\NEVAPUROTA\Data\DATA\TAAVA\OMAT\Cockerspanieli%20ry\Jalostustoimikunta\Rotukohtainen%202026_1\tilastoja\selk&#228;%20IDD%20VA%20SP%20LTV%20k-luku%202015-2025.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Geenitestitulokset</a:t>
            </a:r>
          </a:p>
        </c:rich>
      </c:tx>
      <c:layout>
        <c:manualLayout>
          <c:xMode val="edge"/>
          <c:yMode val="edge"/>
          <c:x val="0.29976811594202901"/>
          <c:y val="1.8518518518518517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geenitestitilastot!$C$4</c:f>
              <c:strCache>
                <c:ptCount val="1"/>
                <c:pt idx="0">
                  <c:v>terve</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geenitestitilastot!$B$5:$B$11</c:f>
              <c:strCache>
                <c:ptCount val="7"/>
                <c:pt idx="0">
                  <c:v>AON</c:v>
                </c:pt>
                <c:pt idx="1">
                  <c:v>AMS</c:v>
                </c:pt>
                <c:pt idx="2">
                  <c:v>FN</c:v>
                </c:pt>
                <c:pt idx="3">
                  <c:v>prcd-PRA</c:v>
                </c:pt>
                <c:pt idx="4">
                  <c:v>retrogeeni</c:v>
                </c:pt>
                <c:pt idx="5">
                  <c:v>PP</c:v>
                </c:pt>
                <c:pt idx="6">
                  <c:v>RVED</c:v>
                </c:pt>
              </c:strCache>
            </c:strRef>
          </c:cat>
          <c:val>
            <c:numRef>
              <c:f>geenitestitilastot!$C$5:$C$11</c:f>
              <c:numCache>
                <c:formatCode>General</c:formatCode>
                <c:ptCount val="7"/>
                <c:pt idx="0">
                  <c:v>73</c:v>
                </c:pt>
                <c:pt idx="1">
                  <c:v>419</c:v>
                </c:pt>
                <c:pt idx="2">
                  <c:v>753</c:v>
                </c:pt>
                <c:pt idx="3">
                  <c:v>896</c:v>
                </c:pt>
                <c:pt idx="4">
                  <c:v>0</c:v>
                </c:pt>
                <c:pt idx="5">
                  <c:v>10</c:v>
                </c:pt>
                <c:pt idx="6">
                  <c:v>1</c:v>
                </c:pt>
              </c:numCache>
            </c:numRef>
          </c:val>
          <c:extLst>
            <c:ext xmlns:c16="http://schemas.microsoft.com/office/drawing/2014/chart" uri="{C3380CC4-5D6E-409C-BE32-E72D297353CC}">
              <c16:uniqueId val="{00000000-0091-4C82-AF34-87E41EF0BF03}"/>
            </c:ext>
          </c:extLst>
        </c:ser>
        <c:ser>
          <c:idx val="1"/>
          <c:order val="1"/>
          <c:tx>
            <c:strRef>
              <c:f>geenitestitilastot!$D$4</c:f>
              <c:strCache>
                <c:ptCount val="1"/>
                <c:pt idx="0">
                  <c:v>kantaja</c:v>
                </c:pt>
              </c:strCache>
            </c:strRef>
          </c:tx>
          <c:spPr>
            <a:solidFill>
              <a:schemeClr val="accent2"/>
            </a:solidFill>
            <a:ln>
              <a:noFill/>
            </a:ln>
            <a:effectLst/>
            <a:sp3d/>
          </c:spPr>
          <c:invertIfNegative val="0"/>
          <c:dLbls>
            <c:dLbl>
              <c:idx val="1"/>
              <c:layout>
                <c:manualLayout>
                  <c:x val="9.810830198631423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091-4C82-AF34-87E41EF0BF03}"/>
                </c:ext>
              </c:extLst>
            </c:dLbl>
            <c:dLbl>
              <c:idx val="2"/>
              <c:layout>
                <c:manualLayout>
                  <c:x val="9.8108301986314581E-3"/>
                  <c:y val="-9.359292182275947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091-4C82-AF34-87E41EF0BF03}"/>
                </c:ext>
              </c:extLst>
            </c:dLbl>
            <c:dLbl>
              <c:idx val="3"/>
              <c:layout>
                <c:manualLayout>
                  <c:x val="1.569732831781033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091-4C82-AF34-87E41EF0BF03}"/>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geenitestitilastot!$B$5:$B$11</c:f>
              <c:strCache>
                <c:ptCount val="7"/>
                <c:pt idx="0">
                  <c:v>AON</c:v>
                </c:pt>
                <c:pt idx="1">
                  <c:v>AMS</c:v>
                </c:pt>
                <c:pt idx="2">
                  <c:v>FN</c:v>
                </c:pt>
                <c:pt idx="3">
                  <c:v>prcd-PRA</c:v>
                </c:pt>
                <c:pt idx="4">
                  <c:v>retrogeeni</c:v>
                </c:pt>
                <c:pt idx="5">
                  <c:v>PP</c:v>
                </c:pt>
                <c:pt idx="6">
                  <c:v>RVED</c:v>
                </c:pt>
              </c:strCache>
            </c:strRef>
          </c:cat>
          <c:val>
            <c:numRef>
              <c:f>geenitestitilastot!$D$5:$D$11</c:f>
              <c:numCache>
                <c:formatCode>General</c:formatCode>
                <c:ptCount val="7"/>
                <c:pt idx="0">
                  <c:v>14</c:v>
                </c:pt>
                <c:pt idx="1">
                  <c:v>52</c:v>
                </c:pt>
                <c:pt idx="2">
                  <c:v>4</c:v>
                </c:pt>
                <c:pt idx="3">
                  <c:v>381</c:v>
                </c:pt>
                <c:pt idx="4">
                  <c:v>13</c:v>
                </c:pt>
                <c:pt idx="5">
                  <c:v>0</c:v>
                </c:pt>
                <c:pt idx="6">
                  <c:v>0</c:v>
                </c:pt>
              </c:numCache>
            </c:numRef>
          </c:val>
          <c:extLst>
            <c:ext xmlns:c16="http://schemas.microsoft.com/office/drawing/2014/chart" uri="{C3380CC4-5D6E-409C-BE32-E72D297353CC}">
              <c16:uniqueId val="{00000001-0091-4C82-AF34-87E41EF0BF03}"/>
            </c:ext>
          </c:extLst>
        </c:ser>
        <c:ser>
          <c:idx val="2"/>
          <c:order val="2"/>
          <c:tx>
            <c:strRef>
              <c:f>geenitestitilastot!$E$4</c:f>
              <c:strCache>
                <c:ptCount val="1"/>
                <c:pt idx="0">
                  <c:v>sairas</c:v>
                </c:pt>
              </c:strCache>
            </c:strRef>
          </c:tx>
          <c:spPr>
            <a:solidFill>
              <a:schemeClr val="accent3"/>
            </a:solidFill>
            <a:ln>
              <a:noFill/>
            </a:ln>
            <a:effectLst/>
            <a:sp3d/>
          </c:spPr>
          <c:invertIfNegative val="0"/>
          <c:dLbls>
            <c:dLbl>
              <c:idx val="3"/>
              <c:layout>
                <c:manualLayout>
                  <c:x val="1.569732831781033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091-4C82-AF34-87E41EF0BF03}"/>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geenitestitilastot!$B$5:$B$11</c:f>
              <c:strCache>
                <c:ptCount val="7"/>
                <c:pt idx="0">
                  <c:v>AON</c:v>
                </c:pt>
                <c:pt idx="1">
                  <c:v>AMS</c:v>
                </c:pt>
                <c:pt idx="2">
                  <c:v>FN</c:v>
                </c:pt>
                <c:pt idx="3">
                  <c:v>prcd-PRA</c:v>
                </c:pt>
                <c:pt idx="4">
                  <c:v>retrogeeni</c:v>
                </c:pt>
                <c:pt idx="5">
                  <c:v>PP</c:v>
                </c:pt>
                <c:pt idx="6">
                  <c:v>RVED</c:v>
                </c:pt>
              </c:strCache>
            </c:strRef>
          </c:cat>
          <c:val>
            <c:numRef>
              <c:f>geenitestitilastot!$E$5:$E$11</c:f>
              <c:numCache>
                <c:formatCode>General</c:formatCode>
                <c:ptCount val="7"/>
                <c:pt idx="0">
                  <c:v>3</c:v>
                </c:pt>
                <c:pt idx="1">
                  <c:v>2</c:v>
                </c:pt>
                <c:pt idx="2">
                  <c:v>0</c:v>
                </c:pt>
                <c:pt idx="3">
                  <c:v>23</c:v>
                </c:pt>
                <c:pt idx="4">
                  <c:v>300</c:v>
                </c:pt>
                <c:pt idx="5">
                  <c:v>0</c:v>
                </c:pt>
                <c:pt idx="6">
                  <c:v>0</c:v>
                </c:pt>
              </c:numCache>
            </c:numRef>
          </c:val>
          <c:extLst>
            <c:ext xmlns:c16="http://schemas.microsoft.com/office/drawing/2014/chart" uri="{C3380CC4-5D6E-409C-BE32-E72D297353CC}">
              <c16:uniqueId val="{00000002-0091-4C82-AF34-87E41EF0BF03}"/>
            </c:ext>
          </c:extLst>
        </c:ser>
        <c:dLbls>
          <c:showLegendKey val="0"/>
          <c:showVal val="1"/>
          <c:showCatName val="0"/>
          <c:showSerName val="0"/>
          <c:showPercent val="0"/>
          <c:showBubbleSize val="0"/>
        </c:dLbls>
        <c:gapWidth val="150"/>
        <c:shape val="box"/>
        <c:axId val="927204527"/>
        <c:axId val="927212687"/>
        <c:axId val="1111804655"/>
      </c:bar3DChart>
      <c:catAx>
        <c:axId val="92720452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927212687"/>
        <c:crosses val="autoZero"/>
        <c:auto val="1"/>
        <c:lblAlgn val="ctr"/>
        <c:lblOffset val="100"/>
        <c:noMultiLvlLbl val="0"/>
      </c:catAx>
      <c:valAx>
        <c:axId val="92721268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927204527"/>
        <c:crosses val="autoZero"/>
        <c:crossBetween val="between"/>
      </c:valAx>
      <c:serAx>
        <c:axId val="1111804655"/>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fi-FI"/>
          </a:p>
        </c:txPr>
        <c:crossAx val="927212687"/>
        <c:crosses val="autoZero"/>
      </c:ser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Kyynärnivelen kasvuhäiriö 2015-2025, 1682 kpl</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'Kyynärnivelen kasvuhäiriö'!$A$6</c:f>
              <c:strCache>
                <c:ptCount val="1"/>
                <c:pt idx="0">
                  <c:v>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kasvuhäiriö'!$B$6:$L$6</c:f>
              <c:numCache>
                <c:formatCode>General</c:formatCode>
                <c:ptCount val="11"/>
                <c:pt idx="0">
                  <c:v>106</c:v>
                </c:pt>
                <c:pt idx="1">
                  <c:v>99</c:v>
                </c:pt>
                <c:pt idx="2">
                  <c:v>133</c:v>
                </c:pt>
                <c:pt idx="3">
                  <c:v>94</c:v>
                </c:pt>
                <c:pt idx="4">
                  <c:v>109</c:v>
                </c:pt>
                <c:pt idx="5">
                  <c:v>113</c:v>
                </c:pt>
                <c:pt idx="6">
                  <c:v>163</c:v>
                </c:pt>
                <c:pt idx="7">
                  <c:v>156</c:v>
                </c:pt>
                <c:pt idx="8">
                  <c:v>248</c:v>
                </c:pt>
                <c:pt idx="9">
                  <c:v>188</c:v>
                </c:pt>
                <c:pt idx="10">
                  <c:v>216</c:v>
                </c:pt>
              </c:numCache>
            </c:numRef>
          </c:val>
          <c:extLst>
            <c:ext xmlns:c16="http://schemas.microsoft.com/office/drawing/2014/chart" uri="{C3380CC4-5D6E-409C-BE32-E72D297353CC}">
              <c16:uniqueId val="{00000000-E023-4A31-83C8-BDD245FD7F7D}"/>
            </c:ext>
          </c:extLst>
        </c:ser>
        <c:ser>
          <c:idx val="1"/>
          <c:order val="1"/>
          <c:tx>
            <c:strRef>
              <c:f>'Kyynärnivelen kasvuhäiriö'!$A$7</c:f>
              <c:strCache>
                <c:ptCount val="1"/>
                <c:pt idx="0">
                  <c:v>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kasvuhäiriö'!$B$7:$L$7</c:f>
              <c:numCache>
                <c:formatCode>General</c:formatCode>
                <c:ptCount val="11"/>
                <c:pt idx="0">
                  <c:v>0</c:v>
                </c:pt>
                <c:pt idx="1">
                  <c:v>3</c:v>
                </c:pt>
                <c:pt idx="2">
                  <c:v>1</c:v>
                </c:pt>
                <c:pt idx="3">
                  <c:v>0</c:v>
                </c:pt>
                <c:pt idx="4">
                  <c:v>0</c:v>
                </c:pt>
                <c:pt idx="5">
                  <c:v>3</c:v>
                </c:pt>
                <c:pt idx="6">
                  <c:v>4</c:v>
                </c:pt>
                <c:pt idx="7">
                  <c:v>3</c:v>
                </c:pt>
                <c:pt idx="8">
                  <c:v>4</c:v>
                </c:pt>
                <c:pt idx="9">
                  <c:v>3</c:v>
                </c:pt>
                <c:pt idx="10">
                  <c:v>4</c:v>
                </c:pt>
              </c:numCache>
            </c:numRef>
          </c:val>
          <c:extLst>
            <c:ext xmlns:c16="http://schemas.microsoft.com/office/drawing/2014/chart" uri="{C3380CC4-5D6E-409C-BE32-E72D297353CC}">
              <c16:uniqueId val="{00000001-E023-4A31-83C8-BDD245FD7F7D}"/>
            </c:ext>
          </c:extLst>
        </c:ser>
        <c:ser>
          <c:idx val="2"/>
          <c:order val="2"/>
          <c:tx>
            <c:strRef>
              <c:f>'Kyynärnivelen kasvuhäiriö'!$A$8</c:f>
              <c:strCache>
                <c:ptCount val="1"/>
                <c:pt idx="0">
                  <c:v>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kasvuhäiriö'!$B$8:$L$8</c:f>
              <c:numCache>
                <c:formatCode>General</c:formatCode>
                <c:ptCount val="11"/>
                <c:pt idx="0">
                  <c:v>0</c:v>
                </c:pt>
                <c:pt idx="1">
                  <c:v>0</c:v>
                </c:pt>
                <c:pt idx="2">
                  <c:v>1</c:v>
                </c:pt>
                <c:pt idx="3">
                  <c:v>0</c:v>
                </c:pt>
                <c:pt idx="4">
                  <c:v>1</c:v>
                </c:pt>
                <c:pt idx="5">
                  <c:v>0</c:v>
                </c:pt>
                <c:pt idx="6">
                  <c:v>6</c:v>
                </c:pt>
                <c:pt idx="7">
                  <c:v>2</c:v>
                </c:pt>
                <c:pt idx="8">
                  <c:v>4</c:v>
                </c:pt>
                <c:pt idx="9">
                  <c:v>2</c:v>
                </c:pt>
                <c:pt idx="10">
                  <c:v>3</c:v>
                </c:pt>
              </c:numCache>
            </c:numRef>
          </c:val>
          <c:extLst>
            <c:ext xmlns:c16="http://schemas.microsoft.com/office/drawing/2014/chart" uri="{C3380CC4-5D6E-409C-BE32-E72D297353CC}">
              <c16:uniqueId val="{00000002-E023-4A31-83C8-BDD245FD7F7D}"/>
            </c:ext>
          </c:extLst>
        </c:ser>
        <c:ser>
          <c:idx val="3"/>
          <c:order val="3"/>
          <c:tx>
            <c:strRef>
              <c:f>'Kyynärnivelen kasvuhäiriö'!$A$9</c:f>
              <c:strCache>
                <c:ptCount val="1"/>
                <c:pt idx="0">
                  <c:v>3</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kasvuhäiriö'!$B$9:$L$9</c:f>
              <c:numCache>
                <c:formatCode>General</c:formatCode>
                <c:ptCount val="11"/>
                <c:pt idx="0">
                  <c:v>0</c:v>
                </c:pt>
                <c:pt idx="1">
                  <c:v>0</c:v>
                </c:pt>
                <c:pt idx="2">
                  <c:v>1</c:v>
                </c:pt>
                <c:pt idx="3">
                  <c:v>0</c:v>
                </c:pt>
                <c:pt idx="4">
                  <c:v>0</c:v>
                </c:pt>
                <c:pt idx="5">
                  <c:v>0</c:v>
                </c:pt>
                <c:pt idx="6">
                  <c:v>1</c:v>
                </c:pt>
                <c:pt idx="7">
                  <c:v>1</c:v>
                </c:pt>
                <c:pt idx="8">
                  <c:v>3</c:v>
                </c:pt>
                <c:pt idx="9">
                  <c:v>1</c:v>
                </c:pt>
                <c:pt idx="10">
                  <c:v>2</c:v>
                </c:pt>
              </c:numCache>
            </c:numRef>
          </c:val>
          <c:extLst>
            <c:ext xmlns:c16="http://schemas.microsoft.com/office/drawing/2014/chart" uri="{C3380CC4-5D6E-409C-BE32-E72D297353CC}">
              <c16:uniqueId val="{00000003-E023-4A31-83C8-BDD245FD7F7D}"/>
            </c:ext>
          </c:extLst>
        </c:ser>
        <c:ser>
          <c:idx val="4"/>
          <c:order val="4"/>
          <c:tx>
            <c:strRef>
              <c:f>'Kyynärnivelen kasvuhäiriö'!$A$10</c:f>
              <c:strCache>
                <c:ptCount val="1"/>
                <c:pt idx="0">
                  <c:v>operoitu</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kasvuhäiriö'!$B$10:$L$10</c:f>
              <c:numCache>
                <c:formatCode>General</c:formatCode>
                <c:ptCount val="11"/>
                <c:pt idx="0">
                  <c:v>0</c:v>
                </c:pt>
                <c:pt idx="1">
                  <c:v>0</c:v>
                </c:pt>
                <c:pt idx="2">
                  <c:v>0</c:v>
                </c:pt>
                <c:pt idx="3">
                  <c:v>1</c:v>
                </c:pt>
                <c:pt idx="4">
                  <c:v>0</c:v>
                </c:pt>
                <c:pt idx="5">
                  <c:v>0</c:v>
                </c:pt>
                <c:pt idx="6">
                  <c:v>0</c:v>
                </c:pt>
                <c:pt idx="7">
                  <c:v>2</c:v>
                </c:pt>
                <c:pt idx="8">
                  <c:v>0</c:v>
                </c:pt>
                <c:pt idx="9">
                  <c:v>1</c:v>
                </c:pt>
                <c:pt idx="10">
                  <c:v>0</c:v>
                </c:pt>
              </c:numCache>
            </c:numRef>
          </c:val>
          <c:extLst>
            <c:ext xmlns:c16="http://schemas.microsoft.com/office/drawing/2014/chart" uri="{C3380CC4-5D6E-409C-BE32-E72D297353CC}">
              <c16:uniqueId val="{00000004-E023-4A31-83C8-BDD245FD7F7D}"/>
            </c:ext>
          </c:extLst>
        </c:ser>
        <c:dLbls>
          <c:dLblPos val="outEnd"/>
          <c:showLegendKey val="0"/>
          <c:showVal val="1"/>
          <c:showCatName val="0"/>
          <c:showSerName val="0"/>
          <c:showPercent val="0"/>
          <c:showBubbleSize val="0"/>
        </c:dLbls>
        <c:gapWidth val="219"/>
        <c:overlap val="-27"/>
        <c:axId val="757362416"/>
        <c:axId val="757367696"/>
      </c:barChart>
      <c:catAx>
        <c:axId val="757362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57367696"/>
        <c:crosses val="autoZero"/>
        <c:auto val="1"/>
        <c:lblAlgn val="ctr"/>
        <c:lblOffset val="100"/>
        <c:noMultiLvlLbl val="0"/>
      </c:catAx>
      <c:valAx>
        <c:axId val="757367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573624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Kyynärnivelen kasvuhäiriö  1 asteesta -operoituun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'Kyynärnivelen kasvuhäiriö'!$A$30</c:f>
              <c:strCache>
                <c:ptCount val="1"/>
                <c:pt idx="0">
                  <c:v>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kasvuhäiriö'!$B$29:$L$29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kasvuhäiriö'!$B$30:$L$30</c:f>
              <c:numCache>
                <c:formatCode>General</c:formatCode>
                <c:ptCount val="11"/>
                <c:pt idx="0">
                  <c:v>0</c:v>
                </c:pt>
                <c:pt idx="1">
                  <c:v>3</c:v>
                </c:pt>
                <c:pt idx="2">
                  <c:v>1</c:v>
                </c:pt>
                <c:pt idx="3">
                  <c:v>0</c:v>
                </c:pt>
                <c:pt idx="4">
                  <c:v>0</c:v>
                </c:pt>
                <c:pt idx="5">
                  <c:v>3</c:v>
                </c:pt>
                <c:pt idx="6">
                  <c:v>4</c:v>
                </c:pt>
                <c:pt idx="7">
                  <c:v>3</c:v>
                </c:pt>
                <c:pt idx="8">
                  <c:v>4</c:v>
                </c:pt>
                <c:pt idx="9">
                  <c:v>3</c:v>
                </c:pt>
                <c:pt idx="10">
                  <c:v>4</c:v>
                </c:pt>
              </c:numCache>
            </c:numRef>
          </c:val>
          <c:extLst>
            <c:ext xmlns:c16="http://schemas.microsoft.com/office/drawing/2014/chart" uri="{C3380CC4-5D6E-409C-BE32-E72D297353CC}">
              <c16:uniqueId val="{00000000-3E5C-4191-BB41-90BAA94C17F0}"/>
            </c:ext>
          </c:extLst>
        </c:ser>
        <c:ser>
          <c:idx val="1"/>
          <c:order val="1"/>
          <c:tx>
            <c:strRef>
              <c:f>'Kyynärnivelen kasvuhäiriö'!$A$31</c:f>
              <c:strCache>
                <c:ptCount val="1"/>
                <c:pt idx="0">
                  <c:v>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kasvuhäiriö'!$B$29:$L$29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kasvuhäiriö'!$B$31:$L$31</c:f>
              <c:numCache>
                <c:formatCode>General</c:formatCode>
                <c:ptCount val="11"/>
                <c:pt idx="0">
                  <c:v>0</c:v>
                </c:pt>
                <c:pt idx="1">
                  <c:v>0</c:v>
                </c:pt>
                <c:pt idx="2">
                  <c:v>1</c:v>
                </c:pt>
                <c:pt idx="3">
                  <c:v>0</c:v>
                </c:pt>
                <c:pt idx="4">
                  <c:v>1</c:v>
                </c:pt>
                <c:pt idx="5">
                  <c:v>0</c:v>
                </c:pt>
                <c:pt idx="6">
                  <c:v>6</c:v>
                </c:pt>
                <c:pt idx="7">
                  <c:v>2</c:v>
                </c:pt>
                <c:pt idx="8">
                  <c:v>4</c:v>
                </c:pt>
                <c:pt idx="9">
                  <c:v>2</c:v>
                </c:pt>
                <c:pt idx="10">
                  <c:v>3</c:v>
                </c:pt>
              </c:numCache>
            </c:numRef>
          </c:val>
          <c:extLst>
            <c:ext xmlns:c16="http://schemas.microsoft.com/office/drawing/2014/chart" uri="{C3380CC4-5D6E-409C-BE32-E72D297353CC}">
              <c16:uniqueId val="{00000001-3E5C-4191-BB41-90BAA94C17F0}"/>
            </c:ext>
          </c:extLst>
        </c:ser>
        <c:ser>
          <c:idx val="2"/>
          <c:order val="2"/>
          <c:tx>
            <c:strRef>
              <c:f>'Kyynärnivelen kasvuhäiriö'!$A$32</c:f>
              <c:strCache>
                <c:ptCount val="1"/>
                <c:pt idx="0">
                  <c:v>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kasvuhäiriö'!$B$29:$L$29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kasvuhäiriö'!$B$32:$L$32</c:f>
              <c:numCache>
                <c:formatCode>General</c:formatCode>
                <c:ptCount val="11"/>
                <c:pt idx="0">
                  <c:v>0</c:v>
                </c:pt>
                <c:pt idx="1">
                  <c:v>0</c:v>
                </c:pt>
                <c:pt idx="2">
                  <c:v>1</c:v>
                </c:pt>
                <c:pt idx="3">
                  <c:v>0</c:v>
                </c:pt>
                <c:pt idx="4">
                  <c:v>0</c:v>
                </c:pt>
                <c:pt idx="5">
                  <c:v>0</c:v>
                </c:pt>
                <c:pt idx="6">
                  <c:v>1</c:v>
                </c:pt>
                <c:pt idx="7">
                  <c:v>1</c:v>
                </c:pt>
                <c:pt idx="8">
                  <c:v>3</c:v>
                </c:pt>
                <c:pt idx="9">
                  <c:v>1</c:v>
                </c:pt>
                <c:pt idx="10">
                  <c:v>2</c:v>
                </c:pt>
              </c:numCache>
            </c:numRef>
          </c:val>
          <c:extLst>
            <c:ext xmlns:c16="http://schemas.microsoft.com/office/drawing/2014/chart" uri="{C3380CC4-5D6E-409C-BE32-E72D297353CC}">
              <c16:uniqueId val="{00000002-3E5C-4191-BB41-90BAA94C17F0}"/>
            </c:ext>
          </c:extLst>
        </c:ser>
        <c:ser>
          <c:idx val="3"/>
          <c:order val="3"/>
          <c:tx>
            <c:strRef>
              <c:f>'Kyynärnivelen kasvuhäiriö'!$A$33</c:f>
              <c:strCache>
                <c:ptCount val="1"/>
                <c:pt idx="0">
                  <c:v>operoitu</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'Kyynärnivelen kasvuhäiriö'!$B$29:$L$29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'Kyynärnivelen kasvuhäiriö'!$B$33:$L$33</c:f>
              <c:numCache>
                <c:formatCode>General</c:formatCode>
                <c:ptCount val="11"/>
                <c:pt idx="0">
                  <c:v>0</c:v>
                </c:pt>
                <c:pt idx="1">
                  <c:v>0</c:v>
                </c:pt>
                <c:pt idx="2">
                  <c:v>0</c:v>
                </c:pt>
                <c:pt idx="3">
                  <c:v>1</c:v>
                </c:pt>
                <c:pt idx="4">
                  <c:v>0</c:v>
                </c:pt>
                <c:pt idx="5">
                  <c:v>0</c:v>
                </c:pt>
                <c:pt idx="6">
                  <c:v>0</c:v>
                </c:pt>
                <c:pt idx="7">
                  <c:v>2</c:v>
                </c:pt>
                <c:pt idx="8">
                  <c:v>0</c:v>
                </c:pt>
                <c:pt idx="9">
                  <c:v>1</c:v>
                </c:pt>
                <c:pt idx="10">
                  <c:v>0</c:v>
                </c:pt>
              </c:numCache>
            </c:numRef>
          </c:val>
          <c:extLst>
            <c:ext xmlns:c16="http://schemas.microsoft.com/office/drawing/2014/chart" uri="{C3380CC4-5D6E-409C-BE32-E72D297353CC}">
              <c16:uniqueId val="{00000003-3E5C-4191-BB41-90BAA94C17F0}"/>
            </c:ext>
          </c:extLst>
        </c:ser>
        <c:dLbls>
          <c:showLegendKey val="0"/>
          <c:showVal val="0"/>
          <c:showCatName val="0"/>
          <c:showSerName val="0"/>
          <c:showPercent val="0"/>
          <c:showBubbleSize val="0"/>
        </c:dLbls>
        <c:gapWidth val="219"/>
        <c:overlap val="-27"/>
        <c:axId val="776190112"/>
        <c:axId val="776173792"/>
      </c:barChart>
      <c:catAx>
        <c:axId val="776190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76173792"/>
        <c:crosses val="autoZero"/>
        <c:auto val="1"/>
        <c:lblAlgn val="ctr"/>
        <c:lblOffset val="100"/>
        <c:noMultiLvlLbl val="0"/>
      </c:catAx>
      <c:valAx>
        <c:axId val="776173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6190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Kyynärnivelen inkongruenssi 2019-2025, 307 kpl</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'INC kyynärnivelen inkongruenssi'!$B$5</c:f>
              <c:strCache>
                <c:ptCount val="1"/>
                <c:pt idx="0">
                  <c:v>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'INC kyynärnivelen inkongruenssi'!$C$4:$I$4</c:f>
              <c:numCache>
                <c:formatCode>General</c:formatCode>
                <c:ptCount val="7"/>
                <c:pt idx="0">
                  <c:v>2019</c:v>
                </c:pt>
                <c:pt idx="1">
                  <c:v>2020</c:v>
                </c:pt>
                <c:pt idx="2">
                  <c:v>2021</c:v>
                </c:pt>
                <c:pt idx="3">
                  <c:v>2022</c:v>
                </c:pt>
                <c:pt idx="4">
                  <c:v>2023</c:v>
                </c:pt>
                <c:pt idx="5">
                  <c:v>2024</c:v>
                </c:pt>
                <c:pt idx="6">
                  <c:v>2025</c:v>
                </c:pt>
              </c:numCache>
            </c:numRef>
          </c:cat>
          <c:val>
            <c:numRef>
              <c:f>'INC kyynärnivelen inkongruenssi'!$C$5:$I$5</c:f>
              <c:numCache>
                <c:formatCode>General</c:formatCode>
                <c:ptCount val="7"/>
                <c:pt idx="0">
                  <c:v>11</c:v>
                </c:pt>
                <c:pt idx="1">
                  <c:v>22</c:v>
                </c:pt>
                <c:pt idx="2">
                  <c:v>11</c:v>
                </c:pt>
                <c:pt idx="3">
                  <c:v>12</c:v>
                </c:pt>
                <c:pt idx="4">
                  <c:v>79</c:v>
                </c:pt>
                <c:pt idx="5">
                  <c:v>64</c:v>
                </c:pt>
                <c:pt idx="6">
                  <c:v>72</c:v>
                </c:pt>
              </c:numCache>
            </c:numRef>
          </c:val>
          <c:extLst>
            <c:ext xmlns:c16="http://schemas.microsoft.com/office/drawing/2014/chart" uri="{C3380CC4-5D6E-409C-BE32-E72D297353CC}">
              <c16:uniqueId val="{00000000-0F35-4765-AB13-24A9693D9721}"/>
            </c:ext>
          </c:extLst>
        </c:ser>
        <c:ser>
          <c:idx val="1"/>
          <c:order val="1"/>
          <c:tx>
            <c:strRef>
              <c:f>'INC kyynärnivelen inkongruenssi'!$B$6</c:f>
              <c:strCache>
                <c:ptCount val="1"/>
                <c:pt idx="0">
                  <c:v>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'INC kyynärnivelen inkongruenssi'!$C$4:$I$4</c:f>
              <c:numCache>
                <c:formatCode>General</c:formatCode>
                <c:ptCount val="7"/>
                <c:pt idx="0">
                  <c:v>2019</c:v>
                </c:pt>
                <c:pt idx="1">
                  <c:v>2020</c:v>
                </c:pt>
                <c:pt idx="2">
                  <c:v>2021</c:v>
                </c:pt>
                <c:pt idx="3">
                  <c:v>2022</c:v>
                </c:pt>
                <c:pt idx="4">
                  <c:v>2023</c:v>
                </c:pt>
                <c:pt idx="5">
                  <c:v>2024</c:v>
                </c:pt>
                <c:pt idx="6">
                  <c:v>2025</c:v>
                </c:pt>
              </c:numCache>
            </c:numRef>
          </c:cat>
          <c:val>
            <c:numRef>
              <c:f>'INC kyynärnivelen inkongruenssi'!$C$6:$I$6</c:f>
              <c:numCache>
                <c:formatCode>General</c:formatCode>
                <c:ptCount val="7"/>
                <c:pt idx="0">
                  <c:v>1</c:v>
                </c:pt>
                <c:pt idx="1">
                  <c:v>1</c:v>
                </c:pt>
                <c:pt idx="2">
                  <c:v>0</c:v>
                </c:pt>
                <c:pt idx="3">
                  <c:v>4</c:v>
                </c:pt>
                <c:pt idx="4">
                  <c:v>6</c:v>
                </c:pt>
                <c:pt idx="5">
                  <c:v>7</c:v>
                </c:pt>
                <c:pt idx="6">
                  <c:v>9</c:v>
                </c:pt>
              </c:numCache>
            </c:numRef>
          </c:val>
          <c:extLst>
            <c:ext xmlns:c16="http://schemas.microsoft.com/office/drawing/2014/chart" uri="{C3380CC4-5D6E-409C-BE32-E72D297353CC}">
              <c16:uniqueId val="{00000001-0F35-4765-AB13-24A9693D9721}"/>
            </c:ext>
          </c:extLst>
        </c:ser>
        <c:ser>
          <c:idx val="2"/>
          <c:order val="2"/>
          <c:tx>
            <c:strRef>
              <c:f>'INC kyynärnivelen inkongruenssi'!$B$7</c:f>
              <c:strCache>
                <c:ptCount val="1"/>
                <c:pt idx="0">
                  <c:v>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'INC kyynärnivelen inkongruenssi'!$C$4:$I$4</c:f>
              <c:numCache>
                <c:formatCode>General</c:formatCode>
                <c:ptCount val="7"/>
                <c:pt idx="0">
                  <c:v>2019</c:v>
                </c:pt>
                <c:pt idx="1">
                  <c:v>2020</c:v>
                </c:pt>
                <c:pt idx="2">
                  <c:v>2021</c:v>
                </c:pt>
                <c:pt idx="3">
                  <c:v>2022</c:v>
                </c:pt>
                <c:pt idx="4">
                  <c:v>2023</c:v>
                </c:pt>
                <c:pt idx="5">
                  <c:v>2024</c:v>
                </c:pt>
                <c:pt idx="6">
                  <c:v>2025</c:v>
                </c:pt>
              </c:numCache>
            </c:numRef>
          </c:cat>
          <c:val>
            <c:numRef>
              <c:f>'INC kyynärnivelen inkongruenssi'!$C$7:$I$7</c:f>
              <c:numCache>
                <c:formatCode>General</c:formatCode>
                <c:ptCount val="7"/>
                <c:pt idx="0">
                  <c:v>0</c:v>
                </c:pt>
                <c:pt idx="1">
                  <c:v>0</c:v>
                </c:pt>
                <c:pt idx="2">
                  <c:v>0</c:v>
                </c:pt>
                <c:pt idx="3">
                  <c:v>1</c:v>
                </c:pt>
                <c:pt idx="4">
                  <c:v>2</c:v>
                </c:pt>
                <c:pt idx="5">
                  <c:v>1</c:v>
                </c:pt>
                <c:pt idx="6">
                  <c:v>1</c:v>
                </c:pt>
              </c:numCache>
            </c:numRef>
          </c:val>
          <c:extLst>
            <c:ext xmlns:c16="http://schemas.microsoft.com/office/drawing/2014/chart" uri="{C3380CC4-5D6E-409C-BE32-E72D297353CC}">
              <c16:uniqueId val="{00000002-0F35-4765-AB13-24A9693D9721}"/>
            </c:ext>
          </c:extLst>
        </c:ser>
        <c:ser>
          <c:idx val="3"/>
          <c:order val="3"/>
          <c:tx>
            <c:strRef>
              <c:f>'INC kyynärnivelen inkongruenssi'!$B$8</c:f>
              <c:strCache>
                <c:ptCount val="1"/>
                <c:pt idx="0">
                  <c:v>3</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'INC kyynärnivelen inkongruenssi'!$C$4:$I$4</c:f>
              <c:numCache>
                <c:formatCode>General</c:formatCode>
                <c:ptCount val="7"/>
                <c:pt idx="0">
                  <c:v>2019</c:v>
                </c:pt>
                <c:pt idx="1">
                  <c:v>2020</c:v>
                </c:pt>
                <c:pt idx="2">
                  <c:v>2021</c:v>
                </c:pt>
                <c:pt idx="3">
                  <c:v>2022</c:v>
                </c:pt>
                <c:pt idx="4">
                  <c:v>2023</c:v>
                </c:pt>
                <c:pt idx="5">
                  <c:v>2024</c:v>
                </c:pt>
                <c:pt idx="6">
                  <c:v>2025</c:v>
                </c:pt>
              </c:numCache>
            </c:numRef>
          </c:cat>
          <c:val>
            <c:numRef>
              <c:f>'INC kyynärnivelen inkongruenssi'!$C$8:$I$8</c:f>
              <c:numCache>
                <c:formatCode>General</c:formatCode>
                <c:ptCount val="7"/>
                <c:pt idx="0">
                  <c:v>0</c:v>
                </c:pt>
                <c:pt idx="1">
                  <c:v>0</c:v>
                </c:pt>
                <c:pt idx="2">
                  <c:v>0</c:v>
                </c:pt>
                <c:pt idx="3">
                  <c:v>0</c:v>
                </c:pt>
                <c:pt idx="4">
                  <c:v>1</c:v>
                </c:pt>
                <c:pt idx="5">
                  <c:v>1</c:v>
                </c:pt>
                <c:pt idx="6">
                  <c:v>0</c:v>
                </c:pt>
              </c:numCache>
            </c:numRef>
          </c:val>
          <c:extLst>
            <c:ext xmlns:c16="http://schemas.microsoft.com/office/drawing/2014/chart" uri="{C3380CC4-5D6E-409C-BE32-E72D297353CC}">
              <c16:uniqueId val="{00000003-0F35-4765-AB13-24A9693D9721}"/>
            </c:ext>
          </c:extLst>
        </c:ser>
        <c:ser>
          <c:idx val="4"/>
          <c:order val="4"/>
          <c:tx>
            <c:strRef>
              <c:f>'INC kyynärnivelen inkongruenssi'!$B$9</c:f>
              <c:strCache>
                <c:ptCount val="1"/>
                <c:pt idx="0">
                  <c:v>operoitu</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'INC kyynärnivelen inkongruenssi'!$C$4:$I$4</c:f>
              <c:numCache>
                <c:formatCode>General</c:formatCode>
                <c:ptCount val="7"/>
                <c:pt idx="0">
                  <c:v>2019</c:v>
                </c:pt>
                <c:pt idx="1">
                  <c:v>2020</c:v>
                </c:pt>
                <c:pt idx="2">
                  <c:v>2021</c:v>
                </c:pt>
                <c:pt idx="3">
                  <c:v>2022</c:v>
                </c:pt>
                <c:pt idx="4">
                  <c:v>2023</c:v>
                </c:pt>
                <c:pt idx="5">
                  <c:v>2024</c:v>
                </c:pt>
                <c:pt idx="6">
                  <c:v>2025</c:v>
                </c:pt>
              </c:numCache>
            </c:numRef>
          </c:cat>
          <c:val>
            <c:numRef>
              <c:f>'INC kyynärnivelen inkongruenssi'!$C$9:$I$9</c:f>
              <c:numCache>
                <c:formatCode>General</c:formatCode>
                <c:ptCount val="7"/>
                <c:pt idx="0">
                  <c:v>0</c:v>
                </c:pt>
                <c:pt idx="1">
                  <c:v>0</c:v>
                </c:pt>
                <c:pt idx="2">
                  <c:v>0</c:v>
                </c:pt>
                <c:pt idx="3">
                  <c:v>0</c:v>
                </c:pt>
                <c:pt idx="4">
                  <c:v>0</c:v>
                </c:pt>
                <c:pt idx="5">
                  <c:v>1</c:v>
                </c:pt>
                <c:pt idx="6">
                  <c:v>0</c:v>
                </c:pt>
              </c:numCache>
            </c:numRef>
          </c:val>
          <c:extLst>
            <c:ext xmlns:c16="http://schemas.microsoft.com/office/drawing/2014/chart" uri="{C3380CC4-5D6E-409C-BE32-E72D297353CC}">
              <c16:uniqueId val="{00000004-0F35-4765-AB13-24A9693D9721}"/>
            </c:ext>
          </c:extLst>
        </c:ser>
        <c:dLbls>
          <c:dLblPos val="outEnd"/>
          <c:showLegendKey val="0"/>
          <c:showVal val="1"/>
          <c:showCatName val="0"/>
          <c:showSerName val="0"/>
          <c:showPercent val="0"/>
          <c:showBubbleSize val="0"/>
        </c:dLbls>
        <c:gapWidth val="219"/>
        <c:overlap val="-27"/>
        <c:axId val="1527746303"/>
        <c:axId val="1527741983"/>
      </c:barChart>
      <c:catAx>
        <c:axId val="15277463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1527741983"/>
        <c:crosses val="autoZero"/>
        <c:auto val="1"/>
        <c:lblAlgn val="ctr"/>
        <c:lblOffset val="100"/>
        <c:noMultiLvlLbl val="0"/>
      </c:catAx>
      <c:valAx>
        <c:axId val="15277419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5277463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Olkanivelen osteokondroosi, OC,</a:t>
            </a:r>
            <a:r>
              <a:rPr lang="en-US" sz="1800" b="1" baseline="0"/>
              <a:t> 136 kpl</a:t>
            </a:r>
            <a:r>
              <a:rPr lang="en-US" sz="1800" b="1"/>
              <a:t> </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'OC olkanivelen osteokondroosi'!$B$6</c:f>
              <c:strCache>
                <c:ptCount val="1"/>
                <c:pt idx="0">
                  <c:v>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'OC olkanivelen osteokondroosi'!$C$5:$G$5</c:f>
              <c:numCache>
                <c:formatCode>General</c:formatCode>
                <c:ptCount val="5"/>
                <c:pt idx="0">
                  <c:v>2021</c:v>
                </c:pt>
                <c:pt idx="1">
                  <c:v>2022</c:v>
                </c:pt>
                <c:pt idx="2">
                  <c:v>2023</c:v>
                </c:pt>
                <c:pt idx="3">
                  <c:v>2024</c:v>
                </c:pt>
                <c:pt idx="4">
                  <c:v>2025</c:v>
                </c:pt>
              </c:numCache>
            </c:numRef>
          </c:cat>
          <c:val>
            <c:numRef>
              <c:f>'OC olkanivelen osteokondroosi'!$C$6:$G$6</c:f>
              <c:numCache>
                <c:formatCode>General</c:formatCode>
                <c:ptCount val="5"/>
                <c:pt idx="0">
                  <c:v>6</c:v>
                </c:pt>
                <c:pt idx="1">
                  <c:v>11</c:v>
                </c:pt>
                <c:pt idx="2">
                  <c:v>32</c:v>
                </c:pt>
                <c:pt idx="3">
                  <c:v>38</c:v>
                </c:pt>
                <c:pt idx="4">
                  <c:v>38</c:v>
                </c:pt>
              </c:numCache>
            </c:numRef>
          </c:val>
          <c:extLst>
            <c:ext xmlns:c16="http://schemas.microsoft.com/office/drawing/2014/chart" uri="{C3380CC4-5D6E-409C-BE32-E72D297353CC}">
              <c16:uniqueId val="{00000000-36E7-46E3-A0C2-9BA209829723}"/>
            </c:ext>
          </c:extLst>
        </c:ser>
        <c:ser>
          <c:idx val="1"/>
          <c:order val="1"/>
          <c:tx>
            <c:strRef>
              <c:f>'OC olkanivelen osteokondroosi'!$B$7</c:f>
              <c:strCache>
                <c:ptCount val="1"/>
                <c:pt idx="0">
                  <c:v>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'OC olkanivelen osteokondroosi'!$C$5:$G$5</c:f>
              <c:numCache>
                <c:formatCode>General</c:formatCode>
                <c:ptCount val="5"/>
                <c:pt idx="0">
                  <c:v>2021</c:v>
                </c:pt>
                <c:pt idx="1">
                  <c:v>2022</c:v>
                </c:pt>
                <c:pt idx="2">
                  <c:v>2023</c:v>
                </c:pt>
                <c:pt idx="3">
                  <c:v>2024</c:v>
                </c:pt>
                <c:pt idx="4">
                  <c:v>2025</c:v>
                </c:pt>
              </c:numCache>
            </c:numRef>
          </c:cat>
          <c:val>
            <c:numRef>
              <c:f>'OC olkanivelen osteokondroosi'!$C$7:$G$7</c:f>
              <c:numCache>
                <c:formatCode>General</c:formatCode>
                <c:ptCount val="5"/>
                <c:pt idx="0">
                  <c:v>1</c:v>
                </c:pt>
                <c:pt idx="1">
                  <c:v>1</c:v>
                </c:pt>
                <c:pt idx="2">
                  <c:v>2</c:v>
                </c:pt>
                <c:pt idx="3">
                  <c:v>1</c:v>
                </c:pt>
                <c:pt idx="4">
                  <c:v>1</c:v>
                </c:pt>
              </c:numCache>
            </c:numRef>
          </c:val>
          <c:extLst>
            <c:ext xmlns:c16="http://schemas.microsoft.com/office/drawing/2014/chart" uri="{C3380CC4-5D6E-409C-BE32-E72D297353CC}">
              <c16:uniqueId val="{00000001-36E7-46E3-A0C2-9BA209829723}"/>
            </c:ext>
          </c:extLst>
        </c:ser>
        <c:ser>
          <c:idx val="2"/>
          <c:order val="2"/>
          <c:tx>
            <c:strRef>
              <c:f>'OC olkanivelen osteokondroosi'!$B$8</c:f>
              <c:strCache>
                <c:ptCount val="1"/>
                <c:pt idx="0">
                  <c:v>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'OC olkanivelen osteokondroosi'!$C$5:$G$5</c:f>
              <c:numCache>
                <c:formatCode>General</c:formatCode>
                <c:ptCount val="5"/>
                <c:pt idx="0">
                  <c:v>2021</c:v>
                </c:pt>
                <c:pt idx="1">
                  <c:v>2022</c:v>
                </c:pt>
                <c:pt idx="2">
                  <c:v>2023</c:v>
                </c:pt>
                <c:pt idx="3">
                  <c:v>2024</c:v>
                </c:pt>
                <c:pt idx="4">
                  <c:v>2025</c:v>
                </c:pt>
              </c:numCache>
            </c:numRef>
          </c:cat>
          <c:val>
            <c:numRef>
              <c:f>'OC olkanivelen osteokondroosi'!$C$8:$G$8</c:f>
              <c:numCache>
                <c:formatCode>General</c:formatCode>
                <c:ptCount val="5"/>
                <c:pt idx="1">
                  <c:v>1</c:v>
                </c:pt>
                <c:pt idx="2">
                  <c:v>1</c:v>
                </c:pt>
                <c:pt idx="3">
                  <c:v>2</c:v>
                </c:pt>
                <c:pt idx="4">
                  <c:v>1</c:v>
                </c:pt>
              </c:numCache>
            </c:numRef>
          </c:val>
          <c:extLst>
            <c:ext xmlns:c16="http://schemas.microsoft.com/office/drawing/2014/chart" uri="{C3380CC4-5D6E-409C-BE32-E72D297353CC}">
              <c16:uniqueId val="{00000002-36E7-46E3-A0C2-9BA209829723}"/>
            </c:ext>
          </c:extLst>
        </c:ser>
        <c:ser>
          <c:idx val="3"/>
          <c:order val="3"/>
          <c:tx>
            <c:strRef>
              <c:f>'OC olkanivelen osteokondroosi'!$B$9</c:f>
              <c:strCache>
                <c:ptCount val="1"/>
                <c:pt idx="0">
                  <c:v>3</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'OC olkanivelen osteokondroosi'!$C$5:$G$5</c:f>
              <c:numCache>
                <c:formatCode>General</c:formatCode>
                <c:ptCount val="5"/>
                <c:pt idx="0">
                  <c:v>2021</c:v>
                </c:pt>
                <c:pt idx="1">
                  <c:v>2022</c:v>
                </c:pt>
                <c:pt idx="2">
                  <c:v>2023</c:v>
                </c:pt>
                <c:pt idx="3">
                  <c:v>2024</c:v>
                </c:pt>
                <c:pt idx="4">
                  <c:v>2025</c:v>
                </c:pt>
              </c:numCache>
            </c:numRef>
          </c:cat>
          <c:val>
            <c:numRef>
              <c:f>'OC olkanivelen osteokondroosi'!$C$9:$G$9</c:f>
              <c:numCache>
                <c:formatCode>General</c:formatCode>
                <c:ptCount val="5"/>
              </c:numCache>
            </c:numRef>
          </c:val>
          <c:extLst>
            <c:ext xmlns:c16="http://schemas.microsoft.com/office/drawing/2014/chart" uri="{C3380CC4-5D6E-409C-BE32-E72D297353CC}">
              <c16:uniqueId val="{00000003-36E7-46E3-A0C2-9BA209829723}"/>
            </c:ext>
          </c:extLst>
        </c:ser>
        <c:ser>
          <c:idx val="4"/>
          <c:order val="4"/>
          <c:tx>
            <c:strRef>
              <c:f>'OC olkanivelen osteokondroosi'!$B$10</c:f>
              <c:strCache>
                <c:ptCount val="1"/>
                <c:pt idx="0">
                  <c:v>operoitu</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'OC olkanivelen osteokondroosi'!$C$5:$G$5</c:f>
              <c:numCache>
                <c:formatCode>General</c:formatCode>
                <c:ptCount val="5"/>
                <c:pt idx="0">
                  <c:v>2021</c:v>
                </c:pt>
                <c:pt idx="1">
                  <c:v>2022</c:v>
                </c:pt>
                <c:pt idx="2">
                  <c:v>2023</c:v>
                </c:pt>
                <c:pt idx="3">
                  <c:v>2024</c:v>
                </c:pt>
                <c:pt idx="4">
                  <c:v>2025</c:v>
                </c:pt>
              </c:numCache>
            </c:numRef>
          </c:cat>
          <c:val>
            <c:numRef>
              <c:f>'OC olkanivelen osteokondroosi'!$C$10:$G$10</c:f>
              <c:numCache>
                <c:formatCode>General</c:formatCode>
                <c:ptCount val="5"/>
              </c:numCache>
            </c:numRef>
          </c:val>
          <c:extLst>
            <c:ext xmlns:c16="http://schemas.microsoft.com/office/drawing/2014/chart" uri="{C3380CC4-5D6E-409C-BE32-E72D297353CC}">
              <c16:uniqueId val="{00000004-36E7-46E3-A0C2-9BA209829723}"/>
            </c:ext>
          </c:extLst>
        </c:ser>
        <c:dLbls>
          <c:dLblPos val="outEnd"/>
          <c:showLegendKey val="0"/>
          <c:showVal val="1"/>
          <c:showCatName val="0"/>
          <c:showSerName val="0"/>
          <c:showPercent val="0"/>
          <c:showBubbleSize val="0"/>
        </c:dLbls>
        <c:gapWidth val="219"/>
        <c:overlap val="-27"/>
        <c:axId val="1066790816"/>
        <c:axId val="948535952"/>
      </c:barChart>
      <c:catAx>
        <c:axId val="1066790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fi-FI"/>
          </a:p>
        </c:txPr>
        <c:crossAx val="948535952"/>
        <c:crosses val="autoZero"/>
        <c:auto val="1"/>
        <c:lblAlgn val="ctr"/>
        <c:lblOffset val="100"/>
        <c:noMultiLvlLbl val="0"/>
      </c:catAx>
      <c:valAx>
        <c:axId val="948535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0667908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fi-FI" sz="1600" b="1" dirty="0"/>
              <a:t>Harrastuskäynnit</a:t>
            </a:r>
            <a:r>
              <a:rPr lang="fi-FI" sz="1600" b="1" baseline="0" dirty="0"/>
              <a:t> (pl. näyttelyt) vuosina 2023-2025</a:t>
            </a:r>
            <a:br>
              <a:rPr lang="fi-FI" sz="1600" b="1" baseline="0" dirty="0"/>
            </a:br>
            <a:r>
              <a:rPr lang="fi-FI" sz="1600" b="1" baseline="0" dirty="0"/>
              <a:t>kerta per koirakko</a:t>
            </a:r>
            <a:endParaRPr lang="fi-FI"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tulokset!$C$3</c:f>
              <c:strCache>
                <c:ptCount val="1"/>
                <c:pt idx="0">
                  <c:v>2023</c:v>
                </c:pt>
              </c:strCache>
            </c:strRef>
          </c:tx>
          <c:spPr>
            <a:solidFill>
              <a:schemeClr val="accent1"/>
            </a:solidFill>
            <a:ln>
              <a:noFill/>
            </a:ln>
            <a:effectLst/>
          </c:spPr>
          <c:invertIfNegative val="0"/>
          <c:cat>
            <c:strRef>
              <c:f>tulokset!$B$4:$B$19</c:f>
              <c:strCache>
                <c:ptCount val="16"/>
                <c:pt idx="0">
                  <c:v>AGI</c:v>
                </c:pt>
                <c:pt idx="1">
                  <c:v>FCI-IPO-R </c:v>
                </c:pt>
                <c:pt idx="2">
                  <c:v>KT-HTM</c:v>
                </c:pt>
                <c:pt idx="3">
                  <c:v>KT-FS</c:v>
                </c:pt>
                <c:pt idx="4">
                  <c:v>LTE</c:v>
                </c:pt>
                <c:pt idx="5">
                  <c:v>MEJÄ</c:v>
                </c:pt>
                <c:pt idx="6">
                  <c:v>MH</c:v>
                </c:pt>
                <c:pt idx="7">
                  <c:v>nosework</c:v>
                </c:pt>
                <c:pt idx="8">
                  <c:v>PAKK</c:v>
                </c:pt>
                <c:pt idx="9">
                  <c:v>RT</c:v>
                </c:pt>
                <c:pt idx="10">
                  <c:v>SPA</c:v>
                </c:pt>
                <c:pt idx="11">
                  <c:v>SPME</c:v>
                </c:pt>
                <c:pt idx="12">
                  <c:v>SPME vesit</c:v>
                </c:pt>
                <c:pt idx="13">
                  <c:v>SPME-V</c:v>
                </c:pt>
                <c:pt idx="14">
                  <c:v>TOKO</c:v>
                </c:pt>
                <c:pt idx="15">
                  <c:v>VAHI</c:v>
                </c:pt>
              </c:strCache>
            </c:strRef>
          </c:cat>
          <c:val>
            <c:numRef>
              <c:f>tulokset!$C$4:$C$19</c:f>
              <c:numCache>
                <c:formatCode>General</c:formatCode>
                <c:ptCount val="16"/>
                <c:pt idx="0">
                  <c:v>122</c:v>
                </c:pt>
                <c:pt idx="1">
                  <c:v>1</c:v>
                </c:pt>
                <c:pt idx="2">
                  <c:v>4</c:v>
                </c:pt>
                <c:pt idx="3">
                  <c:v>2</c:v>
                </c:pt>
                <c:pt idx="4">
                  <c:v>20</c:v>
                </c:pt>
                <c:pt idx="5">
                  <c:v>108</c:v>
                </c:pt>
                <c:pt idx="6">
                  <c:v>4</c:v>
                </c:pt>
                <c:pt idx="7">
                  <c:v>0</c:v>
                </c:pt>
                <c:pt idx="8">
                  <c:v>3</c:v>
                </c:pt>
                <c:pt idx="9">
                  <c:v>42</c:v>
                </c:pt>
                <c:pt idx="10">
                  <c:v>86</c:v>
                </c:pt>
                <c:pt idx="11">
                  <c:v>44</c:v>
                </c:pt>
                <c:pt idx="12">
                  <c:v>42</c:v>
                </c:pt>
                <c:pt idx="13">
                  <c:v>1</c:v>
                </c:pt>
                <c:pt idx="14">
                  <c:v>17</c:v>
                </c:pt>
                <c:pt idx="15">
                  <c:v>0</c:v>
                </c:pt>
              </c:numCache>
            </c:numRef>
          </c:val>
          <c:extLst>
            <c:ext xmlns:c16="http://schemas.microsoft.com/office/drawing/2014/chart" uri="{C3380CC4-5D6E-409C-BE32-E72D297353CC}">
              <c16:uniqueId val="{00000000-6678-48A1-B711-0E07190FA81A}"/>
            </c:ext>
          </c:extLst>
        </c:ser>
        <c:ser>
          <c:idx val="1"/>
          <c:order val="1"/>
          <c:tx>
            <c:strRef>
              <c:f>tulokset!$D$3</c:f>
              <c:strCache>
                <c:ptCount val="1"/>
                <c:pt idx="0">
                  <c:v>2024</c:v>
                </c:pt>
              </c:strCache>
            </c:strRef>
          </c:tx>
          <c:spPr>
            <a:solidFill>
              <a:schemeClr val="accent2"/>
            </a:solidFill>
            <a:ln>
              <a:noFill/>
            </a:ln>
            <a:effectLst/>
          </c:spPr>
          <c:invertIfNegative val="0"/>
          <c:cat>
            <c:strRef>
              <c:f>tulokset!$B$4:$B$19</c:f>
              <c:strCache>
                <c:ptCount val="16"/>
                <c:pt idx="0">
                  <c:v>AGI</c:v>
                </c:pt>
                <c:pt idx="1">
                  <c:v>FCI-IPO-R </c:v>
                </c:pt>
                <c:pt idx="2">
                  <c:v>KT-HTM</c:v>
                </c:pt>
                <c:pt idx="3">
                  <c:v>KT-FS</c:v>
                </c:pt>
                <c:pt idx="4">
                  <c:v>LTE</c:v>
                </c:pt>
                <c:pt idx="5">
                  <c:v>MEJÄ</c:v>
                </c:pt>
                <c:pt idx="6">
                  <c:v>MH</c:v>
                </c:pt>
                <c:pt idx="7">
                  <c:v>nosework</c:v>
                </c:pt>
                <c:pt idx="8">
                  <c:v>PAKK</c:v>
                </c:pt>
                <c:pt idx="9">
                  <c:v>RT</c:v>
                </c:pt>
                <c:pt idx="10">
                  <c:v>SPA</c:v>
                </c:pt>
                <c:pt idx="11">
                  <c:v>SPME</c:v>
                </c:pt>
                <c:pt idx="12">
                  <c:v>SPME vesit</c:v>
                </c:pt>
                <c:pt idx="13">
                  <c:v>SPME-V</c:v>
                </c:pt>
                <c:pt idx="14">
                  <c:v>TOKO</c:v>
                </c:pt>
                <c:pt idx="15">
                  <c:v>VAHI</c:v>
                </c:pt>
              </c:strCache>
            </c:strRef>
          </c:cat>
          <c:val>
            <c:numRef>
              <c:f>tulokset!$D$4:$D$19</c:f>
              <c:numCache>
                <c:formatCode>General</c:formatCode>
                <c:ptCount val="16"/>
                <c:pt idx="0">
                  <c:v>122</c:v>
                </c:pt>
                <c:pt idx="1">
                  <c:v>1</c:v>
                </c:pt>
                <c:pt idx="2">
                  <c:v>4</c:v>
                </c:pt>
                <c:pt idx="3">
                  <c:v>0</c:v>
                </c:pt>
                <c:pt idx="4">
                  <c:v>8</c:v>
                </c:pt>
                <c:pt idx="5">
                  <c:v>99</c:v>
                </c:pt>
                <c:pt idx="6">
                  <c:v>5</c:v>
                </c:pt>
                <c:pt idx="7">
                  <c:v>0</c:v>
                </c:pt>
                <c:pt idx="8">
                  <c:v>2</c:v>
                </c:pt>
                <c:pt idx="9">
                  <c:v>45</c:v>
                </c:pt>
                <c:pt idx="10">
                  <c:v>83</c:v>
                </c:pt>
                <c:pt idx="11">
                  <c:v>39</c:v>
                </c:pt>
                <c:pt idx="12">
                  <c:v>23</c:v>
                </c:pt>
                <c:pt idx="13">
                  <c:v>4</c:v>
                </c:pt>
                <c:pt idx="14">
                  <c:v>21</c:v>
                </c:pt>
                <c:pt idx="15">
                  <c:v>1</c:v>
                </c:pt>
              </c:numCache>
            </c:numRef>
          </c:val>
          <c:extLst>
            <c:ext xmlns:c16="http://schemas.microsoft.com/office/drawing/2014/chart" uri="{C3380CC4-5D6E-409C-BE32-E72D297353CC}">
              <c16:uniqueId val="{00000001-6678-48A1-B711-0E07190FA81A}"/>
            </c:ext>
          </c:extLst>
        </c:ser>
        <c:ser>
          <c:idx val="2"/>
          <c:order val="2"/>
          <c:tx>
            <c:strRef>
              <c:f>tulokset!$E$3</c:f>
              <c:strCache>
                <c:ptCount val="1"/>
                <c:pt idx="0">
                  <c:v>2025</c:v>
                </c:pt>
              </c:strCache>
            </c:strRef>
          </c:tx>
          <c:spPr>
            <a:solidFill>
              <a:schemeClr val="accent3"/>
            </a:solidFill>
            <a:ln>
              <a:noFill/>
            </a:ln>
            <a:effectLst/>
          </c:spPr>
          <c:invertIfNegative val="0"/>
          <c:cat>
            <c:strRef>
              <c:f>tulokset!$B$4:$B$19</c:f>
              <c:strCache>
                <c:ptCount val="16"/>
                <c:pt idx="0">
                  <c:v>AGI</c:v>
                </c:pt>
                <c:pt idx="1">
                  <c:v>FCI-IPO-R </c:v>
                </c:pt>
                <c:pt idx="2">
                  <c:v>KT-HTM</c:v>
                </c:pt>
                <c:pt idx="3">
                  <c:v>KT-FS</c:v>
                </c:pt>
                <c:pt idx="4">
                  <c:v>LTE</c:v>
                </c:pt>
                <c:pt idx="5">
                  <c:v>MEJÄ</c:v>
                </c:pt>
                <c:pt idx="6">
                  <c:v>MH</c:v>
                </c:pt>
                <c:pt idx="7">
                  <c:v>nosework</c:v>
                </c:pt>
                <c:pt idx="8">
                  <c:v>PAKK</c:v>
                </c:pt>
                <c:pt idx="9">
                  <c:v>RT</c:v>
                </c:pt>
                <c:pt idx="10">
                  <c:v>SPA</c:v>
                </c:pt>
                <c:pt idx="11">
                  <c:v>SPME</c:v>
                </c:pt>
                <c:pt idx="12">
                  <c:v>SPME vesit</c:v>
                </c:pt>
                <c:pt idx="13">
                  <c:v>SPME-V</c:v>
                </c:pt>
                <c:pt idx="14">
                  <c:v>TOKO</c:v>
                </c:pt>
                <c:pt idx="15">
                  <c:v>VAHI</c:v>
                </c:pt>
              </c:strCache>
            </c:strRef>
          </c:cat>
          <c:val>
            <c:numRef>
              <c:f>tulokset!$E$4:$E$19</c:f>
              <c:numCache>
                <c:formatCode>General</c:formatCode>
                <c:ptCount val="16"/>
                <c:pt idx="0">
                  <c:v>148</c:v>
                </c:pt>
                <c:pt idx="1">
                  <c:v>0</c:v>
                </c:pt>
                <c:pt idx="2">
                  <c:v>1</c:v>
                </c:pt>
                <c:pt idx="3">
                  <c:v>4</c:v>
                </c:pt>
                <c:pt idx="4">
                  <c:v>2</c:v>
                </c:pt>
                <c:pt idx="5">
                  <c:v>116</c:v>
                </c:pt>
                <c:pt idx="6">
                  <c:v>23</c:v>
                </c:pt>
                <c:pt idx="7">
                  <c:v>23</c:v>
                </c:pt>
                <c:pt idx="8">
                  <c:v>5</c:v>
                </c:pt>
                <c:pt idx="9">
                  <c:v>50</c:v>
                </c:pt>
                <c:pt idx="10">
                  <c:v>126</c:v>
                </c:pt>
                <c:pt idx="11">
                  <c:v>33</c:v>
                </c:pt>
                <c:pt idx="12">
                  <c:v>26</c:v>
                </c:pt>
                <c:pt idx="13">
                  <c:v>3</c:v>
                </c:pt>
                <c:pt idx="14">
                  <c:v>17</c:v>
                </c:pt>
                <c:pt idx="15">
                  <c:v>1</c:v>
                </c:pt>
              </c:numCache>
            </c:numRef>
          </c:val>
          <c:extLst>
            <c:ext xmlns:c16="http://schemas.microsoft.com/office/drawing/2014/chart" uri="{C3380CC4-5D6E-409C-BE32-E72D297353CC}">
              <c16:uniqueId val="{00000002-6678-48A1-B711-0E07190FA81A}"/>
            </c:ext>
          </c:extLst>
        </c:ser>
        <c:dLbls>
          <c:showLegendKey val="0"/>
          <c:showVal val="0"/>
          <c:showCatName val="0"/>
          <c:showSerName val="0"/>
          <c:showPercent val="0"/>
          <c:showBubbleSize val="0"/>
        </c:dLbls>
        <c:gapWidth val="219"/>
        <c:overlap val="-27"/>
        <c:axId val="1211889936"/>
        <c:axId val="1211882736"/>
      </c:barChart>
      <c:catAx>
        <c:axId val="1211889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211882736"/>
        <c:crosses val="autoZero"/>
        <c:auto val="1"/>
        <c:lblAlgn val="ctr"/>
        <c:lblOffset val="100"/>
        <c:noMultiLvlLbl val="0"/>
      </c:catAx>
      <c:valAx>
        <c:axId val="1211882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211889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dirty="0" err="1"/>
              <a:t>Harrastuskäynnit</a:t>
            </a:r>
            <a:r>
              <a:rPr lang="en-US" sz="1800" b="1" dirty="0"/>
              <a:t> (ml.</a:t>
            </a:r>
            <a:r>
              <a:rPr lang="en-US" sz="1800" b="1" baseline="0" dirty="0"/>
              <a:t> </a:t>
            </a:r>
            <a:r>
              <a:rPr lang="en-US" sz="1800" b="1" baseline="0" dirty="0" err="1"/>
              <a:t>n</a:t>
            </a:r>
            <a:r>
              <a:rPr lang="en-US" sz="1800" b="1" dirty="0" err="1"/>
              <a:t>äyttelyt</a:t>
            </a:r>
            <a:r>
              <a:rPr lang="en-US" sz="1800" b="1" dirty="0"/>
              <a:t>) </a:t>
            </a:r>
            <a:r>
              <a:rPr lang="en-US" sz="1800" b="1" dirty="0" err="1"/>
              <a:t>vuosina</a:t>
            </a:r>
            <a:r>
              <a:rPr lang="en-US" sz="1800" b="1" dirty="0"/>
              <a:t> 2023-2025 </a:t>
            </a:r>
          </a:p>
          <a:p>
            <a:pPr>
              <a:defRPr sz="1800" b="1"/>
            </a:pPr>
            <a:r>
              <a:rPr lang="en-US" sz="1800" b="1" dirty="0" err="1"/>
              <a:t>kerta</a:t>
            </a:r>
            <a:r>
              <a:rPr lang="en-US" sz="1800" b="1" dirty="0"/>
              <a:t> per </a:t>
            </a:r>
            <a:r>
              <a:rPr lang="en-US" sz="1800" b="1" dirty="0" err="1"/>
              <a:t>koirakko</a:t>
            </a:r>
            <a:endParaRPr lang="en-US" sz="1800" b="1" dirty="0"/>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tulokset!$C$21</c:f>
              <c:strCache>
                <c:ptCount val="1"/>
                <c:pt idx="0">
                  <c:v>2023</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tulokset!$B$22:$B$38</c:f>
              <c:strCache>
                <c:ptCount val="17"/>
                <c:pt idx="0">
                  <c:v>näyt</c:v>
                </c:pt>
                <c:pt idx="1">
                  <c:v>AGI</c:v>
                </c:pt>
                <c:pt idx="2">
                  <c:v>FCI-IPO-R </c:v>
                </c:pt>
                <c:pt idx="3">
                  <c:v>KT-HTM</c:v>
                </c:pt>
                <c:pt idx="4">
                  <c:v>KT-FS</c:v>
                </c:pt>
                <c:pt idx="5">
                  <c:v>LTE</c:v>
                </c:pt>
                <c:pt idx="6">
                  <c:v>MEJÄ</c:v>
                </c:pt>
                <c:pt idx="7">
                  <c:v>MH</c:v>
                </c:pt>
                <c:pt idx="8">
                  <c:v>nosework</c:v>
                </c:pt>
                <c:pt idx="9">
                  <c:v>PAKK</c:v>
                </c:pt>
                <c:pt idx="10">
                  <c:v>RT</c:v>
                </c:pt>
                <c:pt idx="11">
                  <c:v>SPA</c:v>
                </c:pt>
                <c:pt idx="12">
                  <c:v>SPME</c:v>
                </c:pt>
                <c:pt idx="13">
                  <c:v>SPME vesit</c:v>
                </c:pt>
                <c:pt idx="14">
                  <c:v>SPME-V</c:v>
                </c:pt>
                <c:pt idx="15">
                  <c:v>TOKO</c:v>
                </c:pt>
                <c:pt idx="16">
                  <c:v>VAHI</c:v>
                </c:pt>
              </c:strCache>
            </c:strRef>
          </c:cat>
          <c:val>
            <c:numRef>
              <c:f>tulokset!$C$22:$C$38</c:f>
              <c:numCache>
                <c:formatCode>General</c:formatCode>
                <c:ptCount val="17"/>
                <c:pt idx="0">
                  <c:v>550</c:v>
                </c:pt>
                <c:pt idx="1">
                  <c:v>122</c:v>
                </c:pt>
                <c:pt idx="2">
                  <c:v>1</c:v>
                </c:pt>
                <c:pt idx="3">
                  <c:v>4</c:v>
                </c:pt>
                <c:pt idx="4">
                  <c:v>2</c:v>
                </c:pt>
                <c:pt idx="5">
                  <c:v>20</c:v>
                </c:pt>
                <c:pt idx="6">
                  <c:v>108</c:v>
                </c:pt>
                <c:pt idx="7">
                  <c:v>4</c:v>
                </c:pt>
                <c:pt idx="8">
                  <c:v>0</c:v>
                </c:pt>
                <c:pt idx="9">
                  <c:v>3</c:v>
                </c:pt>
                <c:pt idx="10">
                  <c:v>42</c:v>
                </c:pt>
                <c:pt idx="11">
                  <c:v>86</c:v>
                </c:pt>
                <c:pt idx="12">
                  <c:v>44</c:v>
                </c:pt>
                <c:pt idx="13">
                  <c:v>42</c:v>
                </c:pt>
                <c:pt idx="14">
                  <c:v>1</c:v>
                </c:pt>
                <c:pt idx="15">
                  <c:v>17</c:v>
                </c:pt>
                <c:pt idx="16">
                  <c:v>0</c:v>
                </c:pt>
              </c:numCache>
            </c:numRef>
          </c:val>
          <c:extLst>
            <c:ext xmlns:c16="http://schemas.microsoft.com/office/drawing/2014/chart" uri="{C3380CC4-5D6E-409C-BE32-E72D297353CC}">
              <c16:uniqueId val="{00000000-90B0-4ED2-8B78-2526E93B3981}"/>
            </c:ext>
          </c:extLst>
        </c:ser>
        <c:ser>
          <c:idx val="1"/>
          <c:order val="1"/>
          <c:tx>
            <c:strRef>
              <c:f>tulokset!$D$21</c:f>
              <c:strCache>
                <c:ptCount val="1"/>
                <c:pt idx="0">
                  <c:v>2024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tulokset!$B$22:$B$38</c:f>
              <c:strCache>
                <c:ptCount val="17"/>
                <c:pt idx="0">
                  <c:v>näyt</c:v>
                </c:pt>
                <c:pt idx="1">
                  <c:v>AGI</c:v>
                </c:pt>
                <c:pt idx="2">
                  <c:v>FCI-IPO-R </c:v>
                </c:pt>
                <c:pt idx="3">
                  <c:v>KT-HTM</c:v>
                </c:pt>
                <c:pt idx="4">
                  <c:v>KT-FS</c:v>
                </c:pt>
                <c:pt idx="5">
                  <c:v>LTE</c:v>
                </c:pt>
                <c:pt idx="6">
                  <c:v>MEJÄ</c:v>
                </c:pt>
                <c:pt idx="7">
                  <c:v>MH</c:v>
                </c:pt>
                <c:pt idx="8">
                  <c:v>nosework</c:v>
                </c:pt>
                <c:pt idx="9">
                  <c:v>PAKK</c:v>
                </c:pt>
                <c:pt idx="10">
                  <c:v>RT</c:v>
                </c:pt>
                <c:pt idx="11">
                  <c:v>SPA</c:v>
                </c:pt>
                <c:pt idx="12">
                  <c:v>SPME</c:v>
                </c:pt>
                <c:pt idx="13">
                  <c:v>SPME vesit</c:v>
                </c:pt>
                <c:pt idx="14">
                  <c:v>SPME-V</c:v>
                </c:pt>
                <c:pt idx="15">
                  <c:v>TOKO</c:v>
                </c:pt>
                <c:pt idx="16">
                  <c:v>VAHI</c:v>
                </c:pt>
              </c:strCache>
            </c:strRef>
          </c:cat>
          <c:val>
            <c:numRef>
              <c:f>tulokset!$D$22:$D$38</c:f>
              <c:numCache>
                <c:formatCode>General</c:formatCode>
                <c:ptCount val="17"/>
                <c:pt idx="0">
                  <c:v>544</c:v>
                </c:pt>
                <c:pt idx="1">
                  <c:v>122</c:v>
                </c:pt>
                <c:pt idx="2">
                  <c:v>1</c:v>
                </c:pt>
                <c:pt idx="3">
                  <c:v>4</c:v>
                </c:pt>
                <c:pt idx="4">
                  <c:v>0</c:v>
                </c:pt>
                <c:pt idx="5">
                  <c:v>8</c:v>
                </c:pt>
                <c:pt idx="6">
                  <c:v>99</c:v>
                </c:pt>
                <c:pt idx="7">
                  <c:v>5</c:v>
                </c:pt>
                <c:pt idx="8">
                  <c:v>0</c:v>
                </c:pt>
                <c:pt idx="9">
                  <c:v>2</c:v>
                </c:pt>
                <c:pt idx="10">
                  <c:v>45</c:v>
                </c:pt>
                <c:pt idx="11">
                  <c:v>83</c:v>
                </c:pt>
                <c:pt idx="12">
                  <c:v>39</c:v>
                </c:pt>
                <c:pt idx="13">
                  <c:v>23</c:v>
                </c:pt>
                <c:pt idx="14">
                  <c:v>4</c:v>
                </c:pt>
                <c:pt idx="15">
                  <c:v>21</c:v>
                </c:pt>
                <c:pt idx="16">
                  <c:v>1</c:v>
                </c:pt>
              </c:numCache>
            </c:numRef>
          </c:val>
          <c:extLst>
            <c:ext xmlns:c16="http://schemas.microsoft.com/office/drawing/2014/chart" uri="{C3380CC4-5D6E-409C-BE32-E72D297353CC}">
              <c16:uniqueId val="{00000001-90B0-4ED2-8B78-2526E93B3981}"/>
            </c:ext>
          </c:extLst>
        </c:ser>
        <c:ser>
          <c:idx val="2"/>
          <c:order val="2"/>
          <c:tx>
            <c:strRef>
              <c:f>tulokset!$E$21</c:f>
              <c:strCache>
                <c:ptCount val="1"/>
                <c:pt idx="0">
                  <c:v>2025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tulokset!$B$22:$B$38</c:f>
              <c:strCache>
                <c:ptCount val="17"/>
                <c:pt idx="0">
                  <c:v>näyt</c:v>
                </c:pt>
                <c:pt idx="1">
                  <c:v>AGI</c:v>
                </c:pt>
                <c:pt idx="2">
                  <c:v>FCI-IPO-R </c:v>
                </c:pt>
                <c:pt idx="3">
                  <c:v>KT-HTM</c:v>
                </c:pt>
                <c:pt idx="4">
                  <c:v>KT-FS</c:v>
                </c:pt>
                <c:pt idx="5">
                  <c:v>LTE</c:v>
                </c:pt>
                <c:pt idx="6">
                  <c:v>MEJÄ</c:v>
                </c:pt>
                <c:pt idx="7">
                  <c:v>MH</c:v>
                </c:pt>
                <c:pt idx="8">
                  <c:v>nosework</c:v>
                </c:pt>
                <c:pt idx="9">
                  <c:v>PAKK</c:v>
                </c:pt>
                <c:pt idx="10">
                  <c:v>RT</c:v>
                </c:pt>
                <c:pt idx="11">
                  <c:v>SPA</c:v>
                </c:pt>
                <c:pt idx="12">
                  <c:v>SPME</c:v>
                </c:pt>
                <c:pt idx="13">
                  <c:v>SPME vesit</c:v>
                </c:pt>
                <c:pt idx="14">
                  <c:v>SPME-V</c:v>
                </c:pt>
                <c:pt idx="15">
                  <c:v>TOKO</c:v>
                </c:pt>
                <c:pt idx="16">
                  <c:v>VAHI</c:v>
                </c:pt>
              </c:strCache>
            </c:strRef>
          </c:cat>
          <c:val>
            <c:numRef>
              <c:f>tulokset!$E$22:$E$38</c:f>
              <c:numCache>
                <c:formatCode>General</c:formatCode>
                <c:ptCount val="17"/>
                <c:pt idx="0">
                  <c:v>537</c:v>
                </c:pt>
                <c:pt idx="1">
                  <c:v>148</c:v>
                </c:pt>
                <c:pt idx="2">
                  <c:v>0</c:v>
                </c:pt>
                <c:pt idx="3">
                  <c:v>1</c:v>
                </c:pt>
                <c:pt idx="4">
                  <c:v>4</c:v>
                </c:pt>
                <c:pt idx="5">
                  <c:v>2</c:v>
                </c:pt>
                <c:pt idx="6">
                  <c:v>116</c:v>
                </c:pt>
                <c:pt idx="7">
                  <c:v>23</c:v>
                </c:pt>
                <c:pt idx="8">
                  <c:v>23</c:v>
                </c:pt>
                <c:pt idx="9">
                  <c:v>5</c:v>
                </c:pt>
                <c:pt idx="10">
                  <c:v>50</c:v>
                </c:pt>
                <c:pt idx="11">
                  <c:v>126</c:v>
                </c:pt>
                <c:pt idx="12">
                  <c:v>33</c:v>
                </c:pt>
                <c:pt idx="13">
                  <c:v>26</c:v>
                </c:pt>
                <c:pt idx="14">
                  <c:v>3</c:v>
                </c:pt>
                <c:pt idx="15">
                  <c:v>17</c:v>
                </c:pt>
                <c:pt idx="16">
                  <c:v>1</c:v>
                </c:pt>
              </c:numCache>
            </c:numRef>
          </c:val>
          <c:extLst>
            <c:ext xmlns:c16="http://schemas.microsoft.com/office/drawing/2014/chart" uri="{C3380CC4-5D6E-409C-BE32-E72D297353CC}">
              <c16:uniqueId val="{00000002-90B0-4ED2-8B78-2526E93B3981}"/>
            </c:ext>
          </c:extLst>
        </c:ser>
        <c:dLbls>
          <c:dLblPos val="outEnd"/>
          <c:showLegendKey val="0"/>
          <c:showVal val="1"/>
          <c:showCatName val="0"/>
          <c:showSerName val="0"/>
          <c:showPercent val="0"/>
          <c:showBubbleSize val="0"/>
        </c:dLbls>
        <c:gapWidth val="219"/>
        <c:overlap val="-27"/>
        <c:axId val="689032992"/>
        <c:axId val="689021952"/>
      </c:barChart>
      <c:catAx>
        <c:axId val="689032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fi-FI"/>
          </a:p>
        </c:txPr>
        <c:crossAx val="689021952"/>
        <c:crosses val="autoZero"/>
        <c:auto val="1"/>
        <c:lblAlgn val="ctr"/>
        <c:lblOffset val="100"/>
        <c:noMultiLvlLbl val="0"/>
      </c:catAx>
      <c:valAx>
        <c:axId val="689021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689032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err="1"/>
              <a:t>Harrastuskäynnit</a:t>
            </a:r>
            <a:r>
              <a:rPr lang="en-US" sz="1600" b="1" dirty="0"/>
              <a:t> 2023-2025</a:t>
            </a:r>
          </a:p>
          <a:p>
            <a:pPr>
              <a:defRPr sz="1600" b="1"/>
            </a:pPr>
            <a:r>
              <a:rPr lang="en-US" sz="1600" b="1" dirty="0" err="1"/>
              <a:t>yli</a:t>
            </a:r>
            <a:r>
              <a:rPr lang="en-US" sz="1600" b="1" dirty="0"/>
              <a:t> 100 </a:t>
            </a:r>
            <a:r>
              <a:rPr lang="en-US" sz="1600" b="1" dirty="0" err="1"/>
              <a:t>koirakkoa</a:t>
            </a:r>
            <a:endParaRPr lang="en-US"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tulokset!$C$43</c:f>
              <c:strCache>
                <c:ptCount val="1"/>
                <c:pt idx="0">
                  <c:v>2023</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tulokset!$B$44:$B$47</c:f>
              <c:strCache>
                <c:ptCount val="4"/>
                <c:pt idx="0">
                  <c:v>näyt</c:v>
                </c:pt>
                <c:pt idx="1">
                  <c:v>AGI</c:v>
                </c:pt>
                <c:pt idx="2">
                  <c:v>SPA</c:v>
                </c:pt>
                <c:pt idx="3">
                  <c:v>MEJÄ</c:v>
                </c:pt>
              </c:strCache>
            </c:strRef>
          </c:cat>
          <c:val>
            <c:numRef>
              <c:f>tulokset!$C$44:$C$47</c:f>
              <c:numCache>
                <c:formatCode>General</c:formatCode>
                <c:ptCount val="4"/>
                <c:pt idx="0">
                  <c:v>550</c:v>
                </c:pt>
                <c:pt idx="1">
                  <c:v>122</c:v>
                </c:pt>
                <c:pt idx="2">
                  <c:v>86</c:v>
                </c:pt>
                <c:pt idx="3">
                  <c:v>108</c:v>
                </c:pt>
              </c:numCache>
            </c:numRef>
          </c:val>
          <c:extLst>
            <c:ext xmlns:c16="http://schemas.microsoft.com/office/drawing/2014/chart" uri="{C3380CC4-5D6E-409C-BE32-E72D297353CC}">
              <c16:uniqueId val="{00000000-5BB7-48A9-86D1-0A2AE039C964}"/>
            </c:ext>
          </c:extLst>
        </c:ser>
        <c:ser>
          <c:idx val="1"/>
          <c:order val="1"/>
          <c:tx>
            <c:strRef>
              <c:f>tulokset!$D$43</c:f>
              <c:strCache>
                <c:ptCount val="1"/>
                <c:pt idx="0">
                  <c:v>2024</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tulokset!$B$44:$B$47</c:f>
              <c:strCache>
                <c:ptCount val="4"/>
                <c:pt idx="0">
                  <c:v>näyt</c:v>
                </c:pt>
                <c:pt idx="1">
                  <c:v>AGI</c:v>
                </c:pt>
                <c:pt idx="2">
                  <c:v>SPA</c:v>
                </c:pt>
                <c:pt idx="3">
                  <c:v>MEJÄ</c:v>
                </c:pt>
              </c:strCache>
            </c:strRef>
          </c:cat>
          <c:val>
            <c:numRef>
              <c:f>tulokset!$D$44:$D$47</c:f>
              <c:numCache>
                <c:formatCode>General</c:formatCode>
                <c:ptCount val="4"/>
                <c:pt idx="0">
                  <c:v>544</c:v>
                </c:pt>
                <c:pt idx="1">
                  <c:v>122</c:v>
                </c:pt>
                <c:pt idx="2">
                  <c:v>83</c:v>
                </c:pt>
                <c:pt idx="3">
                  <c:v>99</c:v>
                </c:pt>
              </c:numCache>
            </c:numRef>
          </c:val>
          <c:extLst>
            <c:ext xmlns:c16="http://schemas.microsoft.com/office/drawing/2014/chart" uri="{C3380CC4-5D6E-409C-BE32-E72D297353CC}">
              <c16:uniqueId val="{00000001-5BB7-48A9-86D1-0A2AE039C964}"/>
            </c:ext>
          </c:extLst>
        </c:ser>
        <c:ser>
          <c:idx val="2"/>
          <c:order val="2"/>
          <c:tx>
            <c:strRef>
              <c:f>tulokset!$E$43</c:f>
              <c:strCache>
                <c:ptCount val="1"/>
                <c:pt idx="0">
                  <c:v>2025</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tulokset!$B$44:$B$47</c:f>
              <c:strCache>
                <c:ptCount val="4"/>
                <c:pt idx="0">
                  <c:v>näyt</c:v>
                </c:pt>
                <c:pt idx="1">
                  <c:v>AGI</c:v>
                </c:pt>
                <c:pt idx="2">
                  <c:v>SPA</c:v>
                </c:pt>
                <c:pt idx="3">
                  <c:v>MEJÄ</c:v>
                </c:pt>
              </c:strCache>
            </c:strRef>
          </c:cat>
          <c:val>
            <c:numRef>
              <c:f>tulokset!$E$44:$E$47</c:f>
              <c:numCache>
                <c:formatCode>General</c:formatCode>
                <c:ptCount val="4"/>
                <c:pt idx="0">
                  <c:v>537</c:v>
                </c:pt>
                <c:pt idx="1">
                  <c:v>148</c:v>
                </c:pt>
                <c:pt idx="2">
                  <c:v>126</c:v>
                </c:pt>
                <c:pt idx="3">
                  <c:v>116</c:v>
                </c:pt>
              </c:numCache>
            </c:numRef>
          </c:val>
          <c:extLst>
            <c:ext xmlns:c16="http://schemas.microsoft.com/office/drawing/2014/chart" uri="{C3380CC4-5D6E-409C-BE32-E72D297353CC}">
              <c16:uniqueId val="{00000002-5BB7-48A9-86D1-0A2AE039C964}"/>
            </c:ext>
          </c:extLst>
        </c:ser>
        <c:dLbls>
          <c:dLblPos val="outEnd"/>
          <c:showLegendKey val="0"/>
          <c:showVal val="1"/>
          <c:showCatName val="0"/>
          <c:showSerName val="0"/>
          <c:showPercent val="0"/>
          <c:showBubbleSize val="0"/>
        </c:dLbls>
        <c:gapWidth val="219"/>
        <c:overlap val="-27"/>
        <c:axId val="872138960"/>
        <c:axId val="872126960"/>
      </c:barChart>
      <c:catAx>
        <c:axId val="872138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872126960"/>
        <c:crosses val="autoZero"/>
        <c:auto val="1"/>
        <c:lblAlgn val="ctr"/>
        <c:lblOffset val="100"/>
        <c:noMultiLvlLbl val="0"/>
      </c:catAx>
      <c:valAx>
        <c:axId val="872126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872138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Näyttelytulokset vuosina 2023-2025</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tulokset!$A$92</c:f>
              <c:strCache>
                <c:ptCount val="1"/>
                <c:pt idx="0">
                  <c:v>2023</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tulokset!$B$91:$G$91</c:f>
              <c:strCache>
                <c:ptCount val="6"/>
                <c:pt idx="0">
                  <c:v>ERI</c:v>
                </c:pt>
                <c:pt idx="1">
                  <c:v>EH</c:v>
                </c:pt>
                <c:pt idx="2">
                  <c:v>H</c:v>
                </c:pt>
                <c:pt idx="3">
                  <c:v>T</c:v>
                </c:pt>
                <c:pt idx="4">
                  <c:v>EVA</c:v>
                </c:pt>
                <c:pt idx="5">
                  <c:v>HYL</c:v>
                </c:pt>
              </c:strCache>
            </c:strRef>
          </c:cat>
          <c:val>
            <c:numRef>
              <c:f>tulokset!$B$92:$G$92</c:f>
              <c:numCache>
                <c:formatCode>General</c:formatCode>
                <c:ptCount val="6"/>
                <c:pt idx="0">
                  <c:v>1514</c:v>
                </c:pt>
                <c:pt idx="1">
                  <c:v>459</c:v>
                </c:pt>
                <c:pt idx="2">
                  <c:v>83</c:v>
                </c:pt>
                <c:pt idx="3">
                  <c:v>11</c:v>
                </c:pt>
                <c:pt idx="4">
                  <c:v>7</c:v>
                </c:pt>
                <c:pt idx="5">
                  <c:v>16</c:v>
                </c:pt>
              </c:numCache>
            </c:numRef>
          </c:val>
          <c:extLst>
            <c:ext xmlns:c16="http://schemas.microsoft.com/office/drawing/2014/chart" uri="{C3380CC4-5D6E-409C-BE32-E72D297353CC}">
              <c16:uniqueId val="{00000000-B762-41D0-8AF5-72C99B24886F}"/>
            </c:ext>
          </c:extLst>
        </c:ser>
        <c:ser>
          <c:idx val="1"/>
          <c:order val="1"/>
          <c:tx>
            <c:strRef>
              <c:f>tulokset!$A$93</c:f>
              <c:strCache>
                <c:ptCount val="1"/>
                <c:pt idx="0">
                  <c:v>2024</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tulokset!$B$91:$G$91</c:f>
              <c:strCache>
                <c:ptCount val="6"/>
                <c:pt idx="0">
                  <c:v>ERI</c:v>
                </c:pt>
                <c:pt idx="1">
                  <c:v>EH</c:v>
                </c:pt>
                <c:pt idx="2">
                  <c:v>H</c:v>
                </c:pt>
                <c:pt idx="3">
                  <c:v>T</c:v>
                </c:pt>
                <c:pt idx="4">
                  <c:v>EVA</c:v>
                </c:pt>
                <c:pt idx="5">
                  <c:v>HYL</c:v>
                </c:pt>
              </c:strCache>
            </c:strRef>
          </c:cat>
          <c:val>
            <c:numRef>
              <c:f>tulokset!$B$93:$G$93</c:f>
              <c:numCache>
                <c:formatCode>General</c:formatCode>
                <c:ptCount val="6"/>
                <c:pt idx="0">
                  <c:v>1371</c:v>
                </c:pt>
                <c:pt idx="1">
                  <c:v>396</c:v>
                </c:pt>
                <c:pt idx="2">
                  <c:v>63</c:v>
                </c:pt>
                <c:pt idx="3">
                  <c:v>16</c:v>
                </c:pt>
                <c:pt idx="4">
                  <c:v>6</c:v>
                </c:pt>
                <c:pt idx="5">
                  <c:v>5</c:v>
                </c:pt>
              </c:numCache>
            </c:numRef>
          </c:val>
          <c:extLst>
            <c:ext xmlns:c16="http://schemas.microsoft.com/office/drawing/2014/chart" uri="{C3380CC4-5D6E-409C-BE32-E72D297353CC}">
              <c16:uniqueId val="{00000001-B762-41D0-8AF5-72C99B24886F}"/>
            </c:ext>
          </c:extLst>
        </c:ser>
        <c:ser>
          <c:idx val="2"/>
          <c:order val="2"/>
          <c:tx>
            <c:strRef>
              <c:f>tulokset!$A$94</c:f>
              <c:strCache>
                <c:ptCount val="1"/>
                <c:pt idx="0">
                  <c:v>2025</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tulokset!$B$91:$G$91</c:f>
              <c:strCache>
                <c:ptCount val="6"/>
                <c:pt idx="0">
                  <c:v>ERI</c:v>
                </c:pt>
                <c:pt idx="1">
                  <c:v>EH</c:v>
                </c:pt>
                <c:pt idx="2">
                  <c:v>H</c:v>
                </c:pt>
                <c:pt idx="3">
                  <c:v>T</c:v>
                </c:pt>
                <c:pt idx="4">
                  <c:v>EVA</c:v>
                </c:pt>
                <c:pt idx="5">
                  <c:v>HYL</c:v>
                </c:pt>
              </c:strCache>
            </c:strRef>
          </c:cat>
          <c:val>
            <c:numRef>
              <c:f>tulokset!$B$94:$G$94</c:f>
              <c:numCache>
                <c:formatCode>General</c:formatCode>
                <c:ptCount val="6"/>
                <c:pt idx="0">
                  <c:v>1510</c:v>
                </c:pt>
                <c:pt idx="1">
                  <c:v>465</c:v>
                </c:pt>
                <c:pt idx="2">
                  <c:v>66</c:v>
                </c:pt>
                <c:pt idx="3">
                  <c:v>14</c:v>
                </c:pt>
                <c:pt idx="4">
                  <c:v>1</c:v>
                </c:pt>
                <c:pt idx="5">
                  <c:v>3</c:v>
                </c:pt>
              </c:numCache>
            </c:numRef>
          </c:val>
          <c:extLst>
            <c:ext xmlns:c16="http://schemas.microsoft.com/office/drawing/2014/chart" uri="{C3380CC4-5D6E-409C-BE32-E72D297353CC}">
              <c16:uniqueId val="{00000002-B762-41D0-8AF5-72C99B24886F}"/>
            </c:ext>
          </c:extLst>
        </c:ser>
        <c:dLbls>
          <c:showLegendKey val="0"/>
          <c:showVal val="1"/>
          <c:showCatName val="0"/>
          <c:showSerName val="0"/>
          <c:showPercent val="0"/>
          <c:showBubbleSize val="0"/>
        </c:dLbls>
        <c:gapWidth val="150"/>
        <c:shape val="box"/>
        <c:axId val="872130320"/>
        <c:axId val="872125520"/>
        <c:axId val="897074336"/>
      </c:bar3DChart>
      <c:catAx>
        <c:axId val="87213032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872125520"/>
        <c:crosses val="autoZero"/>
        <c:auto val="1"/>
        <c:lblAlgn val="ctr"/>
        <c:lblOffset val="100"/>
        <c:noMultiLvlLbl val="0"/>
      </c:catAx>
      <c:valAx>
        <c:axId val="872125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872130320"/>
        <c:crosses val="autoZero"/>
        <c:crossBetween val="between"/>
      </c:valAx>
      <c:serAx>
        <c:axId val="897074336"/>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872125520"/>
        <c:crosses val="autoZero"/>
      </c:ser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i="0" u="none" strike="noStrike" kern="1200" spc="0" baseline="0">
                <a:solidFill>
                  <a:srgbClr val="000000">
                    <a:lumMod val="65000"/>
                    <a:lumOff val="35000"/>
                  </a:srgbClr>
                </a:solidFill>
              </a:rPr>
              <a:t>Vuosien 2019-2025 urokset, nartut sekä kuolleeksi ilmoitetut pennut</a:t>
            </a:r>
          </a:p>
        </c:rich>
      </c:tx>
      <c:layout>
        <c:manualLayout>
          <c:xMode val="edge"/>
          <c:yMode val="edge"/>
          <c:x val="0.14082816041266288"/>
          <c:y val="2.7863562196003978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'astutus,synnytys, kuolleet ym '!$B$42</c:f>
              <c:strCache>
                <c:ptCount val="1"/>
                <c:pt idx="0">
                  <c:v>uroksia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'!$C$41:$I$41</c:f>
              <c:numCache>
                <c:formatCode>General</c:formatCode>
                <c:ptCount val="7"/>
                <c:pt idx="0">
                  <c:v>2019</c:v>
                </c:pt>
                <c:pt idx="1">
                  <c:v>2020</c:v>
                </c:pt>
                <c:pt idx="2">
                  <c:v>2021</c:v>
                </c:pt>
                <c:pt idx="3">
                  <c:v>2022</c:v>
                </c:pt>
                <c:pt idx="4">
                  <c:v>2023</c:v>
                </c:pt>
                <c:pt idx="5">
                  <c:v>2024</c:v>
                </c:pt>
                <c:pt idx="6">
                  <c:v>2025</c:v>
                </c:pt>
              </c:numCache>
            </c:numRef>
          </c:cat>
          <c:val>
            <c:numRef>
              <c:f>'astutus,synnytys, kuolleet ym '!$C$42:$I$42</c:f>
              <c:numCache>
                <c:formatCode>General</c:formatCode>
                <c:ptCount val="7"/>
                <c:pt idx="0">
                  <c:v>298</c:v>
                </c:pt>
                <c:pt idx="1">
                  <c:v>377</c:v>
                </c:pt>
                <c:pt idx="2">
                  <c:v>389</c:v>
                </c:pt>
                <c:pt idx="3">
                  <c:v>332</c:v>
                </c:pt>
                <c:pt idx="4">
                  <c:v>352</c:v>
                </c:pt>
                <c:pt idx="5">
                  <c:v>352</c:v>
                </c:pt>
                <c:pt idx="6">
                  <c:v>330</c:v>
                </c:pt>
              </c:numCache>
            </c:numRef>
          </c:val>
          <c:extLst>
            <c:ext xmlns:c16="http://schemas.microsoft.com/office/drawing/2014/chart" uri="{C3380CC4-5D6E-409C-BE32-E72D297353CC}">
              <c16:uniqueId val="{00000000-0B51-4F42-A81A-6DDFAB8CF5AC}"/>
            </c:ext>
          </c:extLst>
        </c:ser>
        <c:ser>
          <c:idx val="1"/>
          <c:order val="1"/>
          <c:tx>
            <c:strRef>
              <c:f>'astutus,synnytys, kuolleet ym '!$B$43</c:f>
              <c:strCache>
                <c:ptCount val="1"/>
                <c:pt idx="0">
                  <c:v>narttuja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'!$C$41:$I$41</c:f>
              <c:numCache>
                <c:formatCode>General</c:formatCode>
                <c:ptCount val="7"/>
                <c:pt idx="0">
                  <c:v>2019</c:v>
                </c:pt>
                <c:pt idx="1">
                  <c:v>2020</c:v>
                </c:pt>
                <c:pt idx="2">
                  <c:v>2021</c:v>
                </c:pt>
                <c:pt idx="3">
                  <c:v>2022</c:v>
                </c:pt>
                <c:pt idx="4">
                  <c:v>2023</c:v>
                </c:pt>
                <c:pt idx="5">
                  <c:v>2024</c:v>
                </c:pt>
                <c:pt idx="6">
                  <c:v>2025</c:v>
                </c:pt>
              </c:numCache>
            </c:numRef>
          </c:cat>
          <c:val>
            <c:numRef>
              <c:f>'astutus,synnytys, kuolleet ym '!$C$43:$I$43</c:f>
              <c:numCache>
                <c:formatCode>General</c:formatCode>
                <c:ptCount val="7"/>
                <c:pt idx="0">
                  <c:v>279</c:v>
                </c:pt>
                <c:pt idx="1">
                  <c:v>397</c:v>
                </c:pt>
                <c:pt idx="2">
                  <c:v>380</c:v>
                </c:pt>
                <c:pt idx="3">
                  <c:v>328</c:v>
                </c:pt>
                <c:pt idx="4">
                  <c:v>366</c:v>
                </c:pt>
                <c:pt idx="5">
                  <c:v>343</c:v>
                </c:pt>
                <c:pt idx="6">
                  <c:v>300</c:v>
                </c:pt>
              </c:numCache>
            </c:numRef>
          </c:val>
          <c:extLst>
            <c:ext xmlns:c16="http://schemas.microsoft.com/office/drawing/2014/chart" uri="{C3380CC4-5D6E-409C-BE32-E72D297353CC}">
              <c16:uniqueId val="{00000001-0B51-4F42-A81A-6DDFAB8CF5AC}"/>
            </c:ext>
          </c:extLst>
        </c:ser>
        <c:ser>
          <c:idx val="2"/>
          <c:order val="2"/>
          <c:tx>
            <c:strRef>
              <c:f>'astutus,synnytys, kuolleet ym '!$B$44</c:f>
              <c:strCache>
                <c:ptCount val="1"/>
                <c:pt idx="0">
                  <c:v>kuolleita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'!$C$41:$I$41</c:f>
              <c:numCache>
                <c:formatCode>General</c:formatCode>
                <c:ptCount val="7"/>
                <c:pt idx="0">
                  <c:v>2019</c:v>
                </c:pt>
                <c:pt idx="1">
                  <c:v>2020</c:v>
                </c:pt>
                <c:pt idx="2">
                  <c:v>2021</c:v>
                </c:pt>
                <c:pt idx="3">
                  <c:v>2022</c:v>
                </c:pt>
                <c:pt idx="4">
                  <c:v>2023</c:v>
                </c:pt>
                <c:pt idx="5">
                  <c:v>2024</c:v>
                </c:pt>
                <c:pt idx="6">
                  <c:v>2025</c:v>
                </c:pt>
              </c:numCache>
            </c:numRef>
          </c:cat>
          <c:val>
            <c:numRef>
              <c:f>'astutus,synnytys, kuolleet ym '!$C$44:$I$44</c:f>
              <c:numCache>
                <c:formatCode>General</c:formatCode>
                <c:ptCount val="7"/>
                <c:pt idx="0">
                  <c:v>38</c:v>
                </c:pt>
                <c:pt idx="1">
                  <c:v>50</c:v>
                </c:pt>
                <c:pt idx="2">
                  <c:v>48</c:v>
                </c:pt>
                <c:pt idx="3">
                  <c:v>52</c:v>
                </c:pt>
                <c:pt idx="4">
                  <c:v>43</c:v>
                </c:pt>
                <c:pt idx="5">
                  <c:v>66</c:v>
                </c:pt>
                <c:pt idx="6">
                  <c:v>80</c:v>
                </c:pt>
              </c:numCache>
            </c:numRef>
          </c:val>
          <c:extLst>
            <c:ext xmlns:c16="http://schemas.microsoft.com/office/drawing/2014/chart" uri="{C3380CC4-5D6E-409C-BE32-E72D297353CC}">
              <c16:uniqueId val="{00000002-0B51-4F42-A81A-6DDFAB8CF5AC}"/>
            </c:ext>
          </c:extLst>
        </c:ser>
        <c:dLbls>
          <c:dLblPos val="outEnd"/>
          <c:showLegendKey val="0"/>
          <c:showVal val="1"/>
          <c:showCatName val="0"/>
          <c:showSerName val="0"/>
          <c:showPercent val="0"/>
          <c:showBubbleSize val="0"/>
        </c:dLbls>
        <c:gapWidth val="219"/>
        <c:overlap val="-27"/>
        <c:axId val="627688704"/>
        <c:axId val="627699744"/>
      </c:barChart>
      <c:catAx>
        <c:axId val="627688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627699744"/>
        <c:crosses val="autoZero"/>
        <c:auto val="1"/>
        <c:lblAlgn val="ctr"/>
        <c:lblOffset val="100"/>
        <c:noMultiLvlLbl val="0"/>
      </c:catAx>
      <c:valAx>
        <c:axId val="627699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627688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u="none" strike="noStrike" kern="1200" spc="0" baseline="0">
                <a:solidFill>
                  <a:srgbClr val="000000">
                    <a:lumMod val="65000"/>
                    <a:lumOff val="35000"/>
                  </a:srgbClr>
                </a:solidFill>
              </a:rPr>
              <a:t>Astutus- ja synnytystapa vuosina 2019-2025</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'astutus,synnytys, kuolleet ym '!$B$11</c:f>
              <c:strCache>
                <c:ptCount val="1"/>
                <c:pt idx="0">
                  <c:v>keisarileikkaus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'!$C$10:$I$10</c:f>
              <c:numCache>
                <c:formatCode>General</c:formatCode>
                <c:ptCount val="7"/>
                <c:pt idx="0">
                  <c:v>2019</c:v>
                </c:pt>
                <c:pt idx="1">
                  <c:v>2020</c:v>
                </c:pt>
                <c:pt idx="2">
                  <c:v>2021</c:v>
                </c:pt>
                <c:pt idx="3">
                  <c:v>2022</c:v>
                </c:pt>
                <c:pt idx="4">
                  <c:v>2023</c:v>
                </c:pt>
                <c:pt idx="5">
                  <c:v>2024</c:v>
                </c:pt>
                <c:pt idx="6">
                  <c:v>2025</c:v>
                </c:pt>
              </c:numCache>
            </c:numRef>
          </c:cat>
          <c:val>
            <c:numRef>
              <c:f>'astutus,synnytys, kuolleet ym '!$C$11:$I$11</c:f>
              <c:numCache>
                <c:formatCode>General</c:formatCode>
                <c:ptCount val="7"/>
                <c:pt idx="0">
                  <c:v>6</c:v>
                </c:pt>
                <c:pt idx="1">
                  <c:v>4</c:v>
                </c:pt>
                <c:pt idx="2">
                  <c:v>13</c:v>
                </c:pt>
                <c:pt idx="3">
                  <c:v>3</c:v>
                </c:pt>
                <c:pt idx="4">
                  <c:v>9</c:v>
                </c:pt>
                <c:pt idx="5">
                  <c:v>12</c:v>
                </c:pt>
                <c:pt idx="6">
                  <c:v>9</c:v>
                </c:pt>
              </c:numCache>
            </c:numRef>
          </c:val>
          <c:extLst>
            <c:ext xmlns:c16="http://schemas.microsoft.com/office/drawing/2014/chart" uri="{C3380CC4-5D6E-409C-BE32-E72D297353CC}">
              <c16:uniqueId val="{00000000-31D8-4F62-A98E-AA82E4C13ABB}"/>
            </c:ext>
          </c:extLst>
        </c:ser>
        <c:ser>
          <c:idx val="1"/>
          <c:order val="1"/>
          <c:tx>
            <c:strRef>
              <c:f>'astutus,synnytys, kuolleet ym '!$B$12</c:f>
              <c:strCache>
                <c:ptCount val="1"/>
                <c:pt idx="0">
                  <c:v>lääkeavusteinen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'!$C$10:$I$10</c:f>
              <c:numCache>
                <c:formatCode>General</c:formatCode>
                <c:ptCount val="7"/>
                <c:pt idx="0">
                  <c:v>2019</c:v>
                </c:pt>
                <c:pt idx="1">
                  <c:v>2020</c:v>
                </c:pt>
                <c:pt idx="2">
                  <c:v>2021</c:v>
                </c:pt>
                <c:pt idx="3">
                  <c:v>2022</c:v>
                </c:pt>
                <c:pt idx="4">
                  <c:v>2023</c:v>
                </c:pt>
                <c:pt idx="5">
                  <c:v>2024</c:v>
                </c:pt>
                <c:pt idx="6">
                  <c:v>2025</c:v>
                </c:pt>
              </c:numCache>
            </c:numRef>
          </c:cat>
          <c:val>
            <c:numRef>
              <c:f>'astutus,synnytys, kuolleet ym '!$C$12:$I$12</c:f>
              <c:numCache>
                <c:formatCode>General</c:formatCode>
                <c:ptCount val="7"/>
                <c:pt idx="0">
                  <c:v>2</c:v>
                </c:pt>
                <c:pt idx="1">
                  <c:v>2</c:v>
                </c:pt>
                <c:pt idx="2">
                  <c:v>4</c:v>
                </c:pt>
                <c:pt idx="3">
                  <c:v>3</c:v>
                </c:pt>
                <c:pt idx="4">
                  <c:v>3</c:v>
                </c:pt>
                <c:pt idx="5">
                  <c:v>2</c:v>
                </c:pt>
                <c:pt idx="6">
                  <c:v>2</c:v>
                </c:pt>
              </c:numCache>
            </c:numRef>
          </c:val>
          <c:extLst>
            <c:ext xmlns:c16="http://schemas.microsoft.com/office/drawing/2014/chart" uri="{C3380CC4-5D6E-409C-BE32-E72D297353CC}">
              <c16:uniqueId val="{00000001-31D8-4F62-A98E-AA82E4C13ABB}"/>
            </c:ext>
          </c:extLst>
        </c:ser>
        <c:ser>
          <c:idx val="2"/>
          <c:order val="2"/>
          <c:tx>
            <c:strRef>
              <c:f>'astutus,synnytys, kuolleet ym '!$B$13</c:f>
              <c:strCache>
                <c:ptCount val="1"/>
                <c:pt idx="0">
                  <c:v>Keinosiemennys - tuore sperma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'!$C$10:$I$10</c:f>
              <c:numCache>
                <c:formatCode>General</c:formatCode>
                <c:ptCount val="7"/>
                <c:pt idx="0">
                  <c:v>2019</c:v>
                </c:pt>
                <c:pt idx="1">
                  <c:v>2020</c:v>
                </c:pt>
                <c:pt idx="2">
                  <c:v>2021</c:v>
                </c:pt>
                <c:pt idx="3">
                  <c:v>2022</c:v>
                </c:pt>
                <c:pt idx="4">
                  <c:v>2023</c:v>
                </c:pt>
                <c:pt idx="5">
                  <c:v>2024</c:v>
                </c:pt>
                <c:pt idx="6">
                  <c:v>2025</c:v>
                </c:pt>
              </c:numCache>
            </c:numRef>
          </c:cat>
          <c:val>
            <c:numRef>
              <c:f>'astutus,synnytys, kuolleet ym '!$C$13:$I$13</c:f>
              <c:numCache>
                <c:formatCode>General</c:formatCode>
                <c:ptCount val="7"/>
                <c:pt idx="0">
                  <c:v>2</c:v>
                </c:pt>
                <c:pt idx="1">
                  <c:v>1</c:v>
                </c:pt>
                <c:pt idx="2">
                  <c:v>1</c:v>
                </c:pt>
                <c:pt idx="3">
                  <c:v>1</c:v>
                </c:pt>
                <c:pt idx="4">
                  <c:v>2</c:v>
                </c:pt>
                <c:pt idx="5">
                  <c:v>2</c:v>
                </c:pt>
                <c:pt idx="6">
                  <c:v>0</c:v>
                </c:pt>
              </c:numCache>
            </c:numRef>
          </c:val>
          <c:extLst>
            <c:ext xmlns:c16="http://schemas.microsoft.com/office/drawing/2014/chart" uri="{C3380CC4-5D6E-409C-BE32-E72D297353CC}">
              <c16:uniqueId val="{00000002-31D8-4F62-A98E-AA82E4C13ABB}"/>
            </c:ext>
          </c:extLst>
        </c:ser>
        <c:ser>
          <c:idx val="3"/>
          <c:order val="3"/>
          <c:tx>
            <c:strRef>
              <c:f>'astutus,synnytys, kuolleet ym '!$B$14</c:f>
              <c:strCache>
                <c:ptCount val="1"/>
                <c:pt idx="0">
                  <c:v>Keinosiemennys - pakastee sperma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'!$C$10:$I$10</c:f>
              <c:numCache>
                <c:formatCode>General</c:formatCode>
                <c:ptCount val="7"/>
                <c:pt idx="0">
                  <c:v>2019</c:v>
                </c:pt>
                <c:pt idx="1">
                  <c:v>2020</c:v>
                </c:pt>
                <c:pt idx="2">
                  <c:v>2021</c:v>
                </c:pt>
                <c:pt idx="3">
                  <c:v>2022</c:v>
                </c:pt>
                <c:pt idx="4">
                  <c:v>2023</c:v>
                </c:pt>
                <c:pt idx="5">
                  <c:v>2024</c:v>
                </c:pt>
                <c:pt idx="6">
                  <c:v>2025</c:v>
                </c:pt>
              </c:numCache>
            </c:numRef>
          </c:cat>
          <c:val>
            <c:numRef>
              <c:f>'astutus,synnytys, kuolleet ym '!$C$14:$I$14</c:f>
              <c:numCache>
                <c:formatCode>General</c:formatCode>
                <c:ptCount val="7"/>
                <c:pt idx="0">
                  <c:v>0</c:v>
                </c:pt>
                <c:pt idx="1">
                  <c:v>3</c:v>
                </c:pt>
                <c:pt idx="2">
                  <c:v>2</c:v>
                </c:pt>
                <c:pt idx="3">
                  <c:v>0</c:v>
                </c:pt>
                <c:pt idx="4">
                  <c:v>3</c:v>
                </c:pt>
                <c:pt idx="5">
                  <c:v>5</c:v>
                </c:pt>
                <c:pt idx="6">
                  <c:v>3</c:v>
                </c:pt>
              </c:numCache>
            </c:numRef>
          </c:val>
          <c:extLst>
            <c:ext xmlns:c16="http://schemas.microsoft.com/office/drawing/2014/chart" uri="{C3380CC4-5D6E-409C-BE32-E72D297353CC}">
              <c16:uniqueId val="{00000003-31D8-4F62-A98E-AA82E4C13ABB}"/>
            </c:ext>
          </c:extLst>
        </c:ser>
        <c:ser>
          <c:idx val="4"/>
          <c:order val="4"/>
          <c:tx>
            <c:strRef>
              <c:f>'astutus,synnytys, kuolleet ym '!$B$15</c:f>
              <c:strCache>
                <c:ptCount val="1"/>
                <c:pt idx="0">
                  <c:v>Keinosiemennys - siirtosperma</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'astutus,synnytys, kuolleet ym '!$C$10:$I$10</c:f>
              <c:numCache>
                <c:formatCode>General</c:formatCode>
                <c:ptCount val="7"/>
                <c:pt idx="0">
                  <c:v>2019</c:v>
                </c:pt>
                <c:pt idx="1">
                  <c:v>2020</c:v>
                </c:pt>
                <c:pt idx="2">
                  <c:v>2021</c:v>
                </c:pt>
                <c:pt idx="3">
                  <c:v>2022</c:v>
                </c:pt>
                <c:pt idx="4">
                  <c:v>2023</c:v>
                </c:pt>
                <c:pt idx="5">
                  <c:v>2024</c:v>
                </c:pt>
                <c:pt idx="6">
                  <c:v>2025</c:v>
                </c:pt>
              </c:numCache>
            </c:numRef>
          </c:cat>
          <c:val>
            <c:numRef>
              <c:f>'astutus,synnytys, kuolleet ym '!$C$15:$I$15</c:f>
              <c:numCache>
                <c:formatCode>General</c:formatCode>
                <c:ptCount val="7"/>
                <c:pt idx="0">
                  <c:v>0</c:v>
                </c:pt>
                <c:pt idx="1">
                  <c:v>0</c:v>
                </c:pt>
                <c:pt idx="2">
                  <c:v>1</c:v>
                </c:pt>
                <c:pt idx="3">
                  <c:v>0</c:v>
                </c:pt>
                <c:pt idx="4">
                  <c:v>0</c:v>
                </c:pt>
                <c:pt idx="5">
                  <c:v>0</c:v>
                </c:pt>
                <c:pt idx="6">
                  <c:v>0</c:v>
                </c:pt>
              </c:numCache>
            </c:numRef>
          </c:val>
          <c:extLst>
            <c:ext xmlns:c16="http://schemas.microsoft.com/office/drawing/2014/chart" uri="{C3380CC4-5D6E-409C-BE32-E72D297353CC}">
              <c16:uniqueId val="{00000004-31D8-4F62-A98E-AA82E4C13ABB}"/>
            </c:ext>
          </c:extLst>
        </c:ser>
        <c:dLbls>
          <c:dLblPos val="outEnd"/>
          <c:showLegendKey val="0"/>
          <c:showVal val="1"/>
          <c:showCatName val="0"/>
          <c:showSerName val="0"/>
          <c:showPercent val="0"/>
          <c:showBubbleSize val="0"/>
        </c:dLbls>
        <c:gapWidth val="219"/>
        <c:overlap val="-27"/>
        <c:axId val="970442640"/>
        <c:axId val="970443120"/>
      </c:barChart>
      <c:catAx>
        <c:axId val="970442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970443120"/>
        <c:crosses val="autoZero"/>
        <c:auto val="1"/>
        <c:lblAlgn val="ctr"/>
        <c:lblOffset val="100"/>
        <c:noMultiLvlLbl val="0"/>
      </c:catAx>
      <c:valAx>
        <c:axId val="9704431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970442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Lonkat, lausuntovuoden mukaan  2015-2025, 2815 kpl</a:t>
            </a:r>
          </a:p>
        </c:rich>
      </c:tx>
      <c:layout>
        <c:manualLayout>
          <c:xMode val="edge"/>
          <c:yMode val="edge"/>
          <c:x val="0.23074999999999996"/>
          <c:y val="3.2407407407407406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'LONKKALAUSUNNOT A-E 2015-2025'!$A$6</c:f>
              <c:strCache>
                <c:ptCount val="1"/>
                <c:pt idx="0">
                  <c:v>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'LONKKALAUSUNNOT A-E 2015-2025'!$B$5:$L$5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'LONKKALAUSUNNOT A-E 2015-2025'!$B$6:$L$6</c:f>
              <c:numCache>
                <c:formatCode>General</c:formatCode>
                <c:ptCount val="11"/>
                <c:pt idx="0">
                  <c:v>108</c:v>
                </c:pt>
                <c:pt idx="1">
                  <c:v>96</c:v>
                </c:pt>
                <c:pt idx="2">
                  <c:v>102</c:v>
                </c:pt>
                <c:pt idx="3">
                  <c:v>88</c:v>
                </c:pt>
                <c:pt idx="4">
                  <c:v>106</c:v>
                </c:pt>
                <c:pt idx="5">
                  <c:v>119</c:v>
                </c:pt>
                <c:pt idx="6">
                  <c:v>117</c:v>
                </c:pt>
                <c:pt idx="7">
                  <c:v>88</c:v>
                </c:pt>
                <c:pt idx="8">
                  <c:v>154</c:v>
                </c:pt>
                <c:pt idx="9">
                  <c:v>127</c:v>
                </c:pt>
                <c:pt idx="10">
                  <c:v>131</c:v>
                </c:pt>
              </c:numCache>
            </c:numRef>
          </c:val>
          <c:extLst>
            <c:ext xmlns:c16="http://schemas.microsoft.com/office/drawing/2014/chart" uri="{C3380CC4-5D6E-409C-BE32-E72D297353CC}">
              <c16:uniqueId val="{00000000-8C0A-4340-9B36-782303136111}"/>
            </c:ext>
          </c:extLst>
        </c:ser>
        <c:ser>
          <c:idx val="1"/>
          <c:order val="1"/>
          <c:tx>
            <c:strRef>
              <c:f>'LONKKALAUSUNNOT A-E 2015-2025'!$A$7</c:f>
              <c:strCache>
                <c:ptCount val="1"/>
                <c:pt idx="0">
                  <c:v>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'LONKKALAUSUNNOT A-E 2015-2025'!$B$5:$L$5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'LONKKALAUSUNNOT A-E 2015-2025'!$B$7:$L$7</c:f>
              <c:numCache>
                <c:formatCode>General</c:formatCode>
                <c:ptCount val="11"/>
                <c:pt idx="0">
                  <c:v>72</c:v>
                </c:pt>
                <c:pt idx="1">
                  <c:v>68</c:v>
                </c:pt>
                <c:pt idx="2">
                  <c:v>92</c:v>
                </c:pt>
                <c:pt idx="3">
                  <c:v>66</c:v>
                </c:pt>
                <c:pt idx="4">
                  <c:v>83</c:v>
                </c:pt>
                <c:pt idx="5">
                  <c:v>65</c:v>
                </c:pt>
                <c:pt idx="6">
                  <c:v>106</c:v>
                </c:pt>
                <c:pt idx="7">
                  <c:v>87</c:v>
                </c:pt>
                <c:pt idx="8">
                  <c:v>94</c:v>
                </c:pt>
                <c:pt idx="9">
                  <c:v>83</c:v>
                </c:pt>
                <c:pt idx="10">
                  <c:v>79</c:v>
                </c:pt>
              </c:numCache>
            </c:numRef>
          </c:val>
          <c:extLst>
            <c:ext xmlns:c16="http://schemas.microsoft.com/office/drawing/2014/chart" uri="{C3380CC4-5D6E-409C-BE32-E72D297353CC}">
              <c16:uniqueId val="{00000001-8C0A-4340-9B36-782303136111}"/>
            </c:ext>
          </c:extLst>
        </c:ser>
        <c:ser>
          <c:idx val="2"/>
          <c:order val="2"/>
          <c:tx>
            <c:strRef>
              <c:f>'LONKKALAUSUNNOT A-E 2015-2025'!$A$8</c:f>
              <c:strCache>
                <c:ptCount val="1"/>
                <c:pt idx="0">
                  <c:v>C</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'LONKKALAUSUNNOT A-E 2015-2025'!$B$5:$L$5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'LONKKALAUSUNNOT A-E 2015-2025'!$B$8:$L$8</c:f>
              <c:numCache>
                <c:formatCode>General</c:formatCode>
                <c:ptCount val="11"/>
                <c:pt idx="0">
                  <c:v>46</c:v>
                </c:pt>
                <c:pt idx="1">
                  <c:v>40</c:v>
                </c:pt>
                <c:pt idx="2">
                  <c:v>51</c:v>
                </c:pt>
                <c:pt idx="3">
                  <c:v>37</c:v>
                </c:pt>
                <c:pt idx="4">
                  <c:v>46</c:v>
                </c:pt>
                <c:pt idx="5">
                  <c:v>64</c:v>
                </c:pt>
                <c:pt idx="6">
                  <c:v>58</c:v>
                </c:pt>
                <c:pt idx="7">
                  <c:v>51</c:v>
                </c:pt>
                <c:pt idx="8">
                  <c:v>71</c:v>
                </c:pt>
                <c:pt idx="9">
                  <c:v>41</c:v>
                </c:pt>
                <c:pt idx="10">
                  <c:v>49</c:v>
                </c:pt>
              </c:numCache>
            </c:numRef>
          </c:val>
          <c:extLst>
            <c:ext xmlns:c16="http://schemas.microsoft.com/office/drawing/2014/chart" uri="{C3380CC4-5D6E-409C-BE32-E72D297353CC}">
              <c16:uniqueId val="{00000002-8C0A-4340-9B36-782303136111}"/>
            </c:ext>
          </c:extLst>
        </c:ser>
        <c:ser>
          <c:idx val="3"/>
          <c:order val="3"/>
          <c:tx>
            <c:strRef>
              <c:f>'LONKKALAUSUNNOT A-E 2015-2025'!$A$9</c:f>
              <c:strCache>
                <c:ptCount val="1"/>
                <c:pt idx="0">
                  <c:v>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'LONKKALAUSUNNOT A-E 2015-2025'!$B$5:$L$5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'LONKKALAUSUNNOT A-E 2015-2025'!$B$9:$L$9</c:f>
              <c:numCache>
                <c:formatCode>General</c:formatCode>
                <c:ptCount val="11"/>
                <c:pt idx="0">
                  <c:v>11</c:v>
                </c:pt>
                <c:pt idx="1">
                  <c:v>14</c:v>
                </c:pt>
                <c:pt idx="2">
                  <c:v>11</c:v>
                </c:pt>
                <c:pt idx="3">
                  <c:v>12</c:v>
                </c:pt>
                <c:pt idx="4">
                  <c:v>9</c:v>
                </c:pt>
                <c:pt idx="5">
                  <c:v>11</c:v>
                </c:pt>
                <c:pt idx="6">
                  <c:v>10</c:v>
                </c:pt>
                <c:pt idx="7">
                  <c:v>4</c:v>
                </c:pt>
                <c:pt idx="8">
                  <c:v>8</c:v>
                </c:pt>
                <c:pt idx="9">
                  <c:v>14</c:v>
                </c:pt>
                <c:pt idx="10">
                  <c:v>11</c:v>
                </c:pt>
              </c:numCache>
            </c:numRef>
          </c:val>
          <c:extLst>
            <c:ext xmlns:c16="http://schemas.microsoft.com/office/drawing/2014/chart" uri="{C3380CC4-5D6E-409C-BE32-E72D297353CC}">
              <c16:uniqueId val="{00000003-8C0A-4340-9B36-782303136111}"/>
            </c:ext>
          </c:extLst>
        </c:ser>
        <c:ser>
          <c:idx val="4"/>
          <c:order val="4"/>
          <c:tx>
            <c:strRef>
              <c:f>'LONKKALAUSUNNOT A-E 2015-2025'!$A$10</c:f>
              <c:strCache>
                <c:ptCount val="1"/>
                <c:pt idx="0">
                  <c:v>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'LONKKALAUSUNNOT A-E 2015-2025'!$B$5:$L$5</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'LONKKALAUSUNNOT A-E 2015-2025'!$B$10:$L$10</c:f>
              <c:numCache>
                <c:formatCode>General</c:formatCode>
                <c:ptCount val="11"/>
                <c:pt idx="0">
                  <c:v>0</c:v>
                </c:pt>
                <c:pt idx="1">
                  <c:v>0</c:v>
                </c:pt>
                <c:pt idx="2">
                  <c:v>1</c:v>
                </c:pt>
                <c:pt idx="3">
                  <c:v>1</c:v>
                </c:pt>
                <c:pt idx="4">
                  <c:v>0</c:v>
                </c:pt>
                <c:pt idx="5">
                  <c:v>3</c:v>
                </c:pt>
                <c:pt idx="6">
                  <c:v>3</c:v>
                </c:pt>
                <c:pt idx="7">
                  <c:v>1</c:v>
                </c:pt>
                <c:pt idx="8">
                  <c:v>2</c:v>
                </c:pt>
                <c:pt idx="9">
                  <c:v>2</c:v>
                </c:pt>
                <c:pt idx="10">
                  <c:v>2</c:v>
                </c:pt>
              </c:numCache>
            </c:numRef>
          </c:val>
          <c:extLst>
            <c:ext xmlns:c16="http://schemas.microsoft.com/office/drawing/2014/chart" uri="{C3380CC4-5D6E-409C-BE32-E72D297353CC}">
              <c16:uniqueId val="{00000004-8C0A-4340-9B36-782303136111}"/>
            </c:ext>
          </c:extLst>
        </c:ser>
        <c:dLbls>
          <c:dLblPos val="outEnd"/>
          <c:showLegendKey val="0"/>
          <c:showVal val="1"/>
          <c:showCatName val="0"/>
          <c:showSerName val="0"/>
          <c:showPercent val="0"/>
          <c:showBubbleSize val="0"/>
        </c:dLbls>
        <c:gapWidth val="219"/>
        <c:overlap val="-27"/>
        <c:axId val="712391680"/>
        <c:axId val="712390720"/>
      </c:barChart>
      <c:catAx>
        <c:axId val="712391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12390720"/>
        <c:crosses val="autoZero"/>
        <c:auto val="1"/>
        <c:lblAlgn val="ctr"/>
        <c:lblOffset val="100"/>
        <c:noMultiLvlLbl val="0"/>
      </c:catAx>
      <c:valAx>
        <c:axId val="712390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12391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800" b="1" i="0" u="none" strike="noStrike" kern="1200" spc="0" baseline="0">
                <a:solidFill>
                  <a:schemeClr val="tx1">
                    <a:lumMod val="65000"/>
                    <a:lumOff val="35000"/>
                  </a:schemeClr>
                </a:solidFill>
                <a:latin typeface="+mn-lt"/>
                <a:ea typeface="+mn-ea"/>
                <a:cs typeface="+mn-cs"/>
              </a:defRPr>
            </a:pPr>
            <a:r>
              <a:rPr lang="en-US" sz="1800" b="1"/>
              <a:t>Vanhempien tulos; näyt/koe, vain toinen, ei mitään</a:t>
            </a:r>
          </a:p>
        </c:rich>
      </c:tx>
      <c:layout>
        <c:manualLayout>
          <c:xMode val="edge"/>
          <c:yMode val="edge"/>
          <c:x val="0.12624300087489063"/>
          <c:y val="6.0254924681344149E-2"/>
        </c:manualLayout>
      </c:layout>
      <c:overlay val="0"/>
      <c:spPr>
        <a:noFill/>
        <a:ln>
          <a:noFill/>
        </a:ln>
        <a:effectLst/>
      </c:spPr>
      <c:txPr>
        <a:bodyPr rot="0" spcFirstLastPara="1" vertOverflow="ellipsis" vert="horz" wrap="square" anchor="ctr" anchorCtr="1"/>
        <a:lstStyle/>
        <a:p>
          <a:pPr algn="ctr">
            <a:defRPr sz="18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bar"/>
        <c:grouping val="clustered"/>
        <c:varyColors val="0"/>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'Pentueet tilastoina'!$H$61:$H$63</c:f>
              <c:strCache>
                <c:ptCount val="3"/>
                <c:pt idx="0">
                  <c:v>Näyttelytulos / koetulos</c:v>
                </c:pt>
                <c:pt idx="1">
                  <c:v>Jompikumpi</c:v>
                </c:pt>
                <c:pt idx="2">
                  <c:v>Ei mitään</c:v>
                </c:pt>
              </c:strCache>
            </c:strRef>
          </c:cat>
          <c:val>
            <c:numRef>
              <c:f>'Pentueet tilastoina'!$I$61:$I$63</c:f>
              <c:numCache>
                <c:formatCode>0.00%</c:formatCode>
                <c:ptCount val="3"/>
                <c:pt idx="0" formatCode="0%">
                  <c:v>0.62</c:v>
                </c:pt>
                <c:pt idx="1">
                  <c:v>0.25600000000000001</c:v>
                </c:pt>
                <c:pt idx="2">
                  <c:v>0.124</c:v>
                </c:pt>
              </c:numCache>
            </c:numRef>
          </c:val>
          <c:extLst>
            <c:ext xmlns:c16="http://schemas.microsoft.com/office/drawing/2014/chart" uri="{C3380CC4-5D6E-409C-BE32-E72D297353CC}">
              <c16:uniqueId val="{00000000-BFD3-42D0-9B7A-8ACDB8BB60A6}"/>
            </c:ext>
          </c:extLst>
        </c:ser>
        <c:dLbls>
          <c:dLblPos val="outEnd"/>
          <c:showLegendKey val="0"/>
          <c:showVal val="1"/>
          <c:showCatName val="0"/>
          <c:showSerName val="0"/>
          <c:showPercent val="0"/>
          <c:showBubbleSize val="0"/>
        </c:dLbls>
        <c:gapWidth val="182"/>
        <c:axId val="82096639"/>
        <c:axId val="82098079"/>
        <c:extLst>
          <c:ext xmlns:c15="http://schemas.microsoft.com/office/drawing/2012/chart" uri="{02D57815-91ED-43cb-92C2-25804820EDAC}">
            <c15:filteredBarSeries>
              <c15: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'Pentueet tilastoina'!$H$61:$H$63</c15:sqref>
                        </c15:formulaRef>
                      </c:ext>
                    </c:extLst>
                    <c:strCache>
                      <c:ptCount val="3"/>
                      <c:pt idx="0">
                        <c:v>Näyttelytulos / koetulos</c:v>
                      </c:pt>
                      <c:pt idx="1">
                        <c:v>Jompikumpi</c:v>
                      </c:pt>
                      <c:pt idx="2">
                        <c:v>Ei mitään</c:v>
                      </c:pt>
                    </c:strCache>
                  </c:strRef>
                </c:cat>
                <c:val>
                  <c:numRef>
                    <c:extLst>
                      <c:ext uri="{02D57815-91ED-43cb-92C2-25804820EDAC}">
                        <c15:formulaRef>
                          <c15:sqref>'Pentueet tilastoina'!#REF!</c15:sqref>
                        </c15:formulaRef>
                      </c:ext>
                    </c:extLst>
                    <c:numCache>
                      <c:formatCode>General</c:formatCode>
                      <c:ptCount val="1"/>
                      <c:pt idx="0">
                        <c:v>1</c:v>
                      </c:pt>
                    </c:numCache>
                  </c:numRef>
                </c:val>
                <c:extLst>
                  <c:ext xmlns:c16="http://schemas.microsoft.com/office/drawing/2014/chart" uri="{C3380CC4-5D6E-409C-BE32-E72D297353CC}">
                    <c16:uniqueId val="{00000001-BFD3-42D0-9B7A-8ACDB8BB60A6}"/>
                  </c:ext>
                </c:extLst>
              </c15:ser>
            </c15:filteredBarSeries>
          </c:ext>
        </c:extLst>
      </c:barChart>
      <c:catAx>
        <c:axId val="82096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fi-FI"/>
          </a:p>
        </c:txPr>
        <c:crossAx val="82098079"/>
        <c:crosses val="autoZero"/>
        <c:auto val="1"/>
        <c:lblAlgn val="ctr"/>
        <c:lblOffset val="100"/>
        <c:noMultiLvlLbl val="0"/>
      </c:catAx>
      <c:valAx>
        <c:axId val="82098079"/>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fi-FI"/>
          </a:p>
        </c:txPr>
        <c:crossAx val="820966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a:t>Värit alle 100 rekisterivuosina 2015-2025</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manualLayout>
          <c:layoutTarget val="inner"/>
          <c:xMode val="edge"/>
          <c:yMode val="edge"/>
          <c:x val="3.2694141862314063E-2"/>
          <c:y val="7.6036659578320703E-2"/>
          <c:w val="0.94078255999166704"/>
          <c:h val="0.8569113841563214"/>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työyhdiste!$B$45:$B$52</c:f>
              <c:strCache>
                <c:ptCount val="8"/>
                <c:pt idx="0">
                  <c:v>lemon roan</c:v>
                </c:pt>
                <c:pt idx="1">
                  <c:v>liver &amp; tan</c:v>
                </c:pt>
                <c:pt idx="2">
                  <c:v>maksavalkoinen</c:v>
                </c:pt>
                <c:pt idx="3">
                  <c:v>tricolour</c:v>
                </c:pt>
                <c:pt idx="4">
                  <c:v>liver roan tan</c:v>
                </c:pt>
                <c:pt idx="5">
                  <c:v>keltavalkoinen</c:v>
                </c:pt>
                <c:pt idx="6">
                  <c:v>maksa-valko-tan</c:v>
                </c:pt>
                <c:pt idx="7">
                  <c:v>soopelit</c:v>
                </c:pt>
              </c:strCache>
            </c:strRef>
          </c:cat>
          <c:val>
            <c:numRef>
              <c:f>työyhdiste!$C$45:$C$52</c:f>
              <c:numCache>
                <c:formatCode>General</c:formatCode>
                <c:ptCount val="8"/>
                <c:pt idx="0">
                  <c:v>13</c:v>
                </c:pt>
                <c:pt idx="1">
                  <c:v>54</c:v>
                </c:pt>
                <c:pt idx="2">
                  <c:v>45</c:v>
                </c:pt>
                <c:pt idx="3">
                  <c:v>45</c:v>
                </c:pt>
                <c:pt idx="4">
                  <c:v>10</c:v>
                </c:pt>
                <c:pt idx="5">
                  <c:v>8</c:v>
                </c:pt>
                <c:pt idx="6">
                  <c:v>3</c:v>
                </c:pt>
                <c:pt idx="7">
                  <c:v>27</c:v>
                </c:pt>
              </c:numCache>
            </c:numRef>
          </c:val>
          <c:extLst>
            <c:ext xmlns:c16="http://schemas.microsoft.com/office/drawing/2014/chart" uri="{C3380CC4-5D6E-409C-BE32-E72D297353CC}">
              <c16:uniqueId val="{00000000-7ACC-49E3-A64E-413204718D55}"/>
            </c:ext>
          </c:extLst>
        </c:ser>
        <c:dLbls>
          <c:dLblPos val="outEnd"/>
          <c:showLegendKey val="0"/>
          <c:showVal val="1"/>
          <c:showCatName val="0"/>
          <c:showSerName val="0"/>
          <c:showPercent val="0"/>
          <c:showBubbleSize val="0"/>
        </c:dLbls>
        <c:gapWidth val="219"/>
        <c:overlap val="-27"/>
        <c:axId val="1893667647"/>
        <c:axId val="1893672447"/>
      </c:barChart>
      <c:catAx>
        <c:axId val="18936676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fi-FI"/>
          </a:p>
        </c:txPr>
        <c:crossAx val="1893672447"/>
        <c:crosses val="autoZero"/>
        <c:auto val="1"/>
        <c:lblAlgn val="ctr"/>
        <c:lblOffset val="100"/>
        <c:noMultiLvlLbl val="0"/>
      </c:catAx>
      <c:valAx>
        <c:axId val="1893672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89366764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err="1"/>
              <a:t>Värit</a:t>
            </a:r>
            <a:r>
              <a:rPr lang="en-US" sz="1600" b="1" dirty="0"/>
              <a:t> </a:t>
            </a:r>
            <a:r>
              <a:rPr lang="en-US" sz="1600" b="1" dirty="0" err="1"/>
              <a:t>yli</a:t>
            </a:r>
            <a:r>
              <a:rPr lang="en-US" sz="1600" b="1" dirty="0"/>
              <a:t> 100 </a:t>
            </a:r>
            <a:r>
              <a:rPr lang="en-US" sz="1600" b="1" dirty="0" err="1"/>
              <a:t>rekisterivuonna</a:t>
            </a:r>
            <a:r>
              <a:rPr lang="en-US" sz="1600" b="1" dirty="0"/>
              <a:t> 2015-2025 </a:t>
            </a:r>
          </a:p>
        </c:rich>
      </c:tx>
      <c:layout>
        <c:manualLayout>
          <c:xMode val="edge"/>
          <c:yMode val="edge"/>
          <c:x val="0.27842395188023128"/>
          <c:y val="9.2592557762671904E-3"/>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työyhdiste!$P$5:$P$15</c:f>
              <c:strCache>
                <c:ptCount val="11"/>
                <c:pt idx="0">
                  <c:v>blue roan</c:v>
                </c:pt>
                <c:pt idx="1">
                  <c:v>musta</c:v>
                </c:pt>
                <c:pt idx="2">
                  <c:v>punainen</c:v>
                </c:pt>
                <c:pt idx="3">
                  <c:v>orange roan</c:v>
                </c:pt>
                <c:pt idx="4">
                  <c:v>black &amp; tan</c:v>
                </c:pt>
                <c:pt idx="5">
                  <c:v>mustavalkoinen</c:v>
                </c:pt>
                <c:pt idx="6">
                  <c:v>liver</c:v>
                </c:pt>
                <c:pt idx="7">
                  <c:v>punavalkoinen</c:v>
                </c:pt>
                <c:pt idx="8">
                  <c:v>liver roan</c:v>
                </c:pt>
                <c:pt idx="9">
                  <c:v>blue roan tan</c:v>
                </c:pt>
                <c:pt idx="10">
                  <c:v>golden</c:v>
                </c:pt>
              </c:strCache>
            </c:strRef>
          </c:cat>
          <c:val>
            <c:numRef>
              <c:f>työyhdiste!$Q$5:$Q$15</c:f>
              <c:numCache>
                <c:formatCode>General</c:formatCode>
                <c:ptCount val="11"/>
                <c:pt idx="0">
                  <c:v>2228</c:v>
                </c:pt>
                <c:pt idx="1">
                  <c:v>1899</c:v>
                </c:pt>
                <c:pt idx="2">
                  <c:v>1469</c:v>
                </c:pt>
                <c:pt idx="3">
                  <c:v>569</c:v>
                </c:pt>
                <c:pt idx="4">
                  <c:v>402</c:v>
                </c:pt>
                <c:pt idx="5">
                  <c:v>310</c:v>
                </c:pt>
                <c:pt idx="6">
                  <c:v>166</c:v>
                </c:pt>
                <c:pt idx="7">
                  <c:v>126</c:v>
                </c:pt>
                <c:pt idx="8">
                  <c:v>112</c:v>
                </c:pt>
                <c:pt idx="9">
                  <c:v>109</c:v>
                </c:pt>
                <c:pt idx="10">
                  <c:v>103</c:v>
                </c:pt>
              </c:numCache>
            </c:numRef>
          </c:val>
          <c:extLst>
            <c:ext xmlns:c16="http://schemas.microsoft.com/office/drawing/2014/chart" uri="{C3380CC4-5D6E-409C-BE32-E72D297353CC}">
              <c16:uniqueId val="{00000000-DA1C-4498-B6E8-65B1878F85EE}"/>
            </c:ext>
          </c:extLst>
        </c:ser>
        <c:dLbls>
          <c:dLblPos val="outEnd"/>
          <c:showLegendKey val="0"/>
          <c:showVal val="1"/>
          <c:showCatName val="0"/>
          <c:showSerName val="0"/>
          <c:showPercent val="0"/>
          <c:showBubbleSize val="0"/>
        </c:dLbls>
        <c:gapWidth val="219"/>
        <c:overlap val="-27"/>
        <c:axId val="1893713727"/>
        <c:axId val="1893697887"/>
      </c:barChart>
      <c:catAx>
        <c:axId val="1893713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fi-FI"/>
          </a:p>
        </c:txPr>
        <c:crossAx val="1893697887"/>
        <c:crosses val="autoZero"/>
        <c:auto val="1"/>
        <c:lblAlgn val="ctr"/>
        <c:lblOffset val="100"/>
        <c:noMultiLvlLbl val="0"/>
      </c:catAx>
      <c:valAx>
        <c:axId val="189369788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89371372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err="1"/>
              <a:t>Värit</a:t>
            </a:r>
            <a:r>
              <a:rPr lang="en-US" sz="1600" b="1" dirty="0"/>
              <a:t> </a:t>
            </a:r>
            <a:r>
              <a:rPr lang="en-US" sz="1600" b="1" dirty="0" err="1"/>
              <a:t>vuoden</a:t>
            </a:r>
            <a:r>
              <a:rPr lang="en-US" sz="1600" b="1" dirty="0"/>
              <a:t> 2025 20-30</a:t>
            </a:r>
            <a:r>
              <a:rPr lang="en-US" sz="1600" b="1" baseline="0" dirty="0"/>
              <a:t> </a:t>
            </a:r>
            <a:r>
              <a:rPr lang="en-US" sz="1600" b="1" baseline="0" dirty="0" err="1"/>
              <a:t>kpl</a:t>
            </a:r>
            <a:r>
              <a:rPr lang="en-US" sz="1600" b="1" baseline="0" dirty="0"/>
              <a:t> </a:t>
            </a:r>
            <a:r>
              <a:rPr lang="en-US" sz="1600" b="1" baseline="0" dirty="0" err="1"/>
              <a:t>määrässä</a:t>
            </a:r>
            <a:r>
              <a:rPr lang="en-US" sz="1600" b="1" baseline="0" dirty="0"/>
              <a:t> </a:t>
            </a:r>
          </a:p>
          <a:p>
            <a:pPr>
              <a:defRPr sz="1600" b="1"/>
            </a:pPr>
            <a:r>
              <a:rPr lang="en-US" sz="1600" b="1" baseline="0" dirty="0" err="1"/>
              <a:t>vuosilta</a:t>
            </a:r>
            <a:r>
              <a:rPr lang="en-US" sz="1600" b="1" baseline="0" dirty="0"/>
              <a:t> 2015-2025</a:t>
            </a:r>
            <a:endParaRPr lang="en-US"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työyhdiste!$B$67</c:f>
              <c:strCache>
                <c:ptCount val="1"/>
                <c:pt idx="0">
                  <c:v>black &amp; tan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työyhdiste!$C$66:$M$66</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työyhdiste!$C$67:$M$67</c:f>
              <c:numCache>
                <c:formatCode>General</c:formatCode>
                <c:ptCount val="11"/>
                <c:pt idx="0">
                  <c:v>41</c:v>
                </c:pt>
                <c:pt idx="1">
                  <c:v>17</c:v>
                </c:pt>
                <c:pt idx="2">
                  <c:v>35</c:v>
                </c:pt>
                <c:pt idx="3">
                  <c:v>44</c:v>
                </c:pt>
                <c:pt idx="4">
                  <c:v>39</c:v>
                </c:pt>
                <c:pt idx="5">
                  <c:v>26</c:v>
                </c:pt>
                <c:pt idx="6">
                  <c:v>40</c:v>
                </c:pt>
                <c:pt idx="7">
                  <c:v>54</c:v>
                </c:pt>
                <c:pt idx="8">
                  <c:v>57</c:v>
                </c:pt>
                <c:pt idx="9">
                  <c:v>23</c:v>
                </c:pt>
                <c:pt idx="10">
                  <c:v>26</c:v>
                </c:pt>
              </c:numCache>
            </c:numRef>
          </c:val>
          <c:extLst>
            <c:ext xmlns:c16="http://schemas.microsoft.com/office/drawing/2014/chart" uri="{C3380CC4-5D6E-409C-BE32-E72D297353CC}">
              <c16:uniqueId val="{00000000-0601-4041-8A29-88BA76686E8F}"/>
            </c:ext>
          </c:extLst>
        </c:ser>
        <c:ser>
          <c:idx val="1"/>
          <c:order val="1"/>
          <c:tx>
            <c:strRef>
              <c:f>työyhdiste!$B$68</c:f>
              <c:strCache>
                <c:ptCount val="1"/>
                <c:pt idx="0">
                  <c:v>punavalkoinen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työyhdiste!$C$66:$M$66</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työyhdiste!$C$68:$M$68</c:f>
              <c:numCache>
                <c:formatCode>General</c:formatCode>
                <c:ptCount val="11"/>
                <c:pt idx="0">
                  <c:v>5</c:v>
                </c:pt>
                <c:pt idx="1">
                  <c:v>1</c:v>
                </c:pt>
                <c:pt idx="2">
                  <c:v>5</c:v>
                </c:pt>
                <c:pt idx="3">
                  <c:v>6</c:v>
                </c:pt>
                <c:pt idx="4">
                  <c:v>2</c:v>
                </c:pt>
                <c:pt idx="5">
                  <c:v>7</c:v>
                </c:pt>
                <c:pt idx="6">
                  <c:v>11</c:v>
                </c:pt>
                <c:pt idx="7">
                  <c:v>10</c:v>
                </c:pt>
                <c:pt idx="8">
                  <c:v>27</c:v>
                </c:pt>
                <c:pt idx="9">
                  <c:v>22</c:v>
                </c:pt>
                <c:pt idx="10">
                  <c:v>30</c:v>
                </c:pt>
              </c:numCache>
            </c:numRef>
          </c:val>
          <c:extLst>
            <c:ext xmlns:c16="http://schemas.microsoft.com/office/drawing/2014/chart" uri="{C3380CC4-5D6E-409C-BE32-E72D297353CC}">
              <c16:uniqueId val="{00000001-0601-4041-8A29-88BA76686E8F}"/>
            </c:ext>
          </c:extLst>
        </c:ser>
        <c:ser>
          <c:idx val="2"/>
          <c:order val="2"/>
          <c:tx>
            <c:strRef>
              <c:f>työyhdiste!$B$69</c:f>
              <c:strCache>
                <c:ptCount val="1"/>
                <c:pt idx="0">
                  <c:v>liver</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työyhdiste!$C$66:$M$66</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työyhdiste!$C$69:$M$69</c:f>
              <c:numCache>
                <c:formatCode>General</c:formatCode>
                <c:ptCount val="11"/>
                <c:pt idx="0">
                  <c:v>27</c:v>
                </c:pt>
                <c:pt idx="1">
                  <c:v>11</c:v>
                </c:pt>
                <c:pt idx="2">
                  <c:v>18</c:v>
                </c:pt>
                <c:pt idx="3">
                  <c:v>4</c:v>
                </c:pt>
                <c:pt idx="4">
                  <c:v>18</c:v>
                </c:pt>
                <c:pt idx="5">
                  <c:v>15</c:v>
                </c:pt>
                <c:pt idx="6">
                  <c:v>19</c:v>
                </c:pt>
                <c:pt idx="7">
                  <c:v>8</c:v>
                </c:pt>
                <c:pt idx="8">
                  <c:v>7</c:v>
                </c:pt>
                <c:pt idx="9">
                  <c:v>17</c:v>
                </c:pt>
                <c:pt idx="10">
                  <c:v>22</c:v>
                </c:pt>
              </c:numCache>
            </c:numRef>
          </c:val>
          <c:extLst>
            <c:ext xmlns:c16="http://schemas.microsoft.com/office/drawing/2014/chart" uri="{C3380CC4-5D6E-409C-BE32-E72D297353CC}">
              <c16:uniqueId val="{00000002-0601-4041-8A29-88BA76686E8F}"/>
            </c:ext>
          </c:extLst>
        </c:ser>
        <c:ser>
          <c:idx val="3"/>
          <c:order val="3"/>
          <c:tx>
            <c:strRef>
              <c:f>työyhdiste!$B$70</c:f>
              <c:strCache>
                <c:ptCount val="1"/>
                <c:pt idx="0">
                  <c:v>mustavalkoinen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työyhdiste!$C$66:$M$66</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työyhdiste!$C$70:$M$70</c:f>
              <c:numCache>
                <c:formatCode>General</c:formatCode>
                <c:ptCount val="11"/>
                <c:pt idx="0">
                  <c:v>22</c:v>
                </c:pt>
                <c:pt idx="1">
                  <c:v>30</c:v>
                </c:pt>
                <c:pt idx="2">
                  <c:v>16</c:v>
                </c:pt>
                <c:pt idx="3">
                  <c:v>42</c:v>
                </c:pt>
                <c:pt idx="4">
                  <c:v>21</c:v>
                </c:pt>
                <c:pt idx="5">
                  <c:v>28</c:v>
                </c:pt>
                <c:pt idx="6">
                  <c:v>31</c:v>
                </c:pt>
                <c:pt idx="7">
                  <c:v>22</c:v>
                </c:pt>
                <c:pt idx="8">
                  <c:v>26</c:v>
                </c:pt>
                <c:pt idx="9">
                  <c:v>45</c:v>
                </c:pt>
                <c:pt idx="10">
                  <c:v>27</c:v>
                </c:pt>
              </c:numCache>
            </c:numRef>
          </c:val>
          <c:extLst>
            <c:ext xmlns:c16="http://schemas.microsoft.com/office/drawing/2014/chart" uri="{C3380CC4-5D6E-409C-BE32-E72D297353CC}">
              <c16:uniqueId val="{00000003-0601-4041-8A29-88BA76686E8F}"/>
            </c:ext>
          </c:extLst>
        </c:ser>
        <c:dLbls>
          <c:dLblPos val="outEnd"/>
          <c:showLegendKey val="0"/>
          <c:showVal val="1"/>
          <c:showCatName val="0"/>
          <c:showSerName val="0"/>
          <c:showPercent val="0"/>
          <c:showBubbleSize val="0"/>
        </c:dLbls>
        <c:gapWidth val="150"/>
        <c:axId val="1209977936"/>
        <c:axId val="1209972656"/>
      </c:barChart>
      <c:catAx>
        <c:axId val="1209977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1209972656"/>
        <c:crosses val="autoZero"/>
        <c:auto val="1"/>
        <c:lblAlgn val="ctr"/>
        <c:lblOffset val="100"/>
        <c:noMultiLvlLbl val="0"/>
      </c:catAx>
      <c:valAx>
        <c:axId val="12099726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20997793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err="1"/>
              <a:t>Polvitulokset</a:t>
            </a:r>
            <a:r>
              <a:rPr lang="en-US" sz="1600" b="1" dirty="0"/>
              <a:t> 1 </a:t>
            </a:r>
            <a:r>
              <a:rPr lang="en-US" sz="1600" b="1" dirty="0" err="1"/>
              <a:t>asteesta</a:t>
            </a:r>
            <a:r>
              <a:rPr lang="en-US" sz="1600" b="1" dirty="0"/>
              <a:t> </a:t>
            </a:r>
            <a:r>
              <a:rPr lang="en-US" sz="1600" b="1" dirty="0" err="1"/>
              <a:t>operoituun</a:t>
            </a:r>
            <a:r>
              <a:rPr lang="en-US" sz="1600" b="1" dirty="0"/>
              <a:t> 2015-2025, 107 </a:t>
            </a:r>
            <a:r>
              <a:rPr lang="en-US" sz="1600" b="1" dirty="0" err="1"/>
              <a:t>kpl</a:t>
            </a:r>
            <a:endParaRPr lang="en-US"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'polvi 2015-2025'!$B$44</c:f>
              <c:strCache>
                <c:ptCount val="1"/>
                <c:pt idx="0">
                  <c:v>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'polvi 2015-2025'!$C$43:$M$43</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'polvi 2015-2025'!$C$44:$M$44</c:f>
              <c:numCache>
                <c:formatCode>General</c:formatCode>
                <c:ptCount val="11"/>
                <c:pt idx="0">
                  <c:v>11</c:v>
                </c:pt>
                <c:pt idx="1">
                  <c:v>6</c:v>
                </c:pt>
                <c:pt idx="2">
                  <c:v>3</c:v>
                </c:pt>
                <c:pt idx="3">
                  <c:v>7</c:v>
                </c:pt>
                <c:pt idx="4">
                  <c:v>6</c:v>
                </c:pt>
                <c:pt idx="5">
                  <c:v>3</c:v>
                </c:pt>
                <c:pt idx="6">
                  <c:v>7</c:v>
                </c:pt>
                <c:pt idx="7">
                  <c:v>6</c:v>
                </c:pt>
                <c:pt idx="8">
                  <c:v>6</c:v>
                </c:pt>
                <c:pt idx="9">
                  <c:v>8</c:v>
                </c:pt>
                <c:pt idx="10">
                  <c:v>4</c:v>
                </c:pt>
              </c:numCache>
            </c:numRef>
          </c:val>
          <c:extLst>
            <c:ext xmlns:c16="http://schemas.microsoft.com/office/drawing/2014/chart" uri="{C3380CC4-5D6E-409C-BE32-E72D297353CC}">
              <c16:uniqueId val="{00000000-CCA8-417B-A397-9411F4DD8006}"/>
            </c:ext>
          </c:extLst>
        </c:ser>
        <c:ser>
          <c:idx val="1"/>
          <c:order val="1"/>
          <c:tx>
            <c:strRef>
              <c:f>'polvi 2015-2025'!$B$45</c:f>
              <c:strCache>
                <c:ptCount val="1"/>
                <c:pt idx="0">
                  <c:v>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'polvi 2015-2025'!$C$43:$M$43</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'polvi 2015-2025'!$C$45:$M$45</c:f>
              <c:numCache>
                <c:formatCode>General</c:formatCode>
                <c:ptCount val="11"/>
                <c:pt idx="0">
                  <c:v>0</c:v>
                </c:pt>
                <c:pt idx="1">
                  <c:v>2</c:v>
                </c:pt>
                <c:pt idx="2">
                  <c:v>3</c:v>
                </c:pt>
                <c:pt idx="3">
                  <c:v>1</c:v>
                </c:pt>
                <c:pt idx="4">
                  <c:v>3</c:v>
                </c:pt>
                <c:pt idx="5">
                  <c:v>3</c:v>
                </c:pt>
                <c:pt idx="6">
                  <c:v>6</c:v>
                </c:pt>
                <c:pt idx="7">
                  <c:v>2</c:v>
                </c:pt>
                <c:pt idx="8">
                  <c:v>3</c:v>
                </c:pt>
                <c:pt idx="9">
                  <c:v>2</c:v>
                </c:pt>
                <c:pt idx="10">
                  <c:v>4</c:v>
                </c:pt>
              </c:numCache>
            </c:numRef>
          </c:val>
          <c:extLst>
            <c:ext xmlns:c16="http://schemas.microsoft.com/office/drawing/2014/chart" uri="{C3380CC4-5D6E-409C-BE32-E72D297353CC}">
              <c16:uniqueId val="{00000001-CCA8-417B-A397-9411F4DD8006}"/>
            </c:ext>
          </c:extLst>
        </c:ser>
        <c:ser>
          <c:idx val="2"/>
          <c:order val="2"/>
          <c:tx>
            <c:strRef>
              <c:f>'polvi 2015-2025'!$B$46</c:f>
              <c:strCache>
                <c:ptCount val="1"/>
                <c:pt idx="0">
                  <c:v>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'polvi 2015-2025'!$C$43:$M$43</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'polvi 2015-2025'!$C$46:$M$46</c:f>
              <c:numCache>
                <c:formatCode>General</c:formatCode>
                <c:ptCount val="11"/>
                <c:pt idx="0">
                  <c:v>0</c:v>
                </c:pt>
                <c:pt idx="1">
                  <c:v>0</c:v>
                </c:pt>
                <c:pt idx="2">
                  <c:v>2</c:v>
                </c:pt>
                <c:pt idx="3">
                  <c:v>0</c:v>
                </c:pt>
                <c:pt idx="4">
                  <c:v>0</c:v>
                </c:pt>
                <c:pt idx="5">
                  <c:v>0</c:v>
                </c:pt>
                <c:pt idx="6">
                  <c:v>0</c:v>
                </c:pt>
                <c:pt idx="7">
                  <c:v>0</c:v>
                </c:pt>
                <c:pt idx="8">
                  <c:v>1</c:v>
                </c:pt>
                <c:pt idx="9">
                  <c:v>0</c:v>
                </c:pt>
                <c:pt idx="10">
                  <c:v>0</c:v>
                </c:pt>
              </c:numCache>
            </c:numRef>
          </c:val>
          <c:extLst>
            <c:ext xmlns:c16="http://schemas.microsoft.com/office/drawing/2014/chart" uri="{C3380CC4-5D6E-409C-BE32-E72D297353CC}">
              <c16:uniqueId val="{00000002-CCA8-417B-A397-9411F4DD8006}"/>
            </c:ext>
          </c:extLst>
        </c:ser>
        <c:ser>
          <c:idx val="3"/>
          <c:order val="3"/>
          <c:tx>
            <c:strRef>
              <c:f>'polvi 2015-2025'!$B$47</c:f>
              <c:strCache>
                <c:ptCount val="1"/>
                <c:pt idx="0">
                  <c:v>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'polvi 2015-2025'!$C$43:$M$43</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'polvi 2015-2025'!$C$47:$M$47</c:f>
              <c:numCache>
                <c:formatCode>General</c:formatCode>
                <c:ptCount val="11"/>
                <c:pt idx="0">
                  <c:v>0</c:v>
                </c:pt>
                <c:pt idx="1">
                  <c:v>0</c:v>
                </c:pt>
                <c:pt idx="2">
                  <c:v>0</c:v>
                </c:pt>
                <c:pt idx="3">
                  <c:v>0</c:v>
                </c:pt>
                <c:pt idx="4">
                  <c:v>0</c:v>
                </c:pt>
                <c:pt idx="5">
                  <c:v>0</c:v>
                </c:pt>
                <c:pt idx="6">
                  <c:v>0</c:v>
                </c:pt>
                <c:pt idx="7">
                  <c:v>1</c:v>
                </c:pt>
                <c:pt idx="8">
                  <c:v>0</c:v>
                </c:pt>
                <c:pt idx="9">
                  <c:v>0</c:v>
                </c:pt>
                <c:pt idx="10">
                  <c:v>0</c:v>
                </c:pt>
              </c:numCache>
            </c:numRef>
          </c:val>
          <c:extLst>
            <c:ext xmlns:c16="http://schemas.microsoft.com/office/drawing/2014/chart" uri="{C3380CC4-5D6E-409C-BE32-E72D297353CC}">
              <c16:uniqueId val="{00000003-CCA8-417B-A397-9411F4DD8006}"/>
            </c:ext>
          </c:extLst>
        </c:ser>
        <c:ser>
          <c:idx val="4"/>
          <c:order val="4"/>
          <c:tx>
            <c:strRef>
              <c:f>'polvi 2015-2025'!$B$48</c:f>
              <c:strCache>
                <c:ptCount val="1"/>
                <c:pt idx="0">
                  <c:v>operotu</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'polvi 2015-2025'!$C$43:$M$43</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'polvi 2015-2025'!$C$48:$M$48</c:f>
              <c:numCache>
                <c:formatCode>General</c:formatCode>
                <c:ptCount val="11"/>
                <c:pt idx="0">
                  <c:v>0</c:v>
                </c:pt>
                <c:pt idx="1">
                  <c:v>1</c:v>
                </c:pt>
                <c:pt idx="2">
                  <c:v>1</c:v>
                </c:pt>
                <c:pt idx="3">
                  <c:v>0</c:v>
                </c:pt>
                <c:pt idx="4">
                  <c:v>1</c:v>
                </c:pt>
                <c:pt idx="5">
                  <c:v>0</c:v>
                </c:pt>
                <c:pt idx="6">
                  <c:v>1</c:v>
                </c:pt>
                <c:pt idx="7">
                  <c:v>1</c:v>
                </c:pt>
                <c:pt idx="8">
                  <c:v>0</c:v>
                </c:pt>
                <c:pt idx="9">
                  <c:v>1</c:v>
                </c:pt>
                <c:pt idx="10">
                  <c:v>1</c:v>
                </c:pt>
              </c:numCache>
            </c:numRef>
          </c:val>
          <c:extLst>
            <c:ext xmlns:c16="http://schemas.microsoft.com/office/drawing/2014/chart" uri="{C3380CC4-5D6E-409C-BE32-E72D297353CC}">
              <c16:uniqueId val="{00000004-CCA8-417B-A397-9411F4DD8006}"/>
            </c:ext>
          </c:extLst>
        </c:ser>
        <c:dLbls>
          <c:dLblPos val="outEnd"/>
          <c:showLegendKey val="0"/>
          <c:showVal val="1"/>
          <c:showCatName val="0"/>
          <c:showSerName val="0"/>
          <c:showPercent val="0"/>
          <c:showBubbleSize val="0"/>
        </c:dLbls>
        <c:gapWidth val="219"/>
        <c:overlap val="-27"/>
        <c:axId val="1306158207"/>
        <c:axId val="1306160127"/>
      </c:barChart>
      <c:catAx>
        <c:axId val="1306158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1306160127"/>
        <c:crosses val="autoZero"/>
        <c:auto val="1"/>
        <c:lblAlgn val="ctr"/>
        <c:lblOffset val="100"/>
        <c:noMultiLvlLbl val="0"/>
      </c:catAx>
      <c:valAx>
        <c:axId val="13061601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306158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IDD kuvatut, 839 kpl </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'Selkä; IDD K-luku'!$B$3:$M$3</c:f>
              <c:strCache>
                <c:ptCount val="12"/>
                <c:pt idx="0">
                  <c:v>vuosi</c:v>
                </c:pt>
                <c:pt idx="1">
                  <c:v>2015</c:v>
                </c:pt>
                <c:pt idx="2">
                  <c:v>2016</c:v>
                </c:pt>
                <c:pt idx="3">
                  <c:v>2017</c:v>
                </c:pt>
                <c:pt idx="4">
                  <c:v>2018</c:v>
                </c:pt>
                <c:pt idx="5">
                  <c:v>2019</c:v>
                </c:pt>
                <c:pt idx="6">
                  <c:v>2020</c:v>
                </c:pt>
                <c:pt idx="7">
                  <c:v>2021</c:v>
                </c:pt>
                <c:pt idx="8">
                  <c:v>2022</c:v>
                </c:pt>
                <c:pt idx="9">
                  <c:v>2023</c:v>
                </c:pt>
                <c:pt idx="10">
                  <c:v>2024</c:v>
                </c:pt>
                <c:pt idx="11">
                  <c:v>2025</c:v>
                </c:pt>
              </c:strCache>
            </c:strRef>
          </c:cat>
          <c:val>
            <c:numRef>
              <c:f>'Selkä; IDD K-luku'!$B$4:$M$4</c:f>
              <c:numCache>
                <c:formatCode>0</c:formatCode>
                <c:ptCount val="12"/>
                <c:pt idx="0" formatCode="General">
                  <c:v>0</c:v>
                </c:pt>
                <c:pt idx="1">
                  <c:v>2</c:v>
                </c:pt>
                <c:pt idx="2">
                  <c:v>12</c:v>
                </c:pt>
                <c:pt idx="3">
                  <c:v>15</c:v>
                </c:pt>
                <c:pt idx="4">
                  <c:v>21</c:v>
                </c:pt>
                <c:pt idx="5">
                  <c:v>35</c:v>
                </c:pt>
                <c:pt idx="6">
                  <c:v>52</c:v>
                </c:pt>
                <c:pt idx="7">
                  <c:v>73</c:v>
                </c:pt>
                <c:pt idx="8">
                  <c:v>68</c:v>
                </c:pt>
                <c:pt idx="9">
                  <c:v>187</c:v>
                </c:pt>
                <c:pt idx="10">
                  <c:v>190</c:v>
                </c:pt>
                <c:pt idx="11">
                  <c:v>184</c:v>
                </c:pt>
              </c:numCache>
            </c:numRef>
          </c:val>
          <c:extLst>
            <c:ext xmlns:c16="http://schemas.microsoft.com/office/drawing/2014/chart" uri="{C3380CC4-5D6E-409C-BE32-E72D297353CC}">
              <c16:uniqueId val="{00000000-C516-45C7-826A-1F0E3CD8C269}"/>
            </c:ext>
          </c:extLst>
        </c:ser>
        <c:dLbls>
          <c:showLegendKey val="0"/>
          <c:showVal val="0"/>
          <c:showCatName val="0"/>
          <c:showSerName val="0"/>
          <c:showPercent val="0"/>
          <c:showBubbleSize val="0"/>
        </c:dLbls>
        <c:gapWidth val="219"/>
        <c:overlap val="-27"/>
        <c:axId val="1091678223"/>
        <c:axId val="1091678703"/>
      </c:barChart>
      <c:catAx>
        <c:axId val="10916782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fi-FI"/>
          </a:p>
        </c:txPr>
        <c:crossAx val="1091678703"/>
        <c:crosses val="autoZero"/>
        <c:auto val="1"/>
        <c:lblAlgn val="ctr"/>
        <c:lblOffset val="100"/>
        <c:noMultiLvlLbl val="0"/>
      </c:catAx>
      <c:valAx>
        <c:axId val="109167870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0916782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spc="0" baseline="0">
                <a:solidFill>
                  <a:schemeClr val="tx1">
                    <a:lumMod val="65000"/>
                    <a:lumOff val="35000"/>
                  </a:schemeClr>
                </a:solidFill>
                <a:latin typeface="+mn-lt"/>
                <a:ea typeface="+mn-ea"/>
                <a:cs typeface="+mn-cs"/>
              </a:defRPr>
            </a:pPr>
            <a:r>
              <a:rPr lang="en-US"/>
              <a:t>Lausutut IDD, 697 kpl</a:t>
            </a:r>
          </a:p>
        </c:rich>
      </c:tx>
      <c:overlay val="0"/>
      <c:spPr>
        <a:noFill/>
        <a:ln>
          <a:noFill/>
        </a:ln>
        <a:effectLst/>
      </c:spPr>
      <c:txPr>
        <a:bodyPr rot="0" spcFirstLastPara="1" vertOverflow="ellipsis" vert="horz" wrap="square" anchor="ctr" anchorCtr="1"/>
        <a:lstStyle/>
        <a:p>
          <a:pPr>
            <a:defRPr sz="132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'Selkä; IDD K-luku'!$C$27:$F$27</c:f>
              <c:strCache>
                <c:ptCount val="4"/>
                <c:pt idx="0">
                  <c:v>IDD0</c:v>
                </c:pt>
                <c:pt idx="1">
                  <c:v>IDD1</c:v>
                </c:pt>
                <c:pt idx="2">
                  <c:v>IDD2</c:v>
                </c:pt>
                <c:pt idx="3">
                  <c:v>IDD3</c:v>
                </c:pt>
              </c:strCache>
            </c:strRef>
          </c:cat>
          <c:val>
            <c:numRef>
              <c:f>'Selkä; IDD K-luku'!$C$28:$F$28</c:f>
              <c:numCache>
                <c:formatCode>General</c:formatCode>
                <c:ptCount val="4"/>
                <c:pt idx="0">
                  <c:v>265</c:v>
                </c:pt>
                <c:pt idx="1">
                  <c:v>241</c:v>
                </c:pt>
                <c:pt idx="2">
                  <c:v>107</c:v>
                </c:pt>
                <c:pt idx="3">
                  <c:v>84</c:v>
                </c:pt>
              </c:numCache>
            </c:numRef>
          </c:val>
          <c:extLst>
            <c:ext xmlns:c16="http://schemas.microsoft.com/office/drawing/2014/chart" uri="{C3380CC4-5D6E-409C-BE32-E72D297353CC}">
              <c16:uniqueId val="{00000000-6531-4515-903B-5E6CFC18392F}"/>
            </c:ext>
          </c:extLst>
        </c:ser>
        <c:dLbls>
          <c:dLblPos val="outEnd"/>
          <c:showLegendKey val="0"/>
          <c:showVal val="1"/>
          <c:showCatName val="0"/>
          <c:showSerName val="0"/>
          <c:showPercent val="0"/>
          <c:showBubbleSize val="0"/>
        </c:dLbls>
        <c:gapWidth val="219"/>
        <c:overlap val="-27"/>
        <c:axId val="757396016"/>
        <c:axId val="757387376"/>
      </c:barChart>
      <c:catAx>
        <c:axId val="757396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57387376"/>
        <c:crosses val="autoZero"/>
        <c:auto val="1"/>
        <c:lblAlgn val="ctr"/>
        <c:lblOffset val="100"/>
        <c:noMultiLvlLbl val="0"/>
      </c:catAx>
      <c:valAx>
        <c:axId val="757387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57396016"/>
        <c:crosses val="autoZero"/>
        <c:crossBetween val="between"/>
      </c:valAx>
      <c:spPr>
        <a:noFill/>
        <a:ln>
          <a:noFill/>
        </a:ln>
        <a:effectLst/>
      </c:spPr>
    </c:plotArea>
    <c:plotVisOnly val="1"/>
    <c:dispBlanksAs val="gap"/>
    <c:showDLblsOverMax val="0"/>
  </c:chart>
  <c:spPr>
    <a:noFill/>
    <a:ln>
      <a:noFill/>
    </a:ln>
    <a:effectLst/>
  </c:spPr>
  <c:txPr>
    <a:bodyPr/>
    <a:lstStyle/>
    <a:p>
      <a:pPr>
        <a:defRPr sz="1100" b="1"/>
      </a:pPr>
      <a:endParaRPr lang="fi-FI"/>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err="1"/>
              <a:t>Lausutut</a:t>
            </a:r>
            <a:r>
              <a:rPr lang="en-US" sz="1600" b="1" dirty="0"/>
              <a:t> IDD-K-</a:t>
            </a:r>
            <a:r>
              <a:rPr lang="en-US" sz="1600" b="1" dirty="0" err="1"/>
              <a:t>luku</a:t>
            </a:r>
            <a:r>
              <a:rPr lang="en-US" sz="1600" b="1" dirty="0"/>
              <a:t>, 697 </a:t>
            </a:r>
            <a:r>
              <a:rPr lang="en-US" sz="1600" b="1" dirty="0" err="1"/>
              <a:t>kpl</a:t>
            </a:r>
            <a:endParaRPr lang="en-US" sz="1600" b="1" dirty="0"/>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fi-FI"/>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'Selkä; IDD K-luku'!$B$54:$N$54</c:f>
              <c:numCache>
                <c:formatCode>General</c:formatCode>
                <c:ptCount val="13"/>
                <c:pt idx="0">
                  <c:v>0</c:v>
                </c:pt>
                <c:pt idx="1">
                  <c:v>1</c:v>
                </c:pt>
                <c:pt idx="2">
                  <c:v>2</c:v>
                </c:pt>
                <c:pt idx="3">
                  <c:v>3</c:v>
                </c:pt>
                <c:pt idx="4">
                  <c:v>4</c:v>
                </c:pt>
                <c:pt idx="5">
                  <c:v>5</c:v>
                </c:pt>
                <c:pt idx="6">
                  <c:v>6</c:v>
                </c:pt>
                <c:pt idx="7">
                  <c:v>7</c:v>
                </c:pt>
                <c:pt idx="8">
                  <c:v>8</c:v>
                </c:pt>
                <c:pt idx="9">
                  <c:v>9</c:v>
                </c:pt>
                <c:pt idx="10">
                  <c:v>10</c:v>
                </c:pt>
                <c:pt idx="11">
                  <c:v>11</c:v>
                </c:pt>
                <c:pt idx="12">
                  <c:v>12</c:v>
                </c:pt>
              </c:numCache>
            </c:numRef>
          </c:cat>
          <c:val>
            <c:numRef>
              <c:f>'Selkä; IDD K-luku'!$B$55:$N$55</c:f>
              <c:numCache>
                <c:formatCode>General</c:formatCode>
                <c:ptCount val="13"/>
                <c:pt idx="0">
                  <c:v>265</c:v>
                </c:pt>
                <c:pt idx="1">
                  <c:v>149</c:v>
                </c:pt>
                <c:pt idx="2">
                  <c:v>92</c:v>
                </c:pt>
                <c:pt idx="3">
                  <c:v>59</c:v>
                </c:pt>
                <c:pt idx="4">
                  <c:v>48</c:v>
                </c:pt>
                <c:pt idx="5">
                  <c:v>37</c:v>
                </c:pt>
                <c:pt idx="6">
                  <c:v>18</c:v>
                </c:pt>
                <c:pt idx="7">
                  <c:v>11</c:v>
                </c:pt>
                <c:pt idx="8">
                  <c:v>7</c:v>
                </c:pt>
                <c:pt idx="9">
                  <c:v>6</c:v>
                </c:pt>
                <c:pt idx="10">
                  <c:v>0</c:v>
                </c:pt>
                <c:pt idx="11">
                  <c:v>4</c:v>
                </c:pt>
                <c:pt idx="12">
                  <c:v>1</c:v>
                </c:pt>
              </c:numCache>
            </c:numRef>
          </c:val>
          <c:extLst>
            <c:ext xmlns:c16="http://schemas.microsoft.com/office/drawing/2014/chart" uri="{C3380CC4-5D6E-409C-BE32-E72D297353CC}">
              <c16:uniqueId val="{00000000-FDF4-41B4-A937-A04CE1E99E15}"/>
            </c:ext>
          </c:extLst>
        </c:ser>
        <c:dLbls>
          <c:dLblPos val="outEnd"/>
          <c:showLegendKey val="0"/>
          <c:showVal val="1"/>
          <c:showCatName val="0"/>
          <c:showSerName val="0"/>
          <c:showPercent val="0"/>
          <c:showBubbleSize val="0"/>
        </c:dLbls>
        <c:gapWidth val="219"/>
        <c:overlap val="-27"/>
        <c:axId val="757393136"/>
        <c:axId val="757384016"/>
      </c:barChart>
      <c:catAx>
        <c:axId val="757393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crossAx val="757384016"/>
        <c:crosses val="autoZero"/>
        <c:auto val="1"/>
        <c:lblAlgn val="ctr"/>
        <c:lblOffset val="100"/>
        <c:noMultiLvlLbl val="0"/>
      </c:catAx>
      <c:valAx>
        <c:axId val="757384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573931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Nikamaepämuodostumat, VA, 908 kpl</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5804358977458982E-2"/>
          <c:y val="0.21107287871289312"/>
          <c:w val="0.86368393872767879"/>
          <c:h val="0.61757141334506438"/>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28F1-4F1E-91FF-666B21726BC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28F1-4F1E-91FF-666B21726BC3}"/>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28F1-4F1E-91FF-666B21726BC3}"/>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28F1-4F1E-91FF-666B21726BC3}"/>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28F1-4F1E-91FF-666B21726BC3}"/>
              </c:ext>
            </c:extLst>
          </c:dPt>
          <c:dLbls>
            <c:dLbl>
              <c:idx val="1"/>
              <c:layout>
                <c:manualLayout>
                  <c:x val="-3.9169261296106539E-2"/>
                  <c:y val="-2.155451867571772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8F1-4F1E-91FF-666B21726BC3}"/>
                </c:ext>
              </c:extLst>
            </c:dLbl>
            <c:dLbl>
              <c:idx val="2"/>
              <c:layout>
                <c:manualLayout>
                  <c:x val="6.2670818073769889E-3"/>
                  <c:y val="-1.724361494057403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8F1-4F1E-91FF-666B21726BC3}"/>
                </c:ext>
              </c:extLst>
            </c:dLbl>
            <c:dLbl>
              <c:idx val="3"/>
              <c:layout>
                <c:manualLayout>
                  <c:x val="-5.4836965814549152E-2"/>
                  <c:y val="-1.7243614940574033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28F1-4F1E-91FF-666B21726BC3}"/>
                </c:ext>
              </c:extLst>
            </c:dLbl>
            <c:dLbl>
              <c:idx val="4"/>
              <c:layout>
                <c:manualLayout>
                  <c:x val="6.7371129429303248E-2"/>
                  <c:y val="-1.0777259337858764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28F1-4F1E-91FF-666B21726BC3}"/>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n-lt"/>
                    <a:ea typeface="+mn-ea"/>
                    <a:cs typeface="+mn-cs"/>
                  </a:defRPr>
                </a:pPr>
                <a:endParaRPr lang="fi-FI"/>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VA!$B$4:$F$4</c:f>
              <c:strCache>
                <c:ptCount val="5"/>
                <c:pt idx="0">
                  <c:v>VA0</c:v>
                </c:pt>
                <c:pt idx="1">
                  <c:v>VA1</c:v>
                </c:pt>
                <c:pt idx="2">
                  <c:v>VA2</c:v>
                </c:pt>
                <c:pt idx="3">
                  <c:v>VA3</c:v>
                </c:pt>
                <c:pt idx="4">
                  <c:v>VA4</c:v>
                </c:pt>
              </c:strCache>
            </c:strRef>
          </c:cat>
          <c:val>
            <c:numRef>
              <c:f>VA!$B$5:$F$5</c:f>
              <c:numCache>
                <c:formatCode>General</c:formatCode>
                <c:ptCount val="5"/>
                <c:pt idx="0">
                  <c:v>855</c:v>
                </c:pt>
                <c:pt idx="1">
                  <c:v>51</c:v>
                </c:pt>
                <c:pt idx="2">
                  <c:v>2</c:v>
                </c:pt>
                <c:pt idx="3">
                  <c:v>0</c:v>
                </c:pt>
                <c:pt idx="4">
                  <c:v>0</c:v>
                </c:pt>
              </c:numCache>
            </c:numRef>
          </c:val>
          <c:extLst>
            <c:ext xmlns:c16="http://schemas.microsoft.com/office/drawing/2014/chart" uri="{C3380CC4-5D6E-409C-BE32-E72D297353CC}">
              <c16:uniqueId val="{0000000A-28F1-4F1E-91FF-666B21726BC3}"/>
            </c:ext>
          </c:extLst>
        </c:ser>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Selän spondyloosi, SP, 790 kpl</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723250088011072"/>
          <c:y val="0.19681292669275005"/>
          <c:w val="0.78092851884702918"/>
          <c:h val="0.65795843491525008"/>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B0F7-40EA-81B3-2AB484AF6BC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B0F7-40EA-81B3-2AB484AF6BC3}"/>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B0F7-40EA-81B3-2AB484AF6BC3}"/>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B0F7-40EA-81B3-2AB484AF6BC3}"/>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B0F7-40EA-81B3-2AB484AF6BC3}"/>
              </c:ext>
            </c:extLst>
          </c:dPt>
          <c:dLbls>
            <c:dLbl>
              <c:idx val="1"/>
              <c:layout>
                <c:manualLayout>
                  <c:x val="-5.6442908893253069E-2"/>
                  <c:y val="-2.3561500804523215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0F7-40EA-81B3-2AB484AF6BC3}"/>
                </c:ext>
              </c:extLst>
            </c:dLbl>
            <c:dLbl>
              <c:idx val="2"/>
              <c:layout>
                <c:manualLayout>
                  <c:x val="-3.5918214750251976E-2"/>
                  <c:y val="-1.4136900482713929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0F7-40EA-81B3-2AB484AF6BC3}"/>
                </c:ext>
              </c:extLst>
            </c:dLbl>
            <c:dLbl>
              <c:idx val="3"/>
              <c:layout>
                <c:manualLayout>
                  <c:x val="8.5519558929170597E-3"/>
                  <c:y val="-2.5917650884975534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0F7-40EA-81B3-2AB484AF6BC3}"/>
                </c:ext>
              </c:extLst>
            </c:dLbl>
            <c:dLbl>
              <c:idx val="4"/>
              <c:layout>
                <c:manualLayout>
                  <c:x val="5.3022126536086032E-2"/>
                  <c:y val="-7.0684502413569644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0F7-40EA-81B3-2AB484AF6BC3}"/>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n-lt"/>
                    <a:ea typeface="+mn-ea"/>
                    <a:cs typeface="+mn-cs"/>
                  </a:defRPr>
                </a:pPr>
                <a:endParaRPr lang="fi-FI"/>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SP!$B$5:$F$5</c:f>
              <c:strCache>
                <c:ptCount val="5"/>
                <c:pt idx="0">
                  <c:v>SP0</c:v>
                </c:pt>
                <c:pt idx="1">
                  <c:v>SP1</c:v>
                </c:pt>
                <c:pt idx="2">
                  <c:v>SP2</c:v>
                </c:pt>
                <c:pt idx="3">
                  <c:v>SP3</c:v>
                </c:pt>
                <c:pt idx="4">
                  <c:v>SP4</c:v>
                </c:pt>
              </c:strCache>
            </c:strRef>
          </c:cat>
          <c:val>
            <c:numRef>
              <c:f>SP!$B$6:$F$6</c:f>
              <c:numCache>
                <c:formatCode>General</c:formatCode>
                <c:ptCount val="5"/>
                <c:pt idx="0">
                  <c:v>769</c:v>
                </c:pt>
                <c:pt idx="1">
                  <c:v>16</c:v>
                </c:pt>
                <c:pt idx="2">
                  <c:v>5</c:v>
                </c:pt>
                <c:pt idx="3">
                  <c:v>0</c:v>
                </c:pt>
                <c:pt idx="4">
                  <c:v>0</c:v>
                </c:pt>
              </c:numCache>
            </c:numRef>
          </c:val>
          <c:extLst>
            <c:ext xmlns:c16="http://schemas.microsoft.com/office/drawing/2014/chart" uri="{C3380CC4-5D6E-409C-BE32-E72D297353CC}">
              <c16:uniqueId val="{0000000A-B0F7-40EA-81B3-2AB484AF6BC3}"/>
            </c:ext>
          </c:extLst>
        </c:ser>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a:t>Välimuotoinen lanne-ristinikama, LTV, 959 kpl</a:t>
            </a:r>
          </a:p>
        </c:rich>
      </c:tx>
      <c:layout>
        <c:manualLayout>
          <c:xMode val="edge"/>
          <c:yMode val="edge"/>
          <c:x val="0.14767344706911636"/>
          <c:y val="2.7745664739884393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0988963227345445E-2"/>
          <c:y val="0.19445704806329706"/>
          <c:w val="0.78927826875981366"/>
          <c:h val="0.66120912130087983"/>
        </c:manualLayout>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9D6A-4F87-8FFD-F3D6442B83F3}"/>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9D6A-4F87-8FFD-F3D6442B83F3}"/>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9D6A-4F87-8FFD-F3D6442B83F3}"/>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9D6A-4F87-8FFD-F3D6442B83F3}"/>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9D6A-4F87-8FFD-F3D6442B83F3}"/>
              </c:ext>
            </c:extLst>
          </c:dPt>
          <c:dLbls>
            <c:dLbl>
              <c:idx val="2"/>
              <c:layout>
                <c:manualLayout>
                  <c:x val="-3.5297237948117427E-2"/>
                  <c:y val="-7.196970698695527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D6A-4F87-8FFD-F3D6442B83F3}"/>
                </c:ext>
              </c:extLst>
            </c:dLbl>
            <c:dLbl>
              <c:idx val="3"/>
              <c:layout>
                <c:manualLayout>
                  <c:x val="1.1765745982705808E-2"/>
                  <c:y val="-7.196970698695527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D6A-4F87-8FFD-F3D6442B83F3}"/>
                </c:ext>
              </c:extLst>
            </c:dLbl>
            <c:dLbl>
              <c:idx val="4"/>
              <c:layout>
                <c:manualLayout>
                  <c:x val="5.8828729913529047E-2"/>
                  <c:y val="-2.3989902328985053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D6A-4F87-8FFD-F3D6442B83F3}"/>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100" b="1" i="0" u="none" strike="noStrike" kern="1200" baseline="0">
                    <a:solidFill>
                      <a:schemeClr val="dk1">
                        <a:lumMod val="65000"/>
                        <a:lumOff val="35000"/>
                      </a:schemeClr>
                    </a:solidFill>
                    <a:latin typeface="+mn-lt"/>
                    <a:ea typeface="+mn-ea"/>
                    <a:cs typeface="+mn-cs"/>
                  </a:defRPr>
                </a:pPr>
                <a:endParaRPr lang="fi-FI"/>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LTV!$B$4:$F$4</c:f>
              <c:strCache>
                <c:ptCount val="5"/>
                <c:pt idx="0">
                  <c:v>LTV0</c:v>
                </c:pt>
                <c:pt idx="1">
                  <c:v>LTV1</c:v>
                </c:pt>
                <c:pt idx="2">
                  <c:v>LTV2</c:v>
                </c:pt>
                <c:pt idx="3">
                  <c:v>LTV3</c:v>
                </c:pt>
                <c:pt idx="4">
                  <c:v>LTV4</c:v>
                </c:pt>
              </c:strCache>
            </c:strRef>
          </c:cat>
          <c:val>
            <c:numRef>
              <c:f>LTV!$B$5:$F$5</c:f>
              <c:numCache>
                <c:formatCode>General</c:formatCode>
                <c:ptCount val="5"/>
                <c:pt idx="0">
                  <c:v>806</c:v>
                </c:pt>
                <c:pt idx="1">
                  <c:v>120</c:v>
                </c:pt>
                <c:pt idx="2">
                  <c:v>14</c:v>
                </c:pt>
                <c:pt idx="3">
                  <c:v>11</c:v>
                </c:pt>
                <c:pt idx="4">
                  <c:v>8</c:v>
                </c:pt>
              </c:numCache>
            </c:numRef>
          </c:val>
          <c:extLst>
            <c:ext xmlns:c16="http://schemas.microsoft.com/office/drawing/2014/chart" uri="{C3380CC4-5D6E-409C-BE32-E72D297353CC}">
              <c16:uniqueId val="{0000000A-9D6A-4F87-8FFD-F3D6442B83F3}"/>
            </c:ext>
          </c:extLst>
        </c:ser>
        <c:dLbls>
          <c:showLegendKey val="0"/>
          <c:showVal val="0"/>
          <c:showCatName val="0"/>
          <c:showSerName val="0"/>
          <c:showPercent val="0"/>
          <c:showBubbleSize val="0"/>
          <c:showLeaderLines val="0"/>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0B0F443-498B-4E4C-9248-FD5218CC0063}" type="datetime1">
              <a:rPr lang="fi-FI" smtClean="0"/>
              <a:t>16.2.2026</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20544C-561F-4F56-89DA-33999D857AF5}" type="slidenum">
              <a:rPr lang="fi-FI" smtClean="0"/>
              <a:t>‹#›</a:t>
            </a:fld>
            <a:endParaRPr lang="fi-FI" dirty="0"/>
          </a:p>
        </p:txBody>
      </p:sp>
    </p:spTree>
    <p:extLst>
      <p:ext uri="{BB962C8B-B14F-4D97-AF65-F5344CB8AC3E}">
        <p14:creationId xmlns:p14="http://schemas.microsoft.com/office/powerpoint/2010/main" val="17962312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ED37E19-B714-47E1-9F18-A69D312EA06D}" type="datetime1">
              <a:rPr lang="fi-FI" smtClean="0"/>
              <a:t>16.2.2026</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dirty="0"/>
              <a:t>Muokkaa tekstin perustyylejä napsauttamalla</a:t>
            </a:r>
          </a:p>
          <a:p>
            <a:pPr lvl="1" rtl="0"/>
            <a:r>
              <a:rPr lang="fi-FI" dirty="0"/>
              <a:t>Toinen taso</a:t>
            </a:r>
          </a:p>
          <a:p>
            <a:pPr lvl="2" rtl="0"/>
            <a:r>
              <a:rPr lang="fi-FI" dirty="0"/>
              <a:t>Kolmas taso</a:t>
            </a:r>
          </a:p>
          <a:p>
            <a:pPr lvl="3" rtl="0"/>
            <a:r>
              <a:rPr lang="fi-FI" dirty="0"/>
              <a:t>Neljäs taso</a:t>
            </a:r>
          </a:p>
          <a:p>
            <a:pPr lvl="4" rtl="0"/>
            <a:r>
              <a:rPr lang="fi-FI"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fi-FI" smtClean="0"/>
              <a:t>‹#›</a:t>
            </a:fld>
            <a:endParaRPr lang="fi-FI"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64911-10A1-D4B6-0E99-17F15695BAF4}"/>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231915D0-CFA5-06E3-2D29-5DF9BDAD51D7}"/>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69DC4A3-1DC5-C13E-CF80-B64D45D722FB}"/>
              </a:ext>
            </a:extLst>
          </p:cNvPr>
          <p:cNvSpPr>
            <a:spLocks noGrp="1"/>
          </p:cNvSpPr>
          <p:nvPr>
            <p:ph type="body" idx="1"/>
          </p:nvPr>
        </p:nvSpPr>
        <p:spPr/>
        <p:txBody>
          <a:bodyPr rtlCol="0"/>
          <a:lstStyle/>
          <a:p>
            <a:pPr rtl="0"/>
            <a:endParaRPr lang="fi-FI" dirty="0"/>
          </a:p>
        </p:txBody>
      </p:sp>
      <p:sp>
        <p:nvSpPr>
          <p:cNvPr id="4" name="Dian numeron paikkamerkki 3">
            <a:extLst>
              <a:ext uri="{FF2B5EF4-FFF2-40B4-BE49-F238E27FC236}">
                <a16:creationId xmlns:a16="http://schemas.microsoft.com/office/drawing/2014/main" id="{5DD36938-F38B-D010-BA68-289C10AA2F1E}"/>
              </a:ext>
            </a:extLst>
          </p:cNvPr>
          <p:cNvSpPr>
            <a:spLocks noGrp="1"/>
          </p:cNvSpPr>
          <p:nvPr>
            <p:ph type="sldNum" sz="quarter" idx="10"/>
          </p:nvPr>
        </p:nvSpPr>
        <p:spPr/>
        <p:txBody>
          <a:bodyPr rtlCol="0"/>
          <a:lstStyle/>
          <a:p>
            <a:pPr rtl="0"/>
            <a:fld id="{893B0CF2-7F87-4E02-A248-870047730F99}" type="slidenum">
              <a:rPr lang="fi-FI" smtClean="0"/>
              <a:t>1</a:t>
            </a:fld>
            <a:endParaRPr lang="fi-FI" dirty="0"/>
          </a:p>
        </p:txBody>
      </p:sp>
    </p:spTree>
    <p:extLst>
      <p:ext uri="{BB962C8B-B14F-4D97-AF65-F5344CB8AC3E}">
        <p14:creationId xmlns:p14="http://schemas.microsoft.com/office/powerpoint/2010/main" val="3938424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E3BED-2841-FB0B-5533-E109603B6A5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A801817-98F5-3274-451B-F99F95641B2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333EB0A5-83F7-8CFD-99A8-494F0C5456D5}"/>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22E8B323-F7D3-C840-D64D-161BC6B56760}"/>
              </a:ext>
            </a:extLst>
          </p:cNvPr>
          <p:cNvSpPr>
            <a:spLocks noGrp="1"/>
          </p:cNvSpPr>
          <p:nvPr>
            <p:ph type="sldNum" sz="quarter" idx="10"/>
          </p:nvPr>
        </p:nvSpPr>
        <p:spPr/>
        <p:txBody>
          <a:bodyPr/>
          <a:lstStyle/>
          <a:p>
            <a:pPr rtl="0"/>
            <a:fld id="{893B0CF2-7F87-4E02-A248-870047730F99}" type="slidenum">
              <a:rPr lang="fi-FI" smtClean="0"/>
              <a:t>10</a:t>
            </a:fld>
            <a:endParaRPr lang="fi-FI" dirty="0"/>
          </a:p>
        </p:txBody>
      </p:sp>
    </p:spTree>
    <p:extLst>
      <p:ext uri="{BB962C8B-B14F-4D97-AF65-F5344CB8AC3E}">
        <p14:creationId xmlns:p14="http://schemas.microsoft.com/office/powerpoint/2010/main" val="1052568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4F651-19CC-9D1F-2DDA-F27B3198984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50EEA04-2500-E623-62D2-B75D06685421}"/>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BE50459-DE66-6B1A-6E64-8DC2A0B2E74C}"/>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A59D74EC-D1F2-A6BD-D5D8-4317CFC9B0D0}"/>
              </a:ext>
            </a:extLst>
          </p:cNvPr>
          <p:cNvSpPr>
            <a:spLocks noGrp="1"/>
          </p:cNvSpPr>
          <p:nvPr>
            <p:ph type="sldNum" sz="quarter" idx="10"/>
          </p:nvPr>
        </p:nvSpPr>
        <p:spPr/>
        <p:txBody>
          <a:bodyPr/>
          <a:lstStyle/>
          <a:p>
            <a:pPr rtl="0"/>
            <a:fld id="{893B0CF2-7F87-4E02-A248-870047730F99}" type="slidenum">
              <a:rPr lang="fi-FI" smtClean="0"/>
              <a:t>11</a:t>
            </a:fld>
            <a:endParaRPr lang="fi-FI" dirty="0"/>
          </a:p>
        </p:txBody>
      </p:sp>
    </p:spTree>
    <p:extLst>
      <p:ext uri="{BB962C8B-B14F-4D97-AF65-F5344CB8AC3E}">
        <p14:creationId xmlns:p14="http://schemas.microsoft.com/office/powerpoint/2010/main" val="4152436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DAEF3-321B-3018-7758-38A986842D09}"/>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A764FFE2-423A-AF6C-287E-A48E57F5269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317E4B84-CA9A-8252-49AF-D13D33E5AADE}"/>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DA441572-42EE-65AE-B660-0E068B1B22EB}"/>
              </a:ext>
            </a:extLst>
          </p:cNvPr>
          <p:cNvSpPr>
            <a:spLocks noGrp="1"/>
          </p:cNvSpPr>
          <p:nvPr>
            <p:ph type="sldNum" sz="quarter" idx="10"/>
          </p:nvPr>
        </p:nvSpPr>
        <p:spPr/>
        <p:txBody>
          <a:bodyPr/>
          <a:lstStyle/>
          <a:p>
            <a:pPr rtl="0"/>
            <a:fld id="{893B0CF2-7F87-4E02-A248-870047730F99}" type="slidenum">
              <a:rPr lang="fi-FI" smtClean="0"/>
              <a:t>12</a:t>
            </a:fld>
            <a:endParaRPr lang="fi-FI" dirty="0"/>
          </a:p>
        </p:txBody>
      </p:sp>
    </p:spTree>
    <p:extLst>
      <p:ext uri="{BB962C8B-B14F-4D97-AF65-F5344CB8AC3E}">
        <p14:creationId xmlns:p14="http://schemas.microsoft.com/office/powerpoint/2010/main" val="36775272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AA7B5-474E-A366-E104-2D1C780223EE}"/>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4352A319-FB8B-210E-43A4-6E9A1CD1D7B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3AEA72A4-60E2-EA60-2AAF-B89B4C191A02}"/>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0BD36F44-34B8-C0CC-BDAE-98462FA0658C}"/>
              </a:ext>
            </a:extLst>
          </p:cNvPr>
          <p:cNvSpPr>
            <a:spLocks noGrp="1"/>
          </p:cNvSpPr>
          <p:nvPr>
            <p:ph type="sldNum" sz="quarter" idx="10"/>
          </p:nvPr>
        </p:nvSpPr>
        <p:spPr/>
        <p:txBody>
          <a:bodyPr/>
          <a:lstStyle/>
          <a:p>
            <a:pPr rtl="0"/>
            <a:fld id="{893B0CF2-7F87-4E02-A248-870047730F99}" type="slidenum">
              <a:rPr lang="fi-FI" smtClean="0"/>
              <a:t>13</a:t>
            </a:fld>
            <a:endParaRPr lang="fi-FI" dirty="0"/>
          </a:p>
        </p:txBody>
      </p:sp>
    </p:spTree>
    <p:extLst>
      <p:ext uri="{BB962C8B-B14F-4D97-AF65-F5344CB8AC3E}">
        <p14:creationId xmlns:p14="http://schemas.microsoft.com/office/powerpoint/2010/main" val="904853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ABAFC-9910-9676-B79F-035E4C02CC0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072DC235-4BB9-81FA-A50F-109DD2E07F69}"/>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53242F62-9D43-669B-2A3C-209078F022B2}"/>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70235CF1-545A-D0B8-5A72-4DC7BBAFF339}"/>
              </a:ext>
            </a:extLst>
          </p:cNvPr>
          <p:cNvSpPr>
            <a:spLocks noGrp="1"/>
          </p:cNvSpPr>
          <p:nvPr>
            <p:ph type="sldNum" sz="quarter" idx="10"/>
          </p:nvPr>
        </p:nvSpPr>
        <p:spPr/>
        <p:txBody>
          <a:bodyPr/>
          <a:lstStyle/>
          <a:p>
            <a:pPr rtl="0"/>
            <a:fld id="{893B0CF2-7F87-4E02-A248-870047730F99}" type="slidenum">
              <a:rPr lang="fi-FI" smtClean="0"/>
              <a:t>14</a:t>
            </a:fld>
            <a:endParaRPr lang="fi-FI" dirty="0"/>
          </a:p>
        </p:txBody>
      </p:sp>
    </p:spTree>
    <p:extLst>
      <p:ext uri="{BB962C8B-B14F-4D97-AF65-F5344CB8AC3E}">
        <p14:creationId xmlns:p14="http://schemas.microsoft.com/office/powerpoint/2010/main" val="3481177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C5145-5AF5-523C-141F-BDC25595B61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D74F724A-AE30-2A69-114C-BBA3BB09D6D8}"/>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9A49932-02CA-596A-AC7C-52363EAFCE4E}"/>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836B2A00-4D3C-4874-CE76-14353DB42E26}"/>
              </a:ext>
            </a:extLst>
          </p:cNvPr>
          <p:cNvSpPr>
            <a:spLocks noGrp="1"/>
          </p:cNvSpPr>
          <p:nvPr>
            <p:ph type="sldNum" sz="quarter" idx="10"/>
          </p:nvPr>
        </p:nvSpPr>
        <p:spPr/>
        <p:txBody>
          <a:bodyPr/>
          <a:lstStyle/>
          <a:p>
            <a:pPr rtl="0"/>
            <a:fld id="{893B0CF2-7F87-4E02-A248-870047730F99}" type="slidenum">
              <a:rPr lang="fi-FI" smtClean="0"/>
              <a:t>15</a:t>
            </a:fld>
            <a:endParaRPr lang="fi-FI" dirty="0"/>
          </a:p>
        </p:txBody>
      </p:sp>
    </p:spTree>
    <p:extLst>
      <p:ext uri="{BB962C8B-B14F-4D97-AF65-F5344CB8AC3E}">
        <p14:creationId xmlns:p14="http://schemas.microsoft.com/office/powerpoint/2010/main" val="3479794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0B000-442C-E264-BFDA-43539F80369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3918396E-0D66-C02B-C0AE-D4A0DED0F44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B3984C70-D459-CFBF-08AB-930A686A967E}"/>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8ABDAC1A-4561-FE29-3312-40647F2D0479}"/>
              </a:ext>
            </a:extLst>
          </p:cNvPr>
          <p:cNvSpPr>
            <a:spLocks noGrp="1"/>
          </p:cNvSpPr>
          <p:nvPr>
            <p:ph type="sldNum" sz="quarter" idx="10"/>
          </p:nvPr>
        </p:nvSpPr>
        <p:spPr/>
        <p:txBody>
          <a:bodyPr/>
          <a:lstStyle/>
          <a:p>
            <a:pPr rtl="0"/>
            <a:fld id="{893B0CF2-7F87-4E02-A248-870047730F99}" type="slidenum">
              <a:rPr lang="fi-FI" smtClean="0"/>
              <a:t>16</a:t>
            </a:fld>
            <a:endParaRPr lang="fi-FI" dirty="0"/>
          </a:p>
        </p:txBody>
      </p:sp>
    </p:spTree>
    <p:extLst>
      <p:ext uri="{BB962C8B-B14F-4D97-AF65-F5344CB8AC3E}">
        <p14:creationId xmlns:p14="http://schemas.microsoft.com/office/powerpoint/2010/main" val="117359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71659-DF57-0F0A-883C-FDE1B6751C6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7D1F9BBB-22BF-DF5C-6CA9-2B9D4EA0C31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D53832C-1AED-B085-C81E-4393B2098134}"/>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1F0F6773-4F39-F81C-9959-43FC29CABC60}"/>
              </a:ext>
            </a:extLst>
          </p:cNvPr>
          <p:cNvSpPr>
            <a:spLocks noGrp="1"/>
          </p:cNvSpPr>
          <p:nvPr>
            <p:ph type="sldNum" sz="quarter" idx="10"/>
          </p:nvPr>
        </p:nvSpPr>
        <p:spPr/>
        <p:txBody>
          <a:bodyPr/>
          <a:lstStyle/>
          <a:p>
            <a:pPr rtl="0"/>
            <a:fld id="{893B0CF2-7F87-4E02-A248-870047730F99}" type="slidenum">
              <a:rPr lang="fi-FI" smtClean="0"/>
              <a:t>17</a:t>
            </a:fld>
            <a:endParaRPr lang="fi-FI" dirty="0"/>
          </a:p>
        </p:txBody>
      </p:sp>
    </p:spTree>
    <p:extLst>
      <p:ext uri="{BB962C8B-B14F-4D97-AF65-F5344CB8AC3E}">
        <p14:creationId xmlns:p14="http://schemas.microsoft.com/office/powerpoint/2010/main" val="1585545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531EA-2784-490F-A5CA-2495F5FD45C0}"/>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CE45D68-336E-47DE-0915-D8A012B65D7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1D6FD0E-7E47-AED7-8B0F-733AA5843A4B}"/>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EDB3E8B6-0EF8-567C-B3AE-F308FEF3BB7C}"/>
              </a:ext>
            </a:extLst>
          </p:cNvPr>
          <p:cNvSpPr>
            <a:spLocks noGrp="1"/>
          </p:cNvSpPr>
          <p:nvPr>
            <p:ph type="sldNum" sz="quarter" idx="10"/>
          </p:nvPr>
        </p:nvSpPr>
        <p:spPr/>
        <p:txBody>
          <a:bodyPr/>
          <a:lstStyle/>
          <a:p>
            <a:pPr rtl="0"/>
            <a:fld id="{893B0CF2-7F87-4E02-A248-870047730F99}" type="slidenum">
              <a:rPr lang="fi-FI" smtClean="0"/>
              <a:t>18</a:t>
            </a:fld>
            <a:endParaRPr lang="fi-FI" dirty="0"/>
          </a:p>
        </p:txBody>
      </p:sp>
    </p:spTree>
    <p:extLst>
      <p:ext uri="{BB962C8B-B14F-4D97-AF65-F5344CB8AC3E}">
        <p14:creationId xmlns:p14="http://schemas.microsoft.com/office/powerpoint/2010/main" val="40366566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5C6D0-7A10-2EE3-C1FB-22BBD3DE480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972D8F8A-5EFF-833D-04C6-339D63DFC8D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5B33484-6873-3DF1-32D2-2C20D57EA49D}"/>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12A7C354-3801-EA19-732E-50EFDD3FD751}"/>
              </a:ext>
            </a:extLst>
          </p:cNvPr>
          <p:cNvSpPr>
            <a:spLocks noGrp="1"/>
          </p:cNvSpPr>
          <p:nvPr>
            <p:ph type="sldNum" sz="quarter" idx="10"/>
          </p:nvPr>
        </p:nvSpPr>
        <p:spPr/>
        <p:txBody>
          <a:bodyPr/>
          <a:lstStyle/>
          <a:p>
            <a:pPr rtl="0"/>
            <a:fld id="{893B0CF2-7F87-4E02-A248-870047730F99}" type="slidenum">
              <a:rPr lang="fi-FI" smtClean="0"/>
              <a:t>19</a:t>
            </a:fld>
            <a:endParaRPr lang="fi-FI" dirty="0"/>
          </a:p>
        </p:txBody>
      </p:sp>
    </p:spTree>
    <p:extLst>
      <p:ext uri="{BB962C8B-B14F-4D97-AF65-F5344CB8AC3E}">
        <p14:creationId xmlns:p14="http://schemas.microsoft.com/office/powerpoint/2010/main" val="2940276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893B0CF2-7F87-4E02-A248-870047730F99}" type="slidenum">
              <a:rPr lang="fi-FI" smtClean="0"/>
              <a:t>2</a:t>
            </a:fld>
            <a:endParaRPr lang="fi-FI" dirty="0"/>
          </a:p>
        </p:txBody>
      </p:sp>
    </p:spTree>
    <p:extLst>
      <p:ext uri="{BB962C8B-B14F-4D97-AF65-F5344CB8AC3E}">
        <p14:creationId xmlns:p14="http://schemas.microsoft.com/office/powerpoint/2010/main" val="1941864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22F20-A634-F5C7-DBBD-DFCDAD9CE08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072F2B05-CE35-C7D9-39FA-9BC3E3695271}"/>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CFA8E69-2DF0-CF32-7D40-4A288DA18740}"/>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23BBA291-D503-0A8C-F6B9-438493D01984}"/>
              </a:ext>
            </a:extLst>
          </p:cNvPr>
          <p:cNvSpPr>
            <a:spLocks noGrp="1"/>
          </p:cNvSpPr>
          <p:nvPr>
            <p:ph type="sldNum" sz="quarter" idx="10"/>
          </p:nvPr>
        </p:nvSpPr>
        <p:spPr/>
        <p:txBody>
          <a:bodyPr/>
          <a:lstStyle/>
          <a:p>
            <a:pPr rtl="0"/>
            <a:fld id="{893B0CF2-7F87-4E02-A248-870047730F99}" type="slidenum">
              <a:rPr lang="fi-FI" smtClean="0"/>
              <a:t>20</a:t>
            </a:fld>
            <a:endParaRPr lang="fi-FI" dirty="0"/>
          </a:p>
        </p:txBody>
      </p:sp>
    </p:spTree>
    <p:extLst>
      <p:ext uri="{BB962C8B-B14F-4D97-AF65-F5344CB8AC3E}">
        <p14:creationId xmlns:p14="http://schemas.microsoft.com/office/powerpoint/2010/main" val="17029381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01502-804B-EADF-1C1E-C40015F277F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0ECF2CAA-0416-50F7-D747-737E5FE8E78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32C767E4-6A09-C423-AAC1-E4FE94A2DA9E}"/>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EB225065-E709-2C3A-2B0B-F8889385AFA2}"/>
              </a:ext>
            </a:extLst>
          </p:cNvPr>
          <p:cNvSpPr>
            <a:spLocks noGrp="1"/>
          </p:cNvSpPr>
          <p:nvPr>
            <p:ph type="sldNum" sz="quarter" idx="10"/>
          </p:nvPr>
        </p:nvSpPr>
        <p:spPr/>
        <p:txBody>
          <a:bodyPr/>
          <a:lstStyle/>
          <a:p>
            <a:pPr rtl="0"/>
            <a:fld id="{893B0CF2-7F87-4E02-A248-870047730F99}" type="slidenum">
              <a:rPr lang="fi-FI" smtClean="0"/>
              <a:t>21</a:t>
            </a:fld>
            <a:endParaRPr lang="fi-FI" dirty="0"/>
          </a:p>
        </p:txBody>
      </p:sp>
    </p:spTree>
    <p:extLst>
      <p:ext uri="{BB962C8B-B14F-4D97-AF65-F5344CB8AC3E}">
        <p14:creationId xmlns:p14="http://schemas.microsoft.com/office/powerpoint/2010/main" val="34844151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8EC75-7881-029C-563B-B86FA3028626}"/>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CE1DA765-8759-71CD-43E4-715617681E8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51F4665D-0F94-D151-AB8F-96F18E97C19D}"/>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4D462FD9-94FF-E68B-5FA1-29ED5DA2353F}"/>
              </a:ext>
            </a:extLst>
          </p:cNvPr>
          <p:cNvSpPr>
            <a:spLocks noGrp="1"/>
          </p:cNvSpPr>
          <p:nvPr>
            <p:ph type="sldNum" sz="quarter" idx="10"/>
          </p:nvPr>
        </p:nvSpPr>
        <p:spPr/>
        <p:txBody>
          <a:bodyPr/>
          <a:lstStyle/>
          <a:p>
            <a:pPr rtl="0"/>
            <a:fld id="{893B0CF2-7F87-4E02-A248-870047730F99}" type="slidenum">
              <a:rPr lang="fi-FI" smtClean="0"/>
              <a:t>22</a:t>
            </a:fld>
            <a:endParaRPr lang="fi-FI" dirty="0"/>
          </a:p>
        </p:txBody>
      </p:sp>
    </p:spTree>
    <p:extLst>
      <p:ext uri="{BB962C8B-B14F-4D97-AF65-F5344CB8AC3E}">
        <p14:creationId xmlns:p14="http://schemas.microsoft.com/office/powerpoint/2010/main" val="20293554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ED5A1-9294-57B4-C62F-341917B5003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74DF18A5-4DF4-DAA5-37AC-298B1684A6E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FDACB8B-FFE9-61EE-FDDE-3DA28FDF862D}"/>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FD60E402-4806-9FC6-0FA2-459BD748855B}"/>
              </a:ext>
            </a:extLst>
          </p:cNvPr>
          <p:cNvSpPr>
            <a:spLocks noGrp="1"/>
          </p:cNvSpPr>
          <p:nvPr>
            <p:ph type="sldNum" sz="quarter" idx="10"/>
          </p:nvPr>
        </p:nvSpPr>
        <p:spPr/>
        <p:txBody>
          <a:bodyPr/>
          <a:lstStyle/>
          <a:p>
            <a:pPr rtl="0"/>
            <a:fld id="{893B0CF2-7F87-4E02-A248-870047730F99}" type="slidenum">
              <a:rPr lang="fi-FI" smtClean="0"/>
              <a:t>23</a:t>
            </a:fld>
            <a:endParaRPr lang="fi-FI" dirty="0"/>
          </a:p>
        </p:txBody>
      </p:sp>
    </p:spTree>
    <p:extLst>
      <p:ext uri="{BB962C8B-B14F-4D97-AF65-F5344CB8AC3E}">
        <p14:creationId xmlns:p14="http://schemas.microsoft.com/office/powerpoint/2010/main" val="30042908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E9DE2-5009-99AD-06CE-4E69E7AB4978}"/>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6AA89AB-CB4A-267C-911F-FBD73E473128}"/>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94E910D5-F78F-BA65-160E-CEB70343CF8C}"/>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BEC1D721-B29E-1898-40B1-E287A61C805B}"/>
              </a:ext>
            </a:extLst>
          </p:cNvPr>
          <p:cNvSpPr>
            <a:spLocks noGrp="1"/>
          </p:cNvSpPr>
          <p:nvPr>
            <p:ph type="sldNum" sz="quarter" idx="10"/>
          </p:nvPr>
        </p:nvSpPr>
        <p:spPr/>
        <p:txBody>
          <a:bodyPr/>
          <a:lstStyle/>
          <a:p>
            <a:pPr rtl="0"/>
            <a:fld id="{893B0CF2-7F87-4E02-A248-870047730F99}" type="slidenum">
              <a:rPr lang="fi-FI" smtClean="0"/>
              <a:t>24</a:t>
            </a:fld>
            <a:endParaRPr lang="fi-FI" dirty="0"/>
          </a:p>
        </p:txBody>
      </p:sp>
    </p:spTree>
    <p:extLst>
      <p:ext uri="{BB962C8B-B14F-4D97-AF65-F5344CB8AC3E}">
        <p14:creationId xmlns:p14="http://schemas.microsoft.com/office/powerpoint/2010/main" val="3591444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42DB6-F640-8C11-0B39-103DDA399D3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D2BF538-5600-E444-AD30-D8356C3B78C9}"/>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76F7B371-39C4-52E7-14D0-7DB4AA46E7B5}"/>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47999703-1237-0A8B-9FA8-EC165A74DAC5}"/>
              </a:ext>
            </a:extLst>
          </p:cNvPr>
          <p:cNvSpPr>
            <a:spLocks noGrp="1"/>
          </p:cNvSpPr>
          <p:nvPr>
            <p:ph type="sldNum" sz="quarter" idx="10"/>
          </p:nvPr>
        </p:nvSpPr>
        <p:spPr/>
        <p:txBody>
          <a:bodyPr/>
          <a:lstStyle/>
          <a:p>
            <a:pPr rtl="0"/>
            <a:fld id="{893B0CF2-7F87-4E02-A248-870047730F99}" type="slidenum">
              <a:rPr lang="fi-FI" smtClean="0"/>
              <a:t>25</a:t>
            </a:fld>
            <a:endParaRPr lang="fi-FI" dirty="0"/>
          </a:p>
        </p:txBody>
      </p:sp>
    </p:spTree>
    <p:extLst>
      <p:ext uri="{BB962C8B-B14F-4D97-AF65-F5344CB8AC3E}">
        <p14:creationId xmlns:p14="http://schemas.microsoft.com/office/powerpoint/2010/main" val="12683314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43F2-9734-8FBB-E576-3F48B0C19E57}"/>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752EBE5E-AFC6-0085-10CF-CAF4411EC6D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04799CC6-DA90-8B62-4B09-B41C567112E8}"/>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28245B12-631E-C820-5F26-0CA6BCF65C55}"/>
              </a:ext>
            </a:extLst>
          </p:cNvPr>
          <p:cNvSpPr>
            <a:spLocks noGrp="1"/>
          </p:cNvSpPr>
          <p:nvPr>
            <p:ph type="sldNum" sz="quarter" idx="10"/>
          </p:nvPr>
        </p:nvSpPr>
        <p:spPr/>
        <p:txBody>
          <a:bodyPr/>
          <a:lstStyle/>
          <a:p>
            <a:pPr rtl="0"/>
            <a:fld id="{893B0CF2-7F87-4E02-A248-870047730F99}" type="slidenum">
              <a:rPr lang="fi-FI" smtClean="0"/>
              <a:t>26</a:t>
            </a:fld>
            <a:endParaRPr lang="fi-FI" dirty="0"/>
          </a:p>
        </p:txBody>
      </p:sp>
    </p:spTree>
    <p:extLst>
      <p:ext uri="{BB962C8B-B14F-4D97-AF65-F5344CB8AC3E}">
        <p14:creationId xmlns:p14="http://schemas.microsoft.com/office/powerpoint/2010/main" val="1858345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BBFDF-A5B1-DBA5-9AC7-2A9ED782F47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7B0FCAD-3B36-DD17-B096-DE9DC7184E8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C45CDCFC-B22C-6FCA-D521-31950C42C62C}"/>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00D7063B-4588-90AE-2BD2-94EF0754C114}"/>
              </a:ext>
            </a:extLst>
          </p:cNvPr>
          <p:cNvSpPr>
            <a:spLocks noGrp="1"/>
          </p:cNvSpPr>
          <p:nvPr>
            <p:ph type="sldNum" sz="quarter" idx="10"/>
          </p:nvPr>
        </p:nvSpPr>
        <p:spPr/>
        <p:txBody>
          <a:bodyPr/>
          <a:lstStyle/>
          <a:p>
            <a:pPr rtl="0"/>
            <a:fld id="{893B0CF2-7F87-4E02-A248-870047730F99}" type="slidenum">
              <a:rPr lang="fi-FI" smtClean="0"/>
              <a:t>27</a:t>
            </a:fld>
            <a:endParaRPr lang="fi-FI" dirty="0"/>
          </a:p>
        </p:txBody>
      </p:sp>
    </p:spTree>
    <p:extLst>
      <p:ext uri="{BB962C8B-B14F-4D97-AF65-F5344CB8AC3E}">
        <p14:creationId xmlns:p14="http://schemas.microsoft.com/office/powerpoint/2010/main" val="33117406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52680-EABD-C5E8-DBC0-EE279F3F20E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EEB7FC6-5605-A07E-D3A8-E5768EA4F5D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B0E15B5-B465-E165-CD8D-80882B77BAA9}"/>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2F415347-92AA-68EF-8213-281FD203A27C}"/>
              </a:ext>
            </a:extLst>
          </p:cNvPr>
          <p:cNvSpPr>
            <a:spLocks noGrp="1"/>
          </p:cNvSpPr>
          <p:nvPr>
            <p:ph type="sldNum" sz="quarter" idx="10"/>
          </p:nvPr>
        </p:nvSpPr>
        <p:spPr/>
        <p:txBody>
          <a:bodyPr/>
          <a:lstStyle/>
          <a:p>
            <a:pPr rtl="0"/>
            <a:fld id="{893B0CF2-7F87-4E02-A248-870047730F99}" type="slidenum">
              <a:rPr lang="fi-FI" smtClean="0"/>
              <a:t>28</a:t>
            </a:fld>
            <a:endParaRPr lang="fi-FI" dirty="0"/>
          </a:p>
        </p:txBody>
      </p:sp>
    </p:spTree>
    <p:extLst>
      <p:ext uri="{BB962C8B-B14F-4D97-AF65-F5344CB8AC3E}">
        <p14:creationId xmlns:p14="http://schemas.microsoft.com/office/powerpoint/2010/main" val="39955456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DAB7F-8CEF-0FD8-A04C-64E8C3B2FCE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F18C9751-E467-4F6B-71C7-C6F902E8331C}"/>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9D37A417-0074-07CF-59E8-CF6ECD1006D5}"/>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4018D008-07EF-FE86-2F53-05DC0FEA691C}"/>
              </a:ext>
            </a:extLst>
          </p:cNvPr>
          <p:cNvSpPr>
            <a:spLocks noGrp="1"/>
          </p:cNvSpPr>
          <p:nvPr>
            <p:ph type="sldNum" sz="quarter" idx="10"/>
          </p:nvPr>
        </p:nvSpPr>
        <p:spPr/>
        <p:txBody>
          <a:bodyPr/>
          <a:lstStyle/>
          <a:p>
            <a:pPr rtl="0"/>
            <a:fld id="{893B0CF2-7F87-4E02-A248-870047730F99}" type="slidenum">
              <a:rPr lang="fi-FI" smtClean="0"/>
              <a:t>29</a:t>
            </a:fld>
            <a:endParaRPr lang="fi-FI" dirty="0"/>
          </a:p>
        </p:txBody>
      </p:sp>
    </p:spTree>
    <p:extLst>
      <p:ext uri="{BB962C8B-B14F-4D97-AF65-F5344CB8AC3E}">
        <p14:creationId xmlns:p14="http://schemas.microsoft.com/office/powerpoint/2010/main" val="2866057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893B0CF2-7F87-4E02-A248-870047730F99}" type="slidenum">
              <a:rPr lang="fi-FI" smtClean="0"/>
              <a:t>3</a:t>
            </a:fld>
            <a:endParaRPr lang="fi-FI" dirty="0"/>
          </a:p>
        </p:txBody>
      </p:sp>
    </p:spTree>
    <p:extLst>
      <p:ext uri="{BB962C8B-B14F-4D97-AF65-F5344CB8AC3E}">
        <p14:creationId xmlns:p14="http://schemas.microsoft.com/office/powerpoint/2010/main" val="11408360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9078B-AA1F-FCE0-547B-910CC433E48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3A83DF2-C101-A54C-3BCE-12EDBBF6B67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08D77BF-F51F-0C0A-3A46-B6D98E2C6F09}"/>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012911C0-6ADD-F16D-06C0-A848646E71FA}"/>
              </a:ext>
            </a:extLst>
          </p:cNvPr>
          <p:cNvSpPr>
            <a:spLocks noGrp="1"/>
          </p:cNvSpPr>
          <p:nvPr>
            <p:ph type="sldNum" sz="quarter" idx="10"/>
          </p:nvPr>
        </p:nvSpPr>
        <p:spPr/>
        <p:txBody>
          <a:bodyPr/>
          <a:lstStyle/>
          <a:p>
            <a:pPr rtl="0"/>
            <a:fld id="{893B0CF2-7F87-4E02-A248-870047730F99}" type="slidenum">
              <a:rPr lang="fi-FI" smtClean="0"/>
              <a:t>30</a:t>
            </a:fld>
            <a:endParaRPr lang="fi-FI" dirty="0"/>
          </a:p>
        </p:txBody>
      </p:sp>
    </p:spTree>
    <p:extLst>
      <p:ext uri="{BB962C8B-B14F-4D97-AF65-F5344CB8AC3E}">
        <p14:creationId xmlns:p14="http://schemas.microsoft.com/office/powerpoint/2010/main" val="41513450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F6AFD-CD0E-1951-E6A7-3EBF59D0CFD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5B07F5D-5191-91EB-AFDD-80F1BCE73954}"/>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CC1B70A6-F333-5E02-94F2-F5D8D0E0698B}"/>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17391860-BD26-0521-22B0-041D76DF6F9F}"/>
              </a:ext>
            </a:extLst>
          </p:cNvPr>
          <p:cNvSpPr>
            <a:spLocks noGrp="1"/>
          </p:cNvSpPr>
          <p:nvPr>
            <p:ph type="sldNum" sz="quarter" idx="10"/>
          </p:nvPr>
        </p:nvSpPr>
        <p:spPr/>
        <p:txBody>
          <a:bodyPr/>
          <a:lstStyle/>
          <a:p>
            <a:pPr rtl="0"/>
            <a:fld id="{893B0CF2-7F87-4E02-A248-870047730F99}" type="slidenum">
              <a:rPr lang="fi-FI" smtClean="0"/>
              <a:t>31</a:t>
            </a:fld>
            <a:endParaRPr lang="fi-FI" dirty="0"/>
          </a:p>
        </p:txBody>
      </p:sp>
    </p:spTree>
    <p:extLst>
      <p:ext uri="{BB962C8B-B14F-4D97-AF65-F5344CB8AC3E}">
        <p14:creationId xmlns:p14="http://schemas.microsoft.com/office/powerpoint/2010/main" val="8505993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D1B66-9548-CC71-BB3D-04BF2D3E5B28}"/>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4DF33DF-2D46-5BB5-7563-9D003F84740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A802613-E0CB-4C7F-CBE4-F2FE268A06EA}"/>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9CA6C9C8-BE70-F4BC-3806-3A81ED35BC20}"/>
              </a:ext>
            </a:extLst>
          </p:cNvPr>
          <p:cNvSpPr>
            <a:spLocks noGrp="1"/>
          </p:cNvSpPr>
          <p:nvPr>
            <p:ph type="sldNum" sz="quarter" idx="10"/>
          </p:nvPr>
        </p:nvSpPr>
        <p:spPr/>
        <p:txBody>
          <a:bodyPr/>
          <a:lstStyle/>
          <a:p>
            <a:pPr rtl="0"/>
            <a:fld id="{893B0CF2-7F87-4E02-A248-870047730F99}" type="slidenum">
              <a:rPr lang="fi-FI" smtClean="0"/>
              <a:t>32</a:t>
            </a:fld>
            <a:endParaRPr lang="fi-FI" dirty="0"/>
          </a:p>
        </p:txBody>
      </p:sp>
    </p:spTree>
    <p:extLst>
      <p:ext uri="{BB962C8B-B14F-4D97-AF65-F5344CB8AC3E}">
        <p14:creationId xmlns:p14="http://schemas.microsoft.com/office/powerpoint/2010/main" val="1521638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B1A51-CD1C-D0EF-706D-CE5DD2CF3E28}"/>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F42E0592-134C-2893-8C42-9D175C1EC23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263BE900-A126-BA2A-098B-C4131EC9E4D2}"/>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2E22BA41-E8CB-E73B-0763-421FC9F61DC7}"/>
              </a:ext>
            </a:extLst>
          </p:cNvPr>
          <p:cNvSpPr>
            <a:spLocks noGrp="1"/>
          </p:cNvSpPr>
          <p:nvPr>
            <p:ph type="sldNum" sz="quarter" idx="10"/>
          </p:nvPr>
        </p:nvSpPr>
        <p:spPr/>
        <p:txBody>
          <a:bodyPr/>
          <a:lstStyle/>
          <a:p>
            <a:pPr rtl="0"/>
            <a:fld id="{893B0CF2-7F87-4E02-A248-870047730F99}" type="slidenum">
              <a:rPr lang="fi-FI" smtClean="0"/>
              <a:t>4</a:t>
            </a:fld>
            <a:endParaRPr lang="fi-FI" dirty="0"/>
          </a:p>
        </p:txBody>
      </p:sp>
    </p:spTree>
    <p:extLst>
      <p:ext uri="{BB962C8B-B14F-4D97-AF65-F5344CB8AC3E}">
        <p14:creationId xmlns:p14="http://schemas.microsoft.com/office/powerpoint/2010/main" val="2514007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0ABB1-9881-1585-2225-86C9825D0B2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612F4C9-E77C-521D-3334-361777DB255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7FA0221-EE36-6213-9050-AC77A73DD191}"/>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D70ADF65-8E3B-F87C-B50E-122DFB71C7BF}"/>
              </a:ext>
            </a:extLst>
          </p:cNvPr>
          <p:cNvSpPr>
            <a:spLocks noGrp="1"/>
          </p:cNvSpPr>
          <p:nvPr>
            <p:ph type="sldNum" sz="quarter" idx="10"/>
          </p:nvPr>
        </p:nvSpPr>
        <p:spPr/>
        <p:txBody>
          <a:bodyPr/>
          <a:lstStyle/>
          <a:p>
            <a:pPr rtl="0"/>
            <a:fld id="{893B0CF2-7F87-4E02-A248-870047730F99}" type="slidenum">
              <a:rPr lang="fi-FI" smtClean="0"/>
              <a:t>5</a:t>
            </a:fld>
            <a:endParaRPr lang="fi-FI" dirty="0"/>
          </a:p>
        </p:txBody>
      </p:sp>
    </p:spTree>
    <p:extLst>
      <p:ext uri="{BB962C8B-B14F-4D97-AF65-F5344CB8AC3E}">
        <p14:creationId xmlns:p14="http://schemas.microsoft.com/office/powerpoint/2010/main" val="1237105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CCFEA-DCDB-DC26-63D2-1BD3CBC0B24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CDE6F788-A618-ED11-7A93-4F1183AD76E8}"/>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DF36A2E-F72C-41A5-CEB8-F4528073E1C7}"/>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4153DC05-9D27-FFD5-F809-0642A2190A2B}"/>
              </a:ext>
            </a:extLst>
          </p:cNvPr>
          <p:cNvSpPr>
            <a:spLocks noGrp="1"/>
          </p:cNvSpPr>
          <p:nvPr>
            <p:ph type="sldNum" sz="quarter" idx="10"/>
          </p:nvPr>
        </p:nvSpPr>
        <p:spPr/>
        <p:txBody>
          <a:bodyPr/>
          <a:lstStyle/>
          <a:p>
            <a:pPr rtl="0"/>
            <a:fld id="{893B0CF2-7F87-4E02-A248-870047730F99}" type="slidenum">
              <a:rPr lang="fi-FI" smtClean="0"/>
              <a:t>6</a:t>
            </a:fld>
            <a:endParaRPr lang="fi-FI" dirty="0"/>
          </a:p>
        </p:txBody>
      </p:sp>
    </p:spTree>
    <p:extLst>
      <p:ext uri="{BB962C8B-B14F-4D97-AF65-F5344CB8AC3E}">
        <p14:creationId xmlns:p14="http://schemas.microsoft.com/office/powerpoint/2010/main" val="69827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9DF61-4485-1A7C-B3A4-40BCF1CB1A9F}"/>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291BA5A-A68C-A56A-C974-BEC9D606873E}"/>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8B693D24-767E-B18F-2B06-7778069E91F9}"/>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DDFFAA52-B31C-F075-5CED-4FD5E14AD6B8}"/>
              </a:ext>
            </a:extLst>
          </p:cNvPr>
          <p:cNvSpPr>
            <a:spLocks noGrp="1"/>
          </p:cNvSpPr>
          <p:nvPr>
            <p:ph type="sldNum" sz="quarter" idx="10"/>
          </p:nvPr>
        </p:nvSpPr>
        <p:spPr/>
        <p:txBody>
          <a:bodyPr/>
          <a:lstStyle/>
          <a:p>
            <a:pPr rtl="0"/>
            <a:fld id="{893B0CF2-7F87-4E02-A248-870047730F99}" type="slidenum">
              <a:rPr lang="fi-FI" smtClean="0"/>
              <a:t>7</a:t>
            </a:fld>
            <a:endParaRPr lang="fi-FI" dirty="0"/>
          </a:p>
        </p:txBody>
      </p:sp>
    </p:spTree>
    <p:extLst>
      <p:ext uri="{BB962C8B-B14F-4D97-AF65-F5344CB8AC3E}">
        <p14:creationId xmlns:p14="http://schemas.microsoft.com/office/powerpoint/2010/main" val="1298562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7AE54-7663-0EE3-06F9-FEFF4BEAF57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0603EB1-CF74-B360-0DE5-47B78DA70612}"/>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8E744BF8-9569-DE58-4A81-B7D00EA60F8D}"/>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A3DCB3E0-9493-432B-7887-401C98C45E32}"/>
              </a:ext>
            </a:extLst>
          </p:cNvPr>
          <p:cNvSpPr>
            <a:spLocks noGrp="1"/>
          </p:cNvSpPr>
          <p:nvPr>
            <p:ph type="sldNum" sz="quarter" idx="10"/>
          </p:nvPr>
        </p:nvSpPr>
        <p:spPr/>
        <p:txBody>
          <a:bodyPr/>
          <a:lstStyle/>
          <a:p>
            <a:pPr rtl="0"/>
            <a:fld id="{893B0CF2-7F87-4E02-A248-870047730F99}" type="slidenum">
              <a:rPr lang="fi-FI" smtClean="0"/>
              <a:t>8</a:t>
            </a:fld>
            <a:endParaRPr lang="fi-FI" dirty="0"/>
          </a:p>
        </p:txBody>
      </p:sp>
    </p:spTree>
    <p:extLst>
      <p:ext uri="{BB962C8B-B14F-4D97-AF65-F5344CB8AC3E}">
        <p14:creationId xmlns:p14="http://schemas.microsoft.com/office/powerpoint/2010/main" val="582165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C9C02-C415-63EE-D004-313EFAF852D7}"/>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221E4FCD-5AC7-0015-4F9E-DA52BB4BF75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F6C0077-1AB2-B259-DB70-E374BF96DB33}"/>
              </a:ext>
            </a:extLst>
          </p:cNvPr>
          <p:cNvSpPr>
            <a:spLocks noGrp="1"/>
          </p:cNvSpPr>
          <p:nvPr>
            <p:ph type="body" idx="1"/>
          </p:nvPr>
        </p:nvSpPr>
        <p:spPr/>
        <p:txBody>
          <a:bodyPr/>
          <a:lstStyle/>
          <a:p>
            <a:endParaRPr lang="fi-FI" dirty="0"/>
          </a:p>
        </p:txBody>
      </p:sp>
      <p:sp>
        <p:nvSpPr>
          <p:cNvPr id="4" name="Dian numeron paikkamerkki 3">
            <a:extLst>
              <a:ext uri="{FF2B5EF4-FFF2-40B4-BE49-F238E27FC236}">
                <a16:creationId xmlns:a16="http://schemas.microsoft.com/office/drawing/2014/main" id="{4C31DC5E-ECAB-4EF8-50B3-AFF20AB72EA8}"/>
              </a:ext>
            </a:extLst>
          </p:cNvPr>
          <p:cNvSpPr>
            <a:spLocks noGrp="1"/>
          </p:cNvSpPr>
          <p:nvPr>
            <p:ph type="sldNum" sz="quarter" idx="10"/>
          </p:nvPr>
        </p:nvSpPr>
        <p:spPr/>
        <p:txBody>
          <a:bodyPr/>
          <a:lstStyle/>
          <a:p>
            <a:pPr rtl="0"/>
            <a:fld id="{893B0CF2-7F87-4E02-A248-870047730F99}" type="slidenum">
              <a:rPr lang="fi-FI" smtClean="0"/>
              <a:t>9</a:t>
            </a:fld>
            <a:endParaRPr lang="fi-FI" dirty="0"/>
          </a:p>
        </p:txBody>
      </p:sp>
    </p:spTree>
    <p:extLst>
      <p:ext uri="{BB962C8B-B14F-4D97-AF65-F5344CB8AC3E}">
        <p14:creationId xmlns:p14="http://schemas.microsoft.com/office/powerpoint/2010/main" val="4134188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Ref idx="1001">
        <a:schemeClr val="bg1"/>
      </p:bgRef>
    </p:bg>
    <p:spTree>
      <p:nvGrpSpPr>
        <p:cNvPr id="1" name=""/>
        <p:cNvGrpSpPr/>
        <p:nvPr/>
      </p:nvGrpSpPr>
      <p:grpSpPr>
        <a:xfrm>
          <a:off x="0" y="0"/>
          <a:ext cx="0" cy="0"/>
          <a:chOff x="0" y="0"/>
          <a:chExt cx="0" cy="0"/>
        </a:xfrm>
      </p:grpSpPr>
      <p:grpSp>
        <p:nvGrpSpPr>
          <p:cNvPr id="10" name="Ryhmä 9"/>
          <p:cNvGrpSpPr/>
          <p:nvPr/>
        </p:nvGrpSpPr>
        <p:grpSpPr>
          <a:xfrm>
            <a:off x="0" y="6208894"/>
            <a:ext cx="12192000" cy="649106"/>
            <a:chOff x="0" y="6208894"/>
            <a:chExt cx="12192000" cy="649106"/>
          </a:xfrm>
        </p:grpSpPr>
        <p:sp>
          <p:nvSpPr>
            <p:cNvPr id="2" name="Suorakulmio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fi-FI" dirty="0"/>
            </a:p>
          </p:txBody>
        </p:sp>
        <p:cxnSp>
          <p:nvCxnSpPr>
            <p:cNvPr id="7" name="Suora yhdysviiva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uora yhdysviiva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uora yhdysviiva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Otsikko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fi-FI"/>
              <a:t>Muokkaa ots. perustyyl. napsautt.</a:t>
            </a:r>
            <a:endParaRPr kumimoji="0" lang="fi-FI" dirty="0"/>
          </a:p>
        </p:txBody>
      </p:sp>
      <p:sp>
        <p:nvSpPr>
          <p:cNvPr id="17" name="Alaotsikko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fi-FI"/>
              <a:t>Muokkaa alaotsikon perustyyliä napsautt.</a:t>
            </a:r>
            <a:endParaRPr kumimoji="0" lang="fi-FI" dirty="0"/>
          </a:p>
        </p:txBody>
      </p:sp>
      <p:sp>
        <p:nvSpPr>
          <p:cNvPr id="30" name="Päivämäärän paikkamerkki 29"/>
          <p:cNvSpPr>
            <a:spLocks noGrp="1"/>
          </p:cNvSpPr>
          <p:nvPr>
            <p:ph type="dt" sz="half" idx="10"/>
          </p:nvPr>
        </p:nvSpPr>
        <p:spPr/>
        <p:txBody>
          <a:bodyPr rtlCol="0"/>
          <a:lstStyle/>
          <a:p>
            <a:pPr rtl="0"/>
            <a:fld id="{3194F1A1-5008-4E48-96A5-BC79255567D8}" type="datetime1">
              <a:rPr lang="fi-FI" smtClean="0"/>
              <a:t>16.2.2026</a:t>
            </a:fld>
            <a:endParaRPr lang="fi-FI" dirty="0"/>
          </a:p>
        </p:txBody>
      </p:sp>
      <p:sp>
        <p:nvSpPr>
          <p:cNvPr id="19" name="Alatunnisteen paikkamerkki 18"/>
          <p:cNvSpPr>
            <a:spLocks noGrp="1"/>
          </p:cNvSpPr>
          <p:nvPr>
            <p:ph type="ftr" sz="quarter" idx="11"/>
          </p:nvPr>
        </p:nvSpPr>
        <p:spPr/>
        <p:txBody>
          <a:bodyPr rtlCol="0"/>
          <a:lstStyle/>
          <a:p>
            <a:pPr rtl="0"/>
            <a:r>
              <a:rPr lang="fi-FI" dirty="0"/>
              <a:t>Lisää alatunniste</a:t>
            </a:r>
          </a:p>
        </p:txBody>
      </p:sp>
      <p:sp>
        <p:nvSpPr>
          <p:cNvPr id="27" name="Dian numeron paikkamerkki 26"/>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a:t>Muokkaa ots. perustyyl. napsautt.</a:t>
            </a:r>
            <a:endParaRPr kumimoji="0" lang="fi-FI" dirty="0"/>
          </a:p>
        </p:txBody>
      </p:sp>
      <p:sp>
        <p:nvSpPr>
          <p:cNvPr id="3" name="Pystysuuntaisen tekstin paikkamerkki 2"/>
          <p:cNvSpPr>
            <a:spLocks noGrp="1"/>
          </p:cNvSpPr>
          <p:nvPr>
            <p:ph type="body" orient="vert" idx="1"/>
          </p:nvPr>
        </p:nvSpPr>
        <p:spPr/>
        <p:txBody>
          <a:bodyPr vert="eaVert" rtlCol="0"/>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4" name="Päivämäärän paikkamerkki 3"/>
          <p:cNvSpPr>
            <a:spLocks noGrp="1"/>
          </p:cNvSpPr>
          <p:nvPr>
            <p:ph type="dt" sz="half" idx="10"/>
          </p:nvPr>
        </p:nvSpPr>
        <p:spPr/>
        <p:txBody>
          <a:bodyPr rtlCol="0"/>
          <a:lstStyle/>
          <a:p>
            <a:pPr rtl="0"/>
            <a:fld id="{D1D87CF1-6005-4F52-A498-17220B630F02}" type="datetime1">
              <a:rPr lang="fi-FI" smtClean="0"/>
              <a:t>16.2.2026</a:t>
            </a:fld>
            <a:endParaRPr lang="fi-FI" dirty="0"/>
          </a:p>
        </p:txBody>
      </p:sp>
      <p:sp>
        <p:nvSpPr>
          <p:cNvPr id="5" name="Alatunnisteen paikkamerkki 4"/>
          <p:cNvSpPr>
            <a:spLocks noGrp="1"/>
          </p:cNvSpPr>
          <p:nvPr>
            <p:ph type="ftr" sz="quarter" idx="11"/>
          </p:nvPr>
        </p:nvSpPr>
        <p:spPr/>
        <p:txBody>
          <a:bodyPr rtlCol="0"/>
          <a:lstStyle/>
          <a:p>
            <a:pPr rtl="0"/>
            <a:r>
              <a:rPr lang="fi-FI" dirty="0"/>
              <a:t>Lisää alatunniste</a:t>
            </a:r>
          </a:p>
        </p:txBody>
      </p:sp>
      <p:sp>
        <p:nvSpPr>
          <p:cNvPr id="6" name="Dian numeron paikkamerkki 5"/>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8839200" y="914402"/>
            <a:ext cx="2743200" cy="5211763"/>
          </a:xfrm>
        </p:spPr>
        <p:txBody>
          <a:bodyPr vert="eaVert" rtlCol="0"/>
          <a:lstStyle/>
          <a:p>
            <a:pPr rtl="0"/>
            <a:r>
              <a:rPr lang="fi-FI"/>
              <a:t>Muokkaa ots. perustyyl. napsautt.</a:t>
            </a:r>
            <a:endParaRPr kumimoji="0" lang="fi-FI" dirty="0"/>
          </a:p>
        </p:txBody>
      </p:sp>
      <p:sp>
        <p:nvSpPr>
          <p:cNvPr id="3" name="Pystysuuntaisen tekstin paikkamerkki 2"/>
          <p:cNvSpPr>
            <a:spLocks noGrp="1"/>
          </p:cNvSpPr>
          <p:nvPr>
            <p:ph type="body" orient="vert" idx="1"/>
          </p:nvPr>
        </p:nvSpPr>
        <p:spPr>
          <a:xfrm>
            <a:off x="609600" y="914402"/>
            <a:ext cx="8026400" cy="5211763"/>
          </a:xfrm>
        </p:spPr>
        <p:txBody>
          <a:bodyPr vert="eaVert" rtlCol="0"/>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4" name="Päivämäärän paikkamerkki 3"/>
          <p:cNvSpPr>
            <a:spLocks noGrp="1"/>
          </p:cNvSpPr>
          <p:nvPr>
            <p:ph type="dt" sz="half" idx="10"/>
          </p:nvPr>
        </p:nvSpPr>
        <p:spPr/>
        <p:txBody>
          <a:bodyPr rtlCol="0"/>
          <a:lstStyle/>
          <a:p>
            <a:pPr rtl="0"/>
            <a:fld id="{DCC81DA8-B4AD-4B4A-88A8-8322E19862EC}" type="datetime1">
              <a:rPr lang="fi-FI" smtClean="0"/>
              <a:t>16.2.2026</a:t>
            </a:fld>
            <a:endParaRPr lang="fi-FI" dirty="0"/>
          </a:p>
        </p:txBody>
      </p:sp>
      <p:sp>
        <p:nvSpPr>
          <p:cNvPr id="5" name="Alatunnisteen paikkamerkki 4"/>
          <p:cNvSpPr>
            <a:spLocks noGrp="1"/>
          </p:cNvSpPr>
          <p:nvPr>
            <p:ph type="ftr" sz="quarter" idx="11"/>
          </p:nvPr>
        </p:nvSpPr>
        <p:spPr/>
        <p:txBody>
          <a:bodyPr rtlCol="0"/>
          <a:lstStyle/>
          <a:p>
            <a:pPr rtl="0"/>
            <a:r>
              <a:rPr lang="fi-FI" dirty="0"/>
              <a:t>Lisää alatunniste</a:t>
            </a:r>
          </a:p>
        </p:txBody>
      </p:sp>
      <p:sp>
        <p:nvSpPr>
          <p:cNvPr id="6" name="Dian numeron paikkamerkki 5"/>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a:t>Muokkaa ots. perustyyl. napsautt.</a:t>
            </a:r>
            <a:endParaRPr kumimoji="0" lang="fi-FI" dirty="0"/>
          </a:p>
        </p:txBody>
      </p:sp>
      <p:sp>
        <p:nvSpPr>
          <p:cNvPr id="3" name="Sisällön paikkamerkki 2"/>
          <p:cNvSpPr>
            <a:spLocks noGrp="1"/>
          </p:cNvSpPr>
          <p:nvPr>
            <p:ph idx="1"/>
          </p:nvPr>
        </p:nvSpPr>
        <p:spPr/>
        <p:txBody>
          <a:bodyPr rtlCol="0"/>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4" name="Päivämäärän paikkamerkki 3"/>
          <p:cNvSpPr>
            <a:spLocks noGrp="1"/>
          </p:cNvSpPr>
          <p:nvPr>
            <p:ph type="dt" sz="half" idx="10"/>
          </p:nvPr>
        </p:nvSpPr>
        <p:spPr/>
        <p:txBody>
          <a:bodyPr rtlCol="0"/>
          <a:lstStyle/>
          <a:p>
            <a:pPr rtl="0"/>
            <a:fld id="{5FD36FBC-0EEE-4592-8DF2-B87C353001A1}" type="datetime1">
              <a:rPr lang="fi-FI" smtClean="0"/>
              <a:t>16.2.2026</a:t>
            </a:fld>
            <a:endParaRPr lang="fi-FI" dirty="0"/>
          </a:p>
        </p:txBody>
      </p:sp>
      <p:sp>
        <p:nvSpPr>
          <p:cNvPr id="5" name="Alatunnisteen paikkamerkki 4"/>
          <p:cNvSpPr>
            <a:spLocks noGrp="1"/>
          </p:cNvSpPr>
          <p:nvPr>
            <p:ph type="ftr" sz="quarter" idx="11"/>
          </p:nvPr>
        </p:nvSpPr>
        <p:spPr/>
        <p:txBody>
          <a:bodyPr rtlCol="0"/>
          <a:lstStyle/>
          <a:p>
            <a:pPr rtl="0"/>
            <a:r>
              <a:rPr lang="fi-FI" dirty="0"/>
              <a:t>Lisää alatunniste</a:t>
            </a:r>
          </a:p>
        </p:txBody>
      </p:sp>
      <p:sp>
        <p:nvSpPr>
          <p:cNvPr id="6" name="Dian numeron paikkamerkki 5"/>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spTree>
      <p:nvGrpSpPr>
        <p:cNvPr id="1" name=""/>
        <p:cNvGrpSpPr/>
        <p:nvPr/>
      </p:nvGrpSpPr>
      <p:grpSpPr>
        <a:xfrm>
          <a:off x="0" y="0"/>
          <a:ext cx="0" cy="0"/>
          <a:chOff x="0" y="0"/>
          <a:chExt cx="0" cy="0"/>
        </a:xfrm>
      </p:grpSpPr>
      <p:sp>
        <p:nvSpPr>
          <p:cNvPr id="2" name="Otsikko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fi-FI"/>
              <a:t>Muokkaa ots. perustyyl. napsautt.</a:t>
            </a:r>
            <a:endParaRPr kumimoji="0" lang="fi-FI" dirty="0"/>
          </a:p>
        </p:txBody>
      </p:sp>
      <p:sp>
        <p:nvSpPr>
          <p:cNvPr id="3" name="Tekstin paikkamerkki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fi-FI"/>
              <a:t>Muokkaa tekstin perustyylejä napsauttamalla</a:t>
            </a:r>
          </a:p>
        </p:txBody>
      </p:sp>
      <p:sp>
        <p:nvSpPr>
          <p:cNvPr id="4" name="Päivämäärän paikkamerkki 3"/>
          <p:cNvSpPr>
            <a:spLocks noGrp="1"/>
          </p:cNvSpPr>
          <p:nvPr>
            <p:ph type="dt" sz="half" idx="10"/>
          </p:nvPr>
        </p:nvSpPr>
        <p:spPr/>
        <p:txBody>
          <a:bodyPr rtlCol="0"/>
          <a:lstStyle/>
          <a:p>
            <a:pPr rtl="0"/>
            <a:fld id="{6A14D877-2314-4E4F-8CDB-B3A999C852D3}" type="datetime1">
              <a:rPr lang="fi-FI" smtClean="0"/>
              <a:t>16.2.2026</a:t>
            </a:fld>
            <a:endParaRPr lang="fi-FI" dirty="0"/>
          </a:p>
        </p:txBody>
      </p:sp>
      <p:sp>
        <p:nvSpPr>
          <p:cNvPr id="5" name="Alatunnisteen paikkamerkki 4"/>
          <p:cNvSpPr>
            <a:spLocks noGrp="1"/>
          </p:cNvSpPr>
          <p:nvPr>
            <p:ph type="ftr" sz="quarter" idx="11"/>
          </p:nvPr>
        </p:nvSpPr>
        <p:spPr/>
        <p:txBody>
          <a:bodyPr rtlCol="0"/>
          <a:lstStyle/>
          <a:p>
            <a:pPr rtl="0"/>
            <a:r>
              <a:rPr lang="fi-FI" dirty="0"/>
              <a:t>Lisää alatunniste</a:t>
            </a:r>
          </a:p>
        </p:txBody>
      </p:sp>
      <p:sp>
        <p:nvSpPr>
          <p:cNvPr id="6" name="Dian numeron paikkamerkki 5"/>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609600" y="704088"/>
            <a:ext cx="10972800" cy="1143000"/>
          </a:xfrm>
        </p:spPr>
        <p:txBody>
          <a:bodyPr rtlCol="0"/>
          <a:lstStyle/>
          <a:p>
            <a:pPr rtl="0"/>
            <a:r>
              <a:rPr lang="fi-FI"/>
              <a:t>Muokkaa ots. perustyyl. napsautt.</a:t>
            </a:r>
            <a:endParaRPr kumimoji="0" lang="fi-FI" dirty="0"/>
          </a:p>
        </p:txBody>
      </p:sp>
      <p:sp>
        <p:nvSpPr>
          <p:cNvPr id="3" name="Sisällön paikkamerkki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4" name="Sisällön paikkamerkki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5" name="Päivämäärän paikkamerkki 4"/>
          <p:cNvSpPr>
            <a:spLocks noGrp="1"/>
          </p:cNvSpPr>
          <p:nvPr>
            <p:ph type="dt" sz="half" idx="10"/>
          </p:nvPr>
        </p:nvSpPr>
        <p:spPr/>
        <p:txBody>
          <a:bodyPr rtlCol="0"/>
          <a:lstStyle/>
          <a:p>
            <a:pPr rtl="0"/>
            <a:fld id="{69B144B0-D616-4306-A739-A57744A9CCEB}" type="datetime1">
              <a:rPr lang="fi-FI" smtClean="0"/>
              <a:t>16.2.2026</a:t>
            </a:fld>
            <a:endParaRPr lang="fi-FI" dirty="0"/>
          </a:p>
        </p:txBody>
      </p:sp>
      <p:sp>
        <p:nvSpPr>
          <p:cNvPr id="6" name="Alatunnisteen paikkamerkki 5"/>
          <p:cNvSpPr>
            <a:spLocks noGrp="1"/>
          </p:cNvSpPr>
          <p:nvPr>
            <p:ph type="ftr" sz="quarter" idx="11"/>
          </p:nvPr>
        </p:nvSpPr>
        <p:spPr/>
        <p:txBody>
          <a:bodyPr rtlCol="0"/>
          <a:lstStyle/>
          <a:p>
            <a:pPr rtl="0"/>
            <a:r>
              <a:rPr lang="fi-FI" dirty="0"/>
              <a:t>Lisää alatunniste</a:t>
            </a:r>
          </a:p>
        </p:txBody>
      </p:sp>
      <p:sp>
        <p:nvSpPr>
          <p:cNvPr id="7" name="Dian numeron paikkamerkki 6"/>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09600" y="704088"/>
            <a:ext cx="10972800" cy="1143000"/>
          </a:xfrm>
        </p:spPr>
        <p:txBody>
          <a:bodyPr tIns="45720" rtlCol="0" anchor="b"/>
          <a:lstStyle>
            <a:lvl1pPr>
              <a:defRPr/>
            </a:lvl1pPr>
          </a:lstStyle>
          <a:p>
            <a:pPr rtl="0"/>
            <a:r>
              <a:rPr lang="fi-FI"/>
              <a:t>Muokkaa ots. perustyyl. napsautt.</a:t>
            </a:r>
            <a:endParaRPr kumimoji="0" lang="fi-FI" dirty="0"/>
          </a:p>
        </p:txBody>
      </p:sp>
      <p:sp>
        <p:nvSpPr>
          <p:cNvPr id="3" name="Tekstin paikkamerkki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fi-FI"/>
              <a:t>Muokkaa tekstin perustyylejä napsauttamalla</a:t>
            </a:r>
          </a:p>
        </p:txBody>
      </p:sp>
      <p:sp>
        <p:nvSpPr>
          <p:cNvPr id="5" name="Sisällön paikkamerkki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4" name="Tekstin paikkamerkki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fi-FI"/>
              <a:t>Muokkaa tekstin perustyylejä napsauttamalla</a:t>
            </a:r>
          </a:p>
        </p:txBody>
      </p:sp>
      <p:sp>
        <p:nvSpPr>
          <p:cNvPr id="6" name="Sisällön paikkamerkki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7" name="Päivämäärän paikkamerkki 6"/>
          <p:cNvSpPr>
            <a:spLocks noGrp="1"/>
          </p:cNvSpPr>
          <p:nvPr>
            <p:ph type="dt" sz="half" idx="10"/>
          </p:nvPr>
        </p:nvSpPr>
        <p:spPr/>
        <p:txBody>
          <a:bodyPr rtlCol="0"/>
          <a:lstStyle/>
          <a:p>
            <a:pPr rtl="0"/>
            <a:fld id="{EDF792BD-146F-4F0A-A600-8D4CB591B76B}" type="datetime1">
              <a:rPr lang="fi-FI" smtClean="0"/>
              <a:t>16.2.2026</a:t>
            </a:fld>
            <a:endParaRPr lang="fi-FI" dirty="0"/>
          </a:p>
        </p:txBody>
      </p:sp>
      <p:sp>
        <p:nvSpPr>
          <p:cNvPr id="8" name="Alatunnisteen paikkamerkki 7"/>
          <p:cNvSpPr>
            <a:spLocks noGrp="1"/>
          </p:cNvSpPr>
          <p:nvPr>
            <p:ph type="ftr" sz="quarter" idx="11"/>
          </p:nvPr>
        </p:nvSpPr>
        <p:spPr/>
        <p:txBody>
          <a:bodyPr rtlCol="0"/>
          <a:lstStyle/>
          <a:p>
            <a:pPr rtl="0"/>
            <a:r>
              <a:rPr lang="fi-FI" dirty="0"/>
              <a:t>Lisää alatunniste</a:t>
            </a:r>
          </a:p>
        </p:txBody>
      </p:sp>
      <p:sp>
        <p:nvSpPr>
          <p:cNvPr id="9" name="Dian numeron paikkamerkki 8"/>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fi-FI"/>
              <a:t>Muokkaa ots. perustyyl. napsautt.</a:t>
            </a:r>
            <a:endParaRPr kumimoji="0" lang="fi-FI" dirty="0"/>
          </a:p>
        </p:txBody>
      </p:sp>
      <p:sp>
        <p:nvSpPr>
          <p:cNvPr id="3" name="Päivämäärän paikkamerkki 2"/>
          <p:cNvSpPr>
            <a:spLocks noGrp="1"/>
          </p:cNvSpPr>
          <p:nvPr>
            <p:ph type="dt" sz="half" idx="10"/>
          </p:nvPr>
        </p:nvSpPr>
        <p:spPr/>
        <p:txBody>
          <a:bodyPr rtlCol="0"/>
          <a:lstStyle/>
          <a:p>
            <a:pPr rtl="0"/>
            <a:fld id="{2DC7AA67-489C-4E72-A4CA-7C8B3524E2E1}" type="datetime1">
              <a:rPr lang="fi-FI" smtClean="0"/>
              <a:t>16.2.2026</a:t>
            </a:fld>
            <a:endParaRPr lang="fi-FI" dirty="0"/>
          </a:p>
        </p:txBody>
      </p:sp>
      <p:sp>
        <p:nvSpPr>
          <p:cNvPr id="4" name="Alatunnisteen paikkamerkki 3"/>
          <p:cNvSpPr>
            <a:spLocks noGrp="1"/>
          </p:cNvSpPr>
          <p:nvPr>
            <p:ph type="ftr" sz="quarter" idx="11"/>
          </p:nvPr>
        </p:nvSpPr>
        <p:spPr/>
        <p:txBody>
          <a:bodyPr rtlCol="0"/>
          <a:lstStyle/>
          <a:p>
            <a:pPr rtl="0"/>
            <a:r>
              <a:rPr lang="fi-FI" dirty="0"/>
              <a:t>Lisää alatunniste</a:t>
            </a:r>
          </a:p>
        </p:txBody>
      </p:sp>
      <p:sp>
        <p:nvSpPr>
          <p:cNvPr id="5" name="Dian numeron paikkamerkki 4"/>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rtlCol="0"/>
          <a:lstStyle/>
          <a:p>
            <a:pPr rtl="0"/>
            <a:fld id="{3C019AED-0452-4E7B-89F5-B609596735E5}" type="datetime1">
              <a:rPr lang="fi-FI" smtClean="0"/>
              <a:t>16.2.2026</a:t>
            </a:fld>
            <a:endParaRPr lang="fi-FI" dirty="0"/>
          </a:p>
        </p:txBody>
      </p:sp>
      <p:sp>
        <p:nvSpPr>
          <p:cNvPr id="3" name="Alatunnisteen paikkamerkki 2"/>
          <p:cNvSpPr>
            <a:spLocks noGrp="1"/>
          </p:cNvSpPr>
          <p:nvPr>
            <p:ph type="ftr" sz="quarter" idx="11"/>
          </p:nvPr>
        </p:nvSpPr>
        <p:spPr/>
        <p:txBody>
          <a:bodyPr rtlCol="0"/>
          <a:lstStyle/>
          <a:p>
            <a:pPr rtl="0"/>
            <a:r>
              <a:rPr lang="fi-FI" dirty="0"/>
              <a:t>Lisää alatunniste</a:t>
            </a:r>
          </a:p>
        </p:txBody>
      </p:sp>
      <p:sp>
        <p:nvSpPr>
          <p:cNvPr id="4" name="Dian numeron paikkamerkki 3"/>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fi-FI"/>
              <a:t>Muokkaa ots. perustyyl. napsautt.</a:t>
            </a:r>
            <a:endParaRPr kumimoji="0" lang="fi-FI" dirty="0"/>
          </a:p>
        </p:txBody>
      </p:sp>
      <p:sp>
        <p:nvSpPr>
          <p:cNvPr id="4" name="Sisällön paikkamerkki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fi-FI"/>
              <a:t>Muokkaa tekstin perustyylejä napsauttamalla</a:t>
            </a:r>
          </a:p>
          <a:p>
            <a:pPr lvl="1" rtl="0" eaLnBrk="1" latinLnBrk="0" hangingPunct="1"/>
            <a:r>
              <a:rPr lang="fi-FI"/>
              <a:t>toinen taso</a:t>
            </a:r>
          </a:p>
          <a:p>
            <a:pPr lvl="2" rtl="0" eaLnBrk="1" latinLnBrk="0" hangingPunct="1"/>
            <a:r>
              <a:rPr lang="fi-FI"/>
              <a:t>kolmas taso</a:t>
            </a:r>
          </a:p>
          <a:p>
            <a:pPr lvl="3" rtl="0" eaLnBrk="1" latinLnBrk="0" hangingPunct="1"/>
            <a:r>
              <a:rPr lang="fi-FI"/>
              <a:t>neljäs taso</a:t>
            </a:r>
          </a:p>
          <a:p>
            <a:pPr lvl="4" rtl="0" eaLnBrk="1" latinLnBrk="0" hangingPunct="1"/>
            <a:r>
              <a:rPr lang="fi-FI"/>
              <a:t>viides taso</a:t>
            </a:r>
            <a:endParaRPr kumimoji="0" lang="fi-FI" dirty="0"/>
          </a:p>
        </p:txBody>
      </p:sp>
      <p:sp>
        <p:nvSpPr>
          <p:cNvPr id="3" name="Tekstin paikkamerkki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fi-FI"/>
              <a:t>Muokkaa tekstin perustyylejä napsauttamalla</a:t>
            </a:r>
          </a:p>
        </p:txBody>
      </p:sp>
      <p:sp>
        <p:nvSpPr>
          <p:cNvPr id="5" name="Päivämäärän paikkamerkki 4"/>
          <p:cNvSpPr>
            <a:spLocks noGrp="1"/>
          </p:cNvSpPr>
          <p:nvPr>
            <p:ph type="dt" sz="half" idx="10"/>
          </p:nvPr>
        </p:nvSpPr>
        <p:spPr/>
        <p:txBody>
          <a:bodyPr rtlCol="0"/>
          <a:lstStyle/>
          <a:p>
            <a:pPr rtl="0"/>
            <a:fld id="{414660DF-E65C-4A70-B004-2C53F99B372D}" type="datetime1">
              <a:rPr lang="fi-FI" smtClean="0"/>
              <a:t>16.2.2026</a:t>
            </a:fld>
            <a:endParaRPr lang="fi-FI" dirty="0"/>
          </a:p>
        </p:txBody>
      </p:sp>
      <p:sp>
        <p:nvSpPr>
          <p:cNvPr id="6" name="Alatunnisteen paikkamerkki 5"/>
          <p:cNvSpPr>
            <a:spLocks noGrp="1"/>
          </p:cNvSpPr>
          <p:nvPr>
            <p:ph type="ftr" sz="quarter" idx="11"/>
          </p:nvPr>
        </p:nvSpPr>
        <p:spPr/>
        <p:txBody>
          <a:bodyPr rtlCol="0"/>
          <a:lstStyle/>
          <a:p>
            <a:pPr rtl="0"/>
            <a:r>
              <a:rPr lang="fi-FI" dirty="0"/>
              <a:t>Lisää alatunniste</a:t>
            </a:r>
          </a:p>
        </p:txBody>
      </p:sp>
      <p:sp>
        <p:nvSpPr>
          <p:cNvPr id="7" name="Dian numeron paikkamerkki 6"/>
          <p:cNvSpPr>
            <a:spLocks noGrp="1"/>
          </p:cNvSpPr>
          <p:nvPr>
            <p:ph type="sldNum" sz="quarter" idx="12"/>
          </p:nvPr>
        </p:nvSpPr>
        <p:spPr/>
        <p:txBody>
          <a:bodyPr rtlCol="0"/>
          <a:lstStyle/>
          <a:p>
            <a:pPr rtl="0"/>
            <a:fld id="{401CF334-2D5C-4859-84A6-CA7E6E43FAEB}" type="slidenum">
              <a:rPr lang="fi-FI" smtClean="0"/>
              <a:t>‹#›</a:t>
            </a:fld>
            <a:endParaRPr lang="fi-FI"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 ja kuvateksti">
    <p:spTree>
      <p:nvGrpSpPr>
        <p:cNvPr id="1" name=""/>
        <p:cNvGrpSpPr/>
        <p:nvPr/>
      </p:nvGrpSpPr>
      <p:grpSpPr>
        <a:xfrm>
          <a:off x="0" y="0"/>
          <a:ext cx="0" cy="0"/>
          <a:chOff x="0" y="0"/>
          <a:chExt cx="0" cy="0"/>
        </a:xfrm>
      </p:grpSpPr>
      <p:sp>
        <p:nvSpPr>
          <p:cNvPr id="9" name="Yhdestä kulmasta leikattu ja pyöristetty suorakulmio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fi-FI" sz="1800" dirty="0"/>
          </a:p>
        </p:txBody>
      </p:sp>
      <p:sp>
        <p:nvSpPr>
          <p:cNvPr id="12" name="Suorakulmainen kolmio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fi-FI" sz="1800" dirty="0"/>
          </a:p>
        </p:txBody>
      </p:sp>
      <p:sp>
        <p:nvSpPr>
          <p:cNvPr id="2" name="Otsikko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fi-FI"/>
              <a:t>Muokkaa ots. perustyyl. napsautt.</a:t>
            </a:r>
            <a:endParaRPr kumimoji="0" lang="fi-FI" dirty="0"/>
          </a:p>
        </p:txBody>
      </p:sp>
      <p:sp>
        <p:nvSpPr>
          <p:cNvPr id="3" name="Kuvan paikkamerkki 2" descr="Tyhjä paikkamerkki kuvan lisäämistä varten. Napsauta paikkamerkkiä ja valitse kuva, jonka haluat lisätä"/>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fi-FI"/>
              <a:t>Lisää kuva napsauttamalla kuvaketta</a:t>
            </a:r>
            <a:endParaRPr kumimoji="0" lang="fi-FI" dirty="0"/>
          </a:p>
        </p:txBody>
      </p:sp>
      <p:sp>
        <p:nvSpPr>
          <p:cNvPr id="4" name="Tekstin paikkamerkki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fi-FI"/>
              <a:t>Muokkaa tekstin perustyylejä napsauttamalla</a:t>
            </a:r>
          </a:p>
        </p:txBody>
      </p:sp>
      <p:sp>
        <p:nvSpPr>
          <p:cNvPr id="5" name="Päivämäärän paikkamerkki 4"/>
          <p:cNvSpPr>
            <a:spLocks noGrp="1"/>
          </p:cNvSpPr>
          <p:nvPr>
            <p:ph type="dt" sz="half" idx="10"/>
          </p:nvPr>
        </p:nvSpPr>
        <p:spPr/>
        <p:txBody>
          <a:bodyPr rtlCol="0"/>
          <a:lstStyle/>
          <a:p>
            <a:pPr rtl="0"/>
            <a:fld id="{FBA0D0AD-0C88-4DC9-9DD4-27BE9FEA61F2}" type="datetime1">
              <a:rPr lang="fi-FI" smtClean="0"/>
              <a:t>16.2.2026</a:t>
            </a:fld>
            <a:endParaRPr lang="fi-FI" dirty="0"/>
          </a:p>
        </p:txBody>
      </p:sp>
      <p:sp>
        <p:nvSpPr>
          <p:cNvPr id="6" name="Alatunnisteen paikkamerkki 5"/>
          <p:cNvSpPr>
            <a:spLocks noGrp="1"/>
          </p:cNvSpPr>
          <p:nvPr>
            <p:ph type="ftr" sz="quarter" idx="11"/>
          </p:nvPr>
        </p:nvSpPr>
        <p:spPr/>
        <p:txBody>
          <a:bodyPr rtlCol="0"/>
          <a:lstStyle/>
          <a:p>
            <a:pPr rtl="0"/>
            <a:r>
              <a:rPr lang="fi-FI" dirty="0"/>
              <a:t>Lisää alatunniste</a:t>
            </a:r>
          </a:p>
        </p:txBody>
      </p:sp>
      <p:sp>
        <p:nvSpPr>
          <p:cNvPr id="7" name="Dian numeron paikkamerkki 6"/>
          <p:cNvSpPr>
            <a:spLocks noGrp="1"/>
          </p:cNvSpPr>
          <p:nvPr>
            <p:ph type="sldNum" sz="quarter" idx="12"/>
          </p:nvPr>
        </p:nvSpPr>
        <p:spPr>
          <a:xfrm>
            <a:off x="10769600" y="6356351"/>
            <a:ext cx="812800" cy="365125"/>
          </a:xfrm>
        </p:spPr>
        <p:txBody>
          <a:bodyPr rtlCol="0"/>
          <a:lstStyle/>
          <a:p>
            <a:pPr rtl="0"/>
            <a:fld id="{401CF334-2D5C-4859-84A6-CA7E6E43FAEB}" type="slidenum">
              <a:rPr lang="fi-FI" smtClean="0"/>
              <a:t>‹#›</a:t>
            </a:fld>
            <a:endParaRPr lang="fi-FI" dirty="0"/>
          </a:p>
        </p:txBody>
      </p:sp>
      <p:sp>
        <p:nvSpPr>
          <p:cNvPr id="10" name="Puolivapaa piirto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fi-FI" sz="1800" dirty="0">
              <a:solidFill>
                <a:schemeClr val="tx1"/>
              </a:solidFill>
              <a:latin typeface="+mn-lt"/>
              <a:ea typeface="+mn-ea"/>
              <a:cs typeface="+mn-cs"/>
            </a:endParaRPr>
          </a:p>
        </p:txBody>
      </p:sp>
      <p:sp>
        <p:nvSpPr>
          <p:cNvPr id="11" name="Puolivapaa piirto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fi-FI" sz="180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Ryhmä 24"/>
          <p:cNvGrpSpPr/>
          <p:nvPr/>
        </p:nvGrpSpPr>
        <p:grpSpPr>
          <a:xfrm>
            <a:off x="-29028" y="-7144"/>
            <a:ext cx="12240731" cy="6879658"/>
            <a:chOff x="0" y="-21658"/>
            <a:chExt cx="12240731" cy="6879658"/>
          </a:xfrm>
        </p:grpSpPr>
        <p:sp>
          <p:nvSpPr>
            <p:cNvPr id="26" name="Suorakulmio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dirty="0"/>
            </a:p>
          </p:txBody>
        </p:sp>
        <p:grpSp>
          <p:nvGrpSpPr>
            <p:cNvPr id="27" name="Ryhmä 26"/>
            <p:cNvGrpSpPr/>
            <p:nvPr/>
          </p:nvGrpSpPr>
          <p:grpSpPr>
            <a:xfrm>
              <a:off x="0" y="-21658"/>
              <a:ext cx="12240731" cy="1041400"/>
              <a:chOff x="-25356" y="-7144"/>
              <a:chExt cx="12240731" cy="1041400"/>
            </a:xfrm>
          </p:grpSpPr>
          <p:sp>
            <p:nvSpPr>
              <p:cNvPr id="28" name="Puolivapaa piirto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fi-FI" sz="1800" dirty="0">
                  <a:solidFill>
                    <a:schemeClr val="tx1"/>
                  </a:solidFill>
                  <a:latin typeface="+mn-lt"/>
                  <a:ea typeface="+mn-ea"/>
                  <a:cs typeface="+mn-cs"/>
                </a:endParaRPr>
              </a:p>
            </p:txBody>
          </p:sp>
          <p:sp>
            <p:nvSpPr>
              <p:cNvPr id="29" name="Puolivapaa piirto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fi-FI" sz="1800" dirty="0">
                  <a:solidFill>
                    <a:schemeClr val="tx1"/>
                  </a:solidFill>
                  <a:latin typeface="+mn-lt"/>
                  <a:ea typeface="+mn-ea"/>
                  <a:cs typeface="+mn-cs"/>
                </a:endParaRPr>
              </a:p>
            </p:txBody>
          </p:sp>
          <p:grpSp>
            <p:nvGrpSpPr>
              <p:cNvPr id="31" name="Ryhmä 30"/>
              <p:cNvGrpSpPr/>
              <p:nvPr/>
            </p:nvGrpSpPr>
            <p:grpSpPr>
              <a:xfrm>
                <a:off x="-25356" y="202408"/>
                <a:ext cx="12240731" cy="649224"/>
                <a:chOff x="-19045" y="216550"/>
                <a:chExt cx="9180548" cy="649224"/>
              </a:xfrm>
            </p:grpSpPr>
            <p:sp>
              <p:nvSpPr>
                <p:cNvPr id="32" name="Puolivapaa piirto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fi-FI" sz="1800" dirty="0"/>
                </a:p>
              </p:txBody>
            </p:sp>
            <p:sp>
              <p:nvSpPr>
                <p:cNvPr id="33" name="Puolivapaa piirto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fi-FI" sz="1800" dirty="0"/>
                </a:p>
              </p:txBody>
            </p:sp>
          </p:grpSp>
        </p:grpSp>
      </p:grpSp>
      <p:sp>
        <p:nvSpPr>
          <p:cNvPr id="9" name="Otsikon paikkamerkki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fi-FI" dirty="0"/>
              <a:t>Muokkaa otsikon perustyyliä napsauttamalla</a:t>
            </a:r>
            <a:endParaRPr kumimoji="0" lang="fi-FI" dirty="0"/>
          </a:p>
        </p:txBody>
      </p:sp>
      <p:sp>
        <p:nvSpPr>
          <p:cNvPr id="30" name="Tekstin paikkamerkki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fi-FI" dirty="0"/>
              <a:t>Muokkaa tekstin perustyylejä napsauttamalla</a:t>
            </a:r>
          </a:p>
          <a:p>
            <a:pPr lvl="1" rtl="0" eaLnBrk="1" latinLnBrk="0" hangingPunct="1"/>
            <a:r>
              <a:rPr lang="fi-FI" dirty="0"/>
              <a:t>Toinen taso</a:t>
            </a:r>
          </a:p>
          <a:p>
            <a:pPr lvl="2" rtl="0" eaLnBrk="1" latinLnBrk="0" hangingPunct="1"/>
            <a:r>
              <a:rPr lang="fi-FI" dirty="0"/>
              <a:t>Kolmas taso</a:t>
            </a:r>
          </a:p>
          <a:p>
            <a:pPr lvl="3" rtl="0" eaLnBrk="1" latinLnBrk="0" hangingPunct="1"/>
            <a:r>
              <a:rPr lang="fi-FI" dirty="0"/>
              <a:t>Neljäs taso</a:t>
            </a:r>
          </a:p>
          <a:p>
            <a:pPr lvl="4" rtl="0" eaLnBrk="1" latinLnBrk="0" hangingPunct="1"/>
            <a:r>
              <a:rPr lang="fi-FI" dirty="0"/>
              <a:t>Viides taso</a:t>
            </a:r>
          </a:p>
        </p:txBody>
      </p:sp>
      <p:sp>
        <p:nvSpPr>
          <p:cNvPr id="10" name="Päivämäärän paikkamerkki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8D35F3C5-E9D7-4138-AEFB-D4CBE77CD3FC}" type="datetime1">
              <a:rPr lang="fi-FI" smtClean="0"/>
              <a:t>16.2.2026</a:t>
            </a:fld>
            <a:endParaRPr lang="fi-FI" dirty="0"/>
          </a:p>
        </p:txBody>
      </p:sp>
      <p:sp>
        <p:nvSpPr>
          <p:cNvPr id="22" name="Alatunnisteen paikkamerkki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fi-FI" dirty="0"/>
              <a:t>Lisää alatunniste</a:t>
            </a:r>
          </a:p>
        </p:txBody>
      </p:sp>
      <p:sp>
        <p:nvSpPr>
          <p:cNvPr id="18" name="Dian numeron paikkamerkki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fi-FI" smtClean="0"/>
              <a:pPr/>
              <a:t>‹#›</a:t>
            </a:fld>
            <a:endParaRPr lang="fi-FI"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jalostus.kennelliitto.fi/frmKoira.aspx?RekNo=FI49625%2F21" TargetMode="External"/><Relationship Id="rId13" Type="http://schemas.openxmlformats.org/officeDocument/2006/relationships/hyperlink" Target="https://jalostus.kennelliitto.fi/frmKoira.aspx?RekNo=FI13581%2F21" TargetMode="External"/><Relationship Id="rId18" Type="http://schemas.openxmlformats.org/officeDocument/2006/relationships/hyperlink" Target="https://jalostus.kennelliitto.fi/frmKoira.aspx?RekNo=FI41425%2F19" TargetMode="External"/><Relationship Id="rId3" Type="http://schemas.openxmlformats.org/officeDocument/2006/relationships/hyperlink" Target="https://jalostus.kennelliitto.fi/frmKoira.aspx?RekNo=FI15653%2F22" TargetMode="External"/><Relationship Id="rId21" Type="http://schemas.openxmlformats.org/officeDocument/2006/relationships/hyperlink" Target="https://jalostus.kennelliitto.fi/frmKoira.aspx?RekNo=FI10244%2F18" TargetMode="External"/><Relationship Id="rId7" Type="http://schemas.openxmlformats.org/officeDocument/2006/relationships/hyperlink" Target="https://jalostus.kennelliitto.fi/frmKoira.aspx?RekNo=FI36287%2F23" TargetMode="External"/><Relationship Id="rId12" Type="http://schemas.openxmlformats.org/officeDocument/2006/relationships/hyperlink" Target="https://jalostus.kennelliitto.fi/frmKoira.aspx?RekNo=FI38963%2F22" TargetMode="External"/><Relationship Id="rId17" Type="http://schemas.openxmlformats.org/officeDocument/2006/relationships/hyperlink" Target="https://jalostus.kennelliitto.fi/frmKoira.aspx?RekNo=FI31420%2F18" TargetMode="External"/><Relationship Id="rId2" Type="http://schemas.openxmlformats.org/officeDocument/2006/relationships/notesSlide" Target="../notesSlides/notesSlide17.xml"/><Relationship Id="rId16" Type="http://schemas.openxmlformats.org/officeDocument/2006/relationships/hyperlink" Target="https://jalostus.kennelliitto.fi/frmKoira.aspx?RekNo=FI19523%2F21" TargetMode="External"/><Relationship Id="rId20" Type="http://schemas.openxmlformats.org/officeDocument/2006/relationships/hyperlink" Target="https://jalostus.kennelliitto.fi/frmKoira.aspx?RekNo=FI41061%2F17" TargetMode="External"/><Relationship Id="rId1" Type="http://schemas.openxmlformats.org/officeDocument/2006/relationships/slideLayout" Target="../slideLayouts/slideLayout2.xml"/><Relationship Id="rId6" Type="http://schemas.openxmlformats.org/officeDocument/2006/relationships/hyperlink" Target="https://jalostus.kennelliitto.fi/frmKoira.aspx?RekNo=FI43949%2F22" TargetMode="External"/><Relationship Id="rId11" Type="http://schemas.openxmlformats.org/officeDocument/2006/relationships/hyperlink" Target="https://jalostus.kennelliitto.fi/frmKoira.aspx?RekNo=FI11836%2F20" TargetMode="External"/><Relationship Id="rId5" Type="http://schemas.openxmlformats.org/officeDocument/2006/relationships/hyperlink" Target="https://jalostus.kennelliitto.fi/frmKoira.aspx?RekNo=FI54794%2F18" TargetMode="External"/><Relationship Id="rId15" Type="http://schemas.openxmlformats.org/officeDocument/2006/relationships/hyperlink" Target="https://jalostus.kennelliitto.fi/frmKoira.aspx?RekNo=FI19975%2F20" TargetMode="External"/><Relationship Id="rId10" Type="http://schemas.openxmlformats.org/officeDocument/2006/relationships/hyperlink" Target="https://jalostus.kennelliitto.fi/frmKoira.aspx?RekNo=FI47328%2F19" TargetMode="External"/><Relationship Id="rId19" Type="http://schemas.openxmlformats.org/officeDocument/2006/relationships/hyperlink" Target="https://jalostus.kennelliitto.fi/frmKoira.aspx?RekNo=FI29612%2F22" TargetMode="External"/><Relationship Id="rId4" Type="http://schemas.openxmlformats.org/officeDocument/2006/relationships/hyperlink" Target="https://jalostus.kennelliitto.fi/frmKoira.aspx?RekNo=FI34031%2F20" TargetMode="External"/><Relationship Id="rId9" Type="http://schemas.openxmlformats.org/officeDocument/2006/relationships/hyperlink" Target="https://jalostus.kennelliitto.fi/frmKoira.aspx?RekNo=FI11603%2F20" TargetMode="External"/><Relationship Id="rId14" Type="http://schemas.openxmlformats.org/officeDocument/2006/relationships/hyperlink" Target="https://jalostus.kennelliitto.fi/frmKoira.aspx?RekNo=FI15460%2F18" TargetMode="External"/><Relationship Id="rId22" Type="http://schemas.openxmlformats.org/officeDocument/2006/relationships/hyperlink" Target="https://jalostus.kennelliitto.fi/frmKoira.aspx?RekNo=FI34032%2F20"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jalostus.kennelliitto.fi/frmKoira.aspx?RekNo=FI27606%2F19" TargetMode="External"/><Relationship Id="rId13" Type="http://schemas.openxmlformats.org/officeDocument/2006/relationships/hyperlink" Target="https://jalostus.kennelliitto.fi/frmKoira.aspx?RekNo=FI21176%2F12" TargetMode="External"/><Relationship Id="rId18" Type="http://schemas.openxmlformats.org/officeDocument/2006/relationships/hyperlink" Target="https://jalostus.kennelliitto.fi/frmKoira.aspx?RekNo=FI31507%2F20" TargetMode="External"/><Relationship Id="rId3" Type="http://schemas.openxmlformats.org/officeDocument/2006/relationships/hyperlink" Target="https://jalostus.kennelliitto.fi/frmKoira.aspx?RekNo=FI37968%2F17" TargetMode="External"/><Relationship Id="rId21" Type="http://schemas.openxmlformats.org/officeDocument/2006/relationships/hyperlink" Target="https://jalostus.kennelliitto.fi/frmKoira.aspx?RekNo=FI53392%2F17" TargetMode="External"/><Relationship Id="rId7" Type="http://schemas.openxmlformats.org/officeDocument/2006/relationships/hyperlink" Target="https://jalostus.kennelliitto.fi/frmKoira.aspx?RekNo=FI41167%2F15" TargetMode="External"/><Relationship Id="rId12" Type="http://schemas.openxmlformats.org/officeDocument/2006/relationships/hyperlink" Target="https://jalostus.kennelliitto.fi/frmKoira.aspx?RekNo=DK10423%2F2021" TargetMode="External"/><Relationship Id="rId17" Type="http://schemas.openxmlformats.org/officeDocument/2006/relationships/hyperlink" Target="https://jalostus.kennelliitto.fi/frmKoira.aspx?RekNo=FI37810%2F22" TargetMode="External"/><Relationship Id="rId2" Type="http://schemas.openxmlformats.org/officeDocument/2006/relationships/notesSlide" Target="../notesSlides/notesSlide18.xml"/><Relationship Id="rId16" Type="http://schemas.openxmlformats.org/officeDocument/2006/relationships/hyperlink" Target="https://jalostus.kennelliitto.fi/frmKoira.aspx?RekNo=FI31462%2F20" TargetMode="External"/><Relationship Id="rId20" Type="http://schemas.openxmlformats.org/officeDocument/2006/relationships/hyperlink" Target="https://jalostus.kennelliitto.fi/frmKoira.aspx?RekNo=FI39055%2F21" TargetMode="External"/><Relationship Id="rId1" Type="http://schemas.openxmlformats.org/officeDocument/2006/relationships/slideLayout" Target="../slideLayouts/slideLayout2.xml"/><Relationship Id="rId6" Type="http://schemas.openxmlformats.org/officeDocument/2006/relationships/hyperlink" Target="https://jalostus.kennelliitto.fi/frmKoira.aspx?RekNo=FI20870%2F17" TargetMode="External"/><Relationship Id="rId11" Type="http://schemas.openxmlformats.org/officeDocument/2006/relationships/hyperlink" Target="https://jalostus.kennelliitto.fi/frmKoira.aspx?RekNo=FI18707%2F21" TargetMode="External"/><Relationship Id="rId5" Type="http://schemas.openxmlformats.org/officeDocument/2006/relationships/hyperlink" Target="https://jalostus.kennelliitto.fi/frmKoira.aspx?RekNo=FI20582%2F20" TargetMode="External"/><Relationship Id="rId15" Type="http://schemas.openxmlformats.org/officeDocument/2006/relationships/hyperlink" Target="https://jalostus.kennelliitto.fi/frmKoira.aspx?RekNo=FI31503%2F22" TargetMode="External"/><Relationship Id="rId10" Type="http://schemas.openxmlformats.org/officeDocument/2006/relationships/hyperlink" Target="https://jalostus.kennelliitto.fi/frmKoira.aspx?RekNo=FI41250%2F19" TargetMode="External"/><Relationship Id="rId19" Type="http://schemas.openxmlformats.org/officeDocument/2006/relationships/hyperlink" Target="https://jalostus.kennelliitto.fi/frmKoira.aspx?RekNo=FI52707%2F21" TargetMode="External"/><Relationship Id="rId4" Type="http://schemas.openxmlformats.org/officeDocument/2006/relationships/hyperlink" Target="https://jalostus.kennelliitto.fi/frmKoira.aspx?RekNo=FI39185%2F20" TargetMode="External"/><Relationship Id="rId9" Type="http://schemas.openxmlformats.org/officeDocument/2006/relationships/hyperlink" Target="https://jalostus.kennelliitto.fi/frmKoira.aspx?RekNo=FI21165%2F19" TargetMode="External"/><Relationship Id="rId14" Type="http://schemas.openxmlformats.org/officeDocument/2006/relationships/hyperlink" Target="https://jalostus.kennelliitto.fi/frmKoira.aspx?RekNo=FI24060%2F24" TargetMode="External"/><Relationship Id="rId22" Type="http://schemas.openxmlformats.org/officeDocument/2006/relationships/hyperlink" Target="https://jalostus.kennelliitto.fi/frmKoira.aspx?RekNo=FI36350%2F17" TargetMode="Externa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docs.google.com/spreadsheets/d/1UXSTumbjTuxED6gDGgbizvLwhwX1YTr9/edit?gid=569967204#gid=569967204" TargetMode="External"/><Relationship Id="rId3" Type="http://schemas.openxmlformats.org/officeDocument/2006/relationships/hyperlink" Target="https://cockerspanielit.org/wp-content/uploads/2026/01/Cockerspanielit-ry_cockerspanieli.pptx" TargetMode="External"/><Relationship Id="rId7" Type="http://schemas.openxmlformats.org/officeDocument/2006/relationships/hyperlink" Target="https://docs.google.com/spreadsheets/d/10Xq32-IhdCL9W2J71CuRPsA3rpajfrBE/edit?gid=1496210879#gid=149621087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ockerspanielit.org/jalostuksen-toimintaohje/" TargetMode="External"/><Relationship Id="rId5" Type="http://schemas.openxmlformats.org/officeDocument/2006/relationships/hyperlink" Target="https://www.kennelliitto.fi/kasvattajasitoumus-2026" TargetMode="External"/><Relationship Id="rId4" Type="http://schemas.openxmlformats.org/officeDocument/2006/relationships/hyperlink" Target="https://cockerspanielit.org/wp-content/uploads/2026/01/Koirien_terveyskysely_2019-2025_kysymykset.pdf" TargetMode="Externa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kennelliitto.fi/kasvattajasitoumus-2026"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cscahealthandrescue.org/wp-content/uploads/2023/01/ECSCA_Short_toe.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docs.google.com/spreadsheets/d/1UXSTumbjTuxED6gDGgbizvLwhwX1YTr9/edit?gid=569967204#gid=569967204" TargetMode="External"/><Relationship Id="rId2" Type="http://schemas.openxmlformats.org/officeDocument/2006/relationships/hyperlink" Target="https://docs.google.com/spreadsheets/d/10Xq32-IhdCL9W2J71CuRPsA3rpajfrBE/edit?gid=1496210879#gid=1496210879"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cagt.co.uk/breed/spaniel-cocker/" TargetMode="External"/><Relationship Id="rId2" Type="http://schemas.openxmlformats.org/officeDocument/2006/relationships/hyperlink" Target="mailto:terveystulokset@kennelliitto.fi" TargetMode="External"/><Relationship Id="rId1" Type="http://schemas.openxmlformats.org/officeDocument/2006/relationships/slideLayout" Target="../slideLayouts/slideLayout2.xml"/><Relationship Id="rId5" Type="http://schemas.openxmlformats.org/officeDocument/2006/relationships/hyperlink" Target="https://cockerspanielit.org/terveyslistaukset/" TargetMode="External"/><Relationship Id="rId4" Type="http://schemas.openxmlformats.org/officeDocument/2006/relationships/hyperlink" Target="https://www.combibreed.com/adult-onset-neuropathy-aon-external-lab/" TargetMode="External"/></Relationships>
</file>

<file path=ppt/slides/_rels/slide45.xml.rels><?xml version="1.0" encoding="UTF-8" standalone="yes"?>
<Relationships xmlns="http://schemas.openxmlformats.org/package/2006/relationships"><Relationship Id="rId2" Type="http://schemas.openxmlformats.org/officeDocument/2006/relationships/hyperlink" Target="https://genometails.com/f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5402B-B0C0-1BAF-A026-A77625EDBF56}"/>
            </a:ext>
          </a:extLst>
        </p:cNvPr>
        <p:cNvGrpSpPr/>
        <p:nvPr/>
      </p:nvGrpSpPr>
      <p:grpSpPr>
        <a:xfrm>
          <a:off x="0" y="0"/>
          <a:ext cx="0" cy="0"/>
          <a:chOff x="0" y="0"/>
          <a:chExt cx="0" cy="0"/>
        </a:xfrm>
      </p:grpSpPr>
      <p:sp>
        <p:nvSpPr>
          <p:cNvPr id="4" name="Otsikko 3">
            <a:extLst>
              <a:ext uri="{FF2B5EF4-FFF2-40B4-BE49-F238E27FC236}">
                <a16:creationId xmlns:a16="http://schemas.microsoft.com/office/drawing/2014/main" id="{12595528-A7D9-0120-0FC0-B5FA6953452C}"/>
              </a:ext>
            </a:extLst>
          </p:cNvPr>
          <p:cNvSpPr>
            <a:spLocks noGrp="1"/>
          </p:cNvSpPr>
          <p:nvPr>
            <p:ph type="ctrTitle"/>
          </p:nvPr>
        </p:nvSpPr>
        <p:spPr/>
        <p:txBody>
          <a:bodyPr rtlCol="0"/>
          <a:lstStyle/>
          <a:p>
            <a:pPr rtl="0"/>
            <a:r>
              <a:rPr lang="fi-FI" dirty="0"/>
              <a:t>Rotukohtainen neuvottelu 11.2.2026</a:t>
            </a:r>
          </a:p>
        </p:txBody>
      </p:sp>
      <p:sp>
        <p:nvSpPr>
          <p:cNvPr id="5" name="Alaotsikko 4">
            <a:extLst>
              <a:ext uri="{FF2B5EF4-FFF2-40B4-BE49-F238E27FC236}">
                <a16:creationId xmlns:a16="http://schemas.microsoft.com/office/drawing/2014/main" id="{54DEC887-8166-1C16-DD38-419BB7F2C904}"/>
              </a:ext>
            </a:extLst>
          </p:cNvPr>
          <p:cNvSpPr>
            <a:spLocks noGrp="1"/>
          </p:cNvSpPr>
          <p:nvPr>
            <p:ph type="subTitle" idx="1"/>
          </p:nvPr>
        </p:nvSpPr>
        <p:spPr/>
        <p:txBody>
          <a:bodyPr rtlCol="0"/>
          <a:lstStyle/>
          <a:p>
            <a:pPr rtl="0"/>
            <a:r>
              <a:rPr lang="fi-FI" dirty="0"/>
              <a:t>Cockerspanielit ry - Jalostustoimikunta</a:t>
            </a:r>
          </a:p>
          <a:p>
            <a:pPr rtl="0"/>
            <a:endParaRPr lang="fi-FI" dirty="0"/>
          </a:p>
        </p:txBody>
      </p:sp>
      <p:pic>
        <p:nvPicPr>
          <p:cNvPr id="3" name="Kuva 2" descr="Kuva, joka sisältää kohteen teksti, nisäkäs, Koirarotu, koira&#10;&#10;Tekoälyllä luotu sisältö voi olla virheellistä.">
            <a:extLst>
              <a:ext uri="{FF2B5EF4-FFF2-40B4-BE49-F238E27FC236}">
                <a16:creationId xmlns:a16="http://schemas.microsoft.com/office/drawing/2014/main" id="{E0BB33E6-4730-F427-6A0A-0C8E8B7CDE02}"/>
              </a:ext>
            </a:extLst>
          </p:cNvPr>
          <p:cNvPicPr>
            <a:picLocks noChangeAspect="1"/>
          </p:cNvPicPr>
          <p:nvPr/>
        </p:nvPicPr>
        <p:blipFill>
          <a:blip r:embed="rId3"/>
          <a:stretch>
            <a:fillRect/>
          </a:stretch>
        </p:blipFill>
        <p:spPr>
          <a:xfrm>
            <a:off x="126602" y="4189228"/>
            <a:ext cx="2057160" cy="1896984"/>
          </a:xfrm>
          <a:prstGeom prst="rect">
            <a:avLst/>
          </a:prstGeom>
        </p:spPr>
      </p:pic>
    </p:spTree>
    <p:extLst>
      <p:ext uri="{BB962C8B-B14F-4D97-AF65-F5344CB8AC3E}">
        <p14:creationId xmlns:p14="http://schemas.microsoft.com/office/powerpoint/2010/main" val="115051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8B6DE-18C7-7A06-8E65-4843C2A30779}"/>
            </a:ext>
          </a:extLst>
        </p:cNvPr>
        <p:cNvGrpSpPr/>
        <p:nvPr/>
      </p:nvGrpSpPr>
      <p:grpSpPr>
        <a:xfrm>
          <a:off x="0" y="0"/>
          <a:ext cx="0" cy="0"/>
          <a:chOff x="0" y="0"/>
          <a:chExt cx="0" cy="0"/>
        </a:xfrm>
      </p:grpSpPr>
      <p:graphicFrame>
        <p:nvGraphicFramePr>
          <p:cNvPr id="3" name="Kaavio 2">
            <a:extLst>
              <a:ext uri="{FF2B5EF4-FFF2-40B4-BE49-F238E27FC236}">
                <a16:creationId xmlns:a16="http://schemas.microsoft.com/office/drawing/2014/main" id="{2E823032-1884-FEB1-2F2A-D68E1C90E126}"/>
              </a:ext>
            </a:extLst>
          </p:cNvPr>
          <p:cNvGraphicFramePr>
            <a:graphicFrameLocks/>
          </p:cNvGraphicFramePr>
          <p:nvPr>
            <p:extLst>
              <p:ext uri="{D42A27DB-BD31-4B8C-83A1-F6EECF244321}">
                <p14:modId xmlns:p14="http://schemas.microsoft.com/office/powerpoint/2010/main" val="2767927431"/>
              </p:ext>
            </p:extLst>
          </p:nvPr>
        </p:nvGraphicFramePr>
        <p:xfrm>
          <a:off x="2316939" y="1065653"/>
          <a:ext cx="7425202" cy="53901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3803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0FEEF-4859-555A-EC96-97391148CAEC}"/>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65421C6D-D451-0589-3937-DE3E3869DE36}"/>
              </a:ext>
            </a:extLst>
          </p:cNvPr>
          <p:cNvGraphicFramePr>
            <a:graphicFrameLocks/>
          </p:cNvGraphicFramePr>
          <p:nvPr>
            <p:extLst>
              <p:ext uri="{D42A27DB-BD31-4B8C-83A1-F6EECF244321}">
                <p14:modId xmlns:p14="http://schemas.microsoft.com/office/powerpoint/2010/main" val="3274897779"/>
              </p:ext>
            </p:extLst>
          </p:nvPr>
        </p:nvGraphicFramePr>
        <p:xfrm>
          <a:off x="440011" y="1134406"/>
          <a:ext cx="8002719" cy="53488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ulukko 5">
            <a:extLst>
              <a:ext uri="{FF2B5EF4-FFF2-40B4-BE49-F238E27FC236}">
                <a16:creationId xmlns:a16="http://schemas.microsoft.com/office/drawing/2014/main" id="{0CD1811E-9B09-9CAF-6939-3FB4CA93659F}"/>
              </a:ext>
            </a:extLst>
          </p:cNvPr>
          <p:cNvGraphicFramePr>
            <a:graphicFrameLocks noGrp="1"/>
          </p:cNvGraphicFramePr>
          <p:nvPr>
            <p:extLst>
              <p:ext uri="{D42A27DB-BD31-4B8C-83A1-F6EECF244321}">
                <p14:modId xmlns:p14="http://schemas.microsoft.com/office/powerpoint/2010/main" val="2864918292"/>
              </p:ext>
            </p:extLst>
          </p:nvPr>
        </p:nvGraphicFramePr>
        <p:xfrm>
          <a:off x="8587110" y="3144131"/>
          <a:ext cx="3164877" cy="1076325"/>
        </p:xfrm>
        <a:graphic>
          <a:graphicData uri="http://schemas.openxmlformats.org/drawingml/2006/table">
            <a:tbl>
              <a:tblPr/>
              <a:tblGrid>
                <a:gridCol w="460637">
                  <a:extLst>
                    <a:ext uri="{9D8B030D-6E8A-4147-A177-3AD203B41FA5}">
                      <a16:colId xmlns:a16="http://schemas.microsoft.com/office/drawing/2014/main" val="3830343306"/>
                    </a:ext>
                  </a:extLst>
                </a:gridCol>
                <a:gridCol w="1649281">
                  <a:extLst>
                    <a:ext uri="{9D8B030D-6E8A-4147-A177-3AD203B41FA5}">
                      <a16:colId xmlns:a16="http://schemas.microsoft.com/office/drawing/2014/main" val="605140237"/>
                    </a:ext>
                  </a:extLst>
                </a:gridCol>
                <a:gridCol w="1054959">
                  <a:extLst>
                    <a:ext uri="{9D8B030D-6E8A-4147-A177-3AD203B41FA5}">
                      <a16:colId xmlns:a16="http://schemas.microsoft.com/office/drawing/2014/main" val="1071358491"/>
                    </a:ext>
                  </a:extLst>
                </a:gridCol>
              </a:tblGrid>
              <a:tr h="190500">
                <a:tc>
                  <a:txBody>
                    <a:bodyPr/>
                    <a:lstStyle/>
                    <a:p>
                      <a:pPr algn="l" fontAlgn="t">
                        <a:buNone/>
                      </a:pPr>
                      <a:r>
                        <a:rPr lang="fi-FI" sz="1000" b="1" i="0" u="none" strike="noStrike" dirty="0">
                          <a:solidFill>
                            <a:srgbClr val="000000"/>
                          </a:solidFill>
                          <a:effectLst/>
                          <a:latin typeface="Aptos Narrow" panose="020B0004020202020204" pitchFamily="34" charset="0"/>
                        </a:rPr>
                        <a:t>LTV0</a:t>
                      </a:r>
                    </a:p>
                  </a:txBody>
                  <a:tcPr marL="9525" marR="9525" marT="9525" marB="0">
                    <a:lnL>
                      <a:noFill/>
                    </a:lnL>
                    <a:lnR>
                      <a:noFill/>
                    </a:lnR>
                    <a:lnT>
                      <a:noFill/>
                    </a:lnT>
                    <a:lnB>
                      <a:noFill/>
                    </a:lnB>
                    <a:noFill/>
                  </a:tcPr>
                </a:tc>
                <a:tc>
                  <a:txBody>
                    <a:bodyPr/>
                    <a:lstStyle/>
                    <a:p>
                      <a:pPr algn="l" fontAlgn="t">
                        <a:buNone/>
                      </a:pPr>
                      <a:r>
                        <a:rPr lang="fi-FI" sz="1000" b="1" i="0" u="none" strike="noStrike">
                          <a:solidFill>
                            <a:srgbClr val="000000"/>
                          </a:solidFill>
                          <a:effectLst/>
                          <a:latin typeface="Aptos Narrow" panose="020B0004020202020204" pitchFamily="34" charset="0"/>
                        </a:rPr>
                        <a:t>normaali</a:t>
                      </a:r>
                    </a:p>
                  </a:txBody>
                  <a:tcPr marL="9525" marR="9525" marT="9525" marB="0">
                    <a:lnL>
                      <a:noFill/>
                    </a:lnL>
                    <a:lnR>
                      <a:noFill/>
                    </a:lnR>
                    <a:lnT>
                      <a:noFill/>
                    </a:lnT>
                    <a:lnB>
                      <a:noFill/>
                    </a:lnB>
                    <a:noFill/>
                  </a:tcPr>
                </a:tc>
                <a:tc>
                  <a:txBody>
                    <a:bodyPr/>
                    <a:lstStyle/>
                    <a:p>
                      <a:pPr algn="l" fontAlgn="t">
                        <a:buNone/>
                      </a:pPr>
                      <a:endParaRPr lang="fi-FI" sz="1000" b="1" i="0" u="none" strike="noStrike">
                        <a:solidFill>
                          <a:srgbClr val="000000"/>
                        </a:solidFill>
                        <a:effectLst/>
                        <a:latin typeface="Aptos Narrow" panose="020B0004020202020204" pitchFamily="34" charset="0"/>
                      </a:endParaRPr>
                    </a:p>
                  </a:txBody>
                  <a:tcPr marL="9525" marR="9525" marT="9525" marB="0">
                    <a:lnL>
                      <a:noFill/>
                    </a:lnL>
                    <a:lnR>
                      <a:noFill/>
                    </a:lnR>
                    <a:lnT>
                      <a:noFill/>
                    </a:lnT>
                    <a:lnB>
                      <a:noFill/>
                    </a:lnB>
                    <a:noFill/>
                  </a:tcPr>
                </a:tc>
                <a:extLst>
                  <a:ext uri="{0D108BD9-81ED-4DB2-BD59-A6C34878D82A}">
                    <a16:rowId xmlns:a16="http://schemas.microsoft.com/office/drawing/2014/main" val="3083276056"/>
                  </a:ext>
                </a:extLst>
              </a:tr>
              <a:tr h="190500">
                <a:tc>
                  <a:txBody>
                    <a:bodyPr/>
                    <a:lstStyle/>
                    <a:p>
                      <a:pPr algn="l" fontAlgn="t">
                        <a:buNone/>
                      </a:pPr>
                      <a:r>
                        <a:rPr lang="fi-FI" sz="1000" b="1" i="0" u="none" strike="noStrike" dirty="0">
                          <a:solidFill>
                            <a:srgbClr val="000000"/>
                          </a:solidFill>
                          <a:effectLst/>
                          <a:latin typeface="Aptos Narrow" panose="020B0004020202020204" pitchFamily="34" charset="0"/>
                        </a:rPr>
                        <a:t>LTV1</a:t>
                      </a:r>
                    </a:p>
                  </a:txBody>
                  <a:tcPr marL="9525" marR="9525" marT="9525" marB="0">
                    <a:lnL>
                      <a:noFill/>
                    </a:lnL>
                    <a:lnR>
                      <a:noFill/>
                    </a:lnR>
                    <a:lnT>
                      <a:noFill/>
                    </a:lnT>
                    <a:lnB>
                      <a:noFill/>
                    </a:lnB>
                    <a:noFill/>
                  </a:tcPr>
                </a:tc>
                <a:tc gridSpan="2">
                  <a:txBody>
                    <a:bodyPr/>
                    <a:lstStyle/>
                    <a:p>
                      <a:pPr algn="l" fontAlgn="t">
                        <a:buNone/>
                      </a:pPr>
                      <a:r>
                        <a:rPr lang="fi-FI" sz="1000" b="1" i="0" u="none" strike="noStrike" dirty="0">
                          <a:solidFill>
                            <a:srgbClr val="000000"/>
                          </a:solidFill>
                          <a:effectLst/>
                          <a:latin typeface="Aptos Narrow" panose="020B0004020202020204" pitchFamily="34" charset="0"/>
                        </a:rPr>
                        <a:t>Jakautunut ristiluun keskiharjanne (S1-S2) tai muu lievästi normaalista poikkeava rakenne</a:t>
                      </a:r>
                    </a:p>
                  </a:txBody>
                  <a:tcPr marL="9525" marR="9525" marT="9525" marB="0">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3575092963"/>
                  </a:ext>
                </a:extLst>
              </a:tr>
              <a:tr h="190500">
                <a:tc>
                  <a:txBody>
                    <a:bodyPr/>
                    <a:lstStyle/>
                    <a:p>
                      <a:pPr algn="l" fontAlgn="t">
                        <a:buNone/>
                      </a:pPr>
                      <a:r>
                        <a:rPr lang="fi-FI" sz="1000" b="1" i="0" u="none" strike="noStrike">
                          <a:solidFill>
                            <a:srgbClr val="000000"/>
                          </a:solidFill>
                          <a:effectLst/>
                          <a:latin typeface="Aptos Narrow" panose="020B0004020202020204" pitchFamily="34" charset="0"/>
                        </a:rPr>
                        <a:t>LTV2</a:t>
                      </a:r>
                    </a:p>
                  </a:txBody>
                  <a:tcPr marL="9525" marR="9525" marT="9525" marB="0">
                    <a:lnL>
                      <a:noFill/>
                    </a:lnL>
                    <a:lnR>
                      <a:noFill/>
                    </a:lnR>
                    <a:lnT>
                      <a:noFill/>
                    </a:lnT>
                    <a:lnB>
                      <a:noFill/>
                    </a:lnB>
                    <a:noFill/>
                  </a:tcPr>
                </a:tc>
                <a:tc gridSpan="2">
                  <a:txBody>
                    <a:bodyPr/>
                    <a:lstStyle/>
                    <a:p>
                      <a:pPr algn="l" fontAlgn="t">
                        <a:buNone/>
                      </a:pPr>
                      <a:r>
                        <a:rPr lang="fi-FI" sz="1000" b="1" i="0" u="none" strike="noStrike">
                          <a:solidFill>
                            <a:srgbClr val="000000"/>
                          </a:solidFill>
                          <a:effectLst/>
                          <a:latin typeface="Aptos Narrow" panose="020B0004020202020204" pitchFamily="34" charset="0"/>
                        </a:rPr>
                        <a:t>Symmetrinen</a:t>
                      </a:r>
                    </a:p>
                  </a:txBody>
                  <a:tcPr marL="9525" marR="9525" marT="9525" marB="0">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1949012731"/>
                  </a:ext>
                </a:extLst>
              </a:tr>
              <a:tr h="190500">
                <a:tc>
                  <a:txBody>
                    <a:bodyPr/>
                    <a:lstStyle/>
                    <a:p>
                      <a:pPr algn="l" fontAlgn="t">
                        <a:buNone/>
                      </a:pPr>
                      <a:r>
                        <a:rPr lang="fi-FI" sz="1000" b="1" i="0" u="none" strike="noStrike">
                          <a:solidFill>
                            <a:srgbClr val="000000"/>
                          </a:solidFill>
                          <a:effectLst/>
                          <a:latin typeface="Aptos Narrow" panose="020B0004020202020204" pitchFamily="34" charset="0"/>
                        </a:rPr>
                        <a:t>LTV3</a:t>
                      </a:r>
                    </a:p>
                  </a:txBody>
                  <a:tcPr marL="9525" marR="9525" marT="9525" marB="0">
                    <a:lnL>
                      <a:noFill/>
                    </a:lnL>
                    <a:lnR>
                      <a:noFill/>
                    </a:lnR>
                    <a:lnT>
                      <a:noFill/>
                    </a:lnT>
                    <a:lnB>
                      <a:noFill/>
                    </a:lnB>
                    <a:noFill/>
                  </a:tcPr>
                </a:tc>
                <a:tc gridSpan="2">
                  <a:txBody>
                    <a:bodyPr/>
                    <a:lstStyle/>
                    <a:p>
                      <a:pPr algn="l" fontAlgn="t">
                        <a:buNone/>
                      </a:pPr>
                      <a:r>
                        <a:rPr lang="fi-FI" sz="1000" b="1" i="0" u="none" strike="noStrike">
                          <a:solidFill>
                            <a:srgbClr val="000000"/>
                          </a:solidFill>
                          <a:effectLst/>
                          <a:latin typeface="Aptos Narrow" panose="020B0004020202020204" pitchFamily="34" charset="0"/>
                        </a:rPr>
                        <a:t>Epäsymmetrinen</a:t>
                      </a:r>
                    </a:p>
                  </a:txBody>
                  <a:tcPr marL="9525" marR="9525" marT="9525" marB="0">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3670232276"/>
                  </a:ext>
                </a:extLst>
              </a:tr>
              <a:tr h="190500">
                <a:tc>
                  <a:txBody>
                    <a:bodyPr/>
                    <a:lstStyle/>
                    <a:p>
                      <a:pPr algn="l" fontAlgn="t">
                        <a:buNone/>
                      </a:pPr>
                      <a:r>
                        <a:rPr lang="fi-FI" sz="1000" b="1" i="0" u="none" strike="noStrike">
                          <a:solidFill>
                            <a:srgbClr val="000000"/>
                          </a:solidFill>
                          <a:effectLst/>
                          <a:latin typeface="Aptos Narrow" panose="020B0004020202020204" pitchFamily="34" charset="0"/>
                        </a:rPr>
                        <a:t>LTV4</a:t>
                      </a:r>
                    </a:p>
                  </a:txBody>
                  <a:tcPr marL="9525" marR="9525" marT="9525" marB="0">
                    <a:lnL>
                      <a:noFill/>
                    </a:lnL>
                    <a:lnR>
                      <a:noFill/>
                    </a:lnR>
                    <a:lnT>
                      <a:noFill/>
                    </a:lnT>
                    <a:lnB>
                      <a:noFill/>
                    </a:lnB>
                    <a:noFill/>
                  </a:tcPr>
                </a:tc>
                <a:tc gridSpan="2">
                  <a:txBody>
                    <a:bodyPr/>
                    <a:lstStyle/>
                    <a:p>
                      <a:pPr algn="l" fontAlgn="t">
                        <a:buNone/>
                      </a:pPr>
                      <a:r>
                        <a:rPr lang="fi-FI" sz="1000" b="1" i="0" u="none" strike="noStrike" dirty="0">
                          <a:solidFill>
                            <a:srgbClr val="000000"/>
                          </a:solidFill>
                          <a:effectLst/>
                          <a:latin typeface="Aptos Narrow" panose="020B0004020202020204" pitchFamily="34" charset="0"/>
                        </a:rPr>
                        <a:t>6 tai 8 lannenikamaa</a:t>
                      </a:r>
                    </a:p>
                  </a:txBody>
                  <a:tcPr marL="9525" marR="9525" marT="9525" marB="0">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3998340502"/>
                  </a:ext>
                </a:extLst>
              </a:tr>
            </a:tbl>
          </a:graphicData>
        </a:graphic>
      </p:graphicFrame>
    </p:spTree>
    <p:extLst>
      <p:ext uri="{BB962C8B-B14F-4D97-AF65-F5344CB8AC3E}">
        <p14:creationId xmlns:p14="http://schemas.microsoft.com/office/powerpoint/2010/main" val="2481243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55DBC-48C2-D780-51AD-1717343DCE69}"/>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AC722F36-AA67-C0E8-5904-71ED77AB05F5}"/>
              </a:ext>
            </a:extLst>
          </p:cNvPr>
          <p:cNvGraphicFramePr>
            <a:graphicFrameLocks/>
          </p:cNvGraphicFramePr>
          <p:nvPr>
            <p:extLst>
              <p:ext uri="{D42A27DB-BD31-4B8C-83A1-F6EECF244321}">
                <p14:modId xmlns:p14="http://schemas.microsoft.com/office/powerpoint/2010/main" val="3460985878"/>
              </p:ext>
            </p:extLst>
          </p:nvPr>
        </p:nvGraphicFramePr>
        <p:xfrm>
          <a:off x="2040922" y="936859"/>
          <a:ext cx="7302458" cy="5628946"/>
        </p:xfrm>
        <a:graphic>
          <a:graphicData uri="http://schemas.openxmlformats.org/drawingml/2006/chart">
            <c:chart xmlns:c="http://schemas.openxmlformats.org/drawingml/2006/chart" xmlns:r="http://schemas.openxmlformats.org/officeDocument/2006/relationships" r:id="rId3"/>
          </a:graphicData>
        </a:graphic>
      </p:graphicFrame>
      <p:pic>
        <p:nvPicPr>
          <p:cNvPr id="4" name="Kuva 3">
            <a:extLst>
              <a:ext uri="{FF2B5EF4-FFF2-40B4-BE49-F238E27FC236}">
                <a16:creationId xmlns:a16="http://schemas.microsoft.com/office/drawing/2014/main" id="{489748FF-3AF6-495D-D7AC-50F77B75D886}"/>
              </a:ext>
            </a:extLst>
          </p:cNvPr>
          <p:cNvPicPr>
            <a:picLocks noChangeAspect="1"/>
          </p:cNvPicPr>
          <p:nvPr/>
        </p:nvPicPr>
        <p:blipFill>
          <a:blip r:embed="rId4"/>
          <a:stretch>
            <a:fillRect/>
          </a:stretch>
        </p:blipFill>
        <p:spPr>
          <a:xfrm>
            <a:off x="9632139" y="2970080"/>
            <a:ext cx="2055682" cy="888825"/>
          </a:xfrm>
          <a:prstGeom prst="rect">
            <a:avLst/>
          </a:prstGeom>
        </p:spPr>
      </p:pic>
    </p:spTree>
    <p:extLst>
      <p:ext uri="{BB962C8B-B14F-4D97-AF65-F5344CB8AC3E}">
        <p14:creationId xmlns:p14="http://schemas.microsoft.com/office/powerpoint/2010/main" val="244335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2D6E0-BF38-B733-A00E-574AA14E76F8}"/>
            </a:ext>
          </a:extLst>
        </p:cNvPr>
        <p:cNvGrpSpPr/>
        <p:nvPr/>
      </p:nvGrpSpPr>
      <p:grpSpPr>
        <a:xfrm>
          <a:off x="0" y="0"/>
          <a:ext cx="0" cy="0"/>
          <a:chOff x="0" y="0"/>
          <a:chExt cx="0" cy="0"/>
        </a:xfrm>
      </p:grpSpPr>
      <p:pic>
        <p:nvPicPr>
          <p:cNvPr id="3" name="Kuva 2">
            <a:extLst>
              <a:ext uri="{FF2B5EF4-FFF2-40B4-BE49-F238E27FC236}">
                <a16:creationId xmlns:a16="http://schemas.microsoft.com/office/drawing/2014/main" id="{585547BA-76FA-B5DB-D26E-AEE2199EBD16}"/>
              </a:ext>
            </a:extLst>
          </p:cNvPr>
          <p:cNvPicPr>
            <a:picLocks noChangeAspect="1"/>
          </p:cNvPicPr>
          <p:nvPr/>
        </p:nvPicPr>
        <p:blipFill>
          <a:blip r:embed="rId3"/>
          <a:stretch>
            <a:fillRect/>
          </a:stretch>
        </p:blipFill>
        <p:spPr>
          <a:xfrm>
            <a:off x="9632139" y="2970080"/>
            <a:ext cx="2055682" cy="888825"/>
          </a:xfrm>
          <a:prstGeom prst="rect">
            <a:avLst/>
          </a:prstGeom>
        </p:spPr>
      </p:pic>
      <p:graphicFrame>
        <p:nvGraphicFramePr>
          <p:cNvPr id="4" name="Kaavio 3">
            <a:extLst>
              <a:ext uri="{FF2B5EF4-FFF2-40B4-BE49-F238E27FC236}">
                <a16:creationId xmlns:a16="http://schemas.microsoft.com/office/drawing/2014/main" id="{9D98A250-C58C-1C49-C898-B6FA5DB9901F}"/>
              </a:ext>
            </a:extLst>
          </p:cNvPr>
          <p:cNvGraphicFramePr>
            <a:graphicFrameLocks/>
          </p:cNvGraphicFramePr>
          <p:nvPr>
            <p:extLst>
              <p:ext uri="{D42A27DB-BD31-4B8C-83A1-F6EECF244321}">
                <p14:modId xmlns:p14="http://schemas.microsoft.com/office/powerpoint/2010/main" val="1800086572"/>
              </p:ext>
            </p:extLst>
          </p:nvPr>
        </p:nvGraphicFramePr>
        <p:xfrm>
          <a:off x="2109216" y="908304"/>
          <a:ext cx="7082910" cy="563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18968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9FE46-FE3C-0812-ACD5-AF886F3290CA}"/>
            </a:ext>
          </a:extLst>
        </p:cNvPr>
        <p:cNvGrpSpPr/>
        <p:nvPr/>
      </p:nvGrpSpPr>
      <p:grpSpPr>
        <a:xfrm>
          <a:off x="0" y="0"/>
          <a:ext cx="0" cy="0"/>
          <a:chOff x="0" y="0"/>
          <a:chExt cx="0" cy="0"/>
        </a:xfrm>
      </p:grpSpPr>
      <p:graphicFrame>
        <p:nvGraphicFramePr>
          <p:cNvPr id="8" name="Kaavio 7">
            <a:extLst>
              <a:ext uri="{FF2B5EF4-FFF2-40B4-BE49-F238E27FC236}">
                <a16:creationId xmlns:a16="http://schemas.microsoft.com/office/drawing/2014/main" id="{BA75422B-13A0-20DB-62C4-4945DB472587}"/>
              </a:ext>
            </a:extLst>
          </p:cNvPr>
          <p:cNvGraphicFramePr>
            <a:graphicFrameLocks/>
          </p:cNvGraphicFramePr>
          <p:nvPr>
            <p:extLst>
              <p:ext uri="{D42A27DB-BD31-4B8C-83A1-F6EECF244321}">
                <p14:modId xmlns:p14="http://schemas.microsoft.com/office/powerpoint/2010/main" val="2517517603"/>
              </p:ext>
            </p:extLst>
          </p:nvPr>
        </p:nvGraphicFramePr>
        <p:xfrm>
          <a:off x="2349756" y="1037649"/>
          <a:ext cx="7089877" cy="56656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068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5A6A2-55BB-952A-A3CB-5105B366B64A}"/>
            </a:ext>
          </a:extLst>
        </p:cNvPr>
        <p:cNvGrpSpPr/>
        <p:nvPr/>
      </p:nvGrpSpPr>
      <p:grpSpPr>
        <a:xfrm>
          <a:off x="0" y="0"/>
          <a:ext cx="0" cy="0"/>
          <a:chOff x="0" y="0"/>
          <a:chExt cx="0" cy="0"/>
        </a:xfrm>
      </p:grpSpPr>
      <p:graphicFrame>
        <p:nvGraphicFramePr>
          <p:cNvPr id="7" name="Kaavio 6">
            <a:extLst>
              <a:ext uri="{FF2B5EF4-FFF2-40B4-BE49-F238E27FC236}">
                <a16:creationId xmlns:a16="http://schemas.microsoft.com/office/drawing/2014/main" id="{6E360712-D53D-D893-1AF6-564D6EA51D75}"/>
              </a:ext>
            </a:extLst>
          </p:cNvPr>
          <p:cNvGraphicFramePr>
            <a:graphicFrameLocks/>
          </p:cNvGraphicFramePr>
          <p:nvPr>
            <p:extLst>
              <p:ext uri="{D42A27DB-BD31-4B8C-83A1-F6EECF244321}">
                <p14:modId xmlns:p14="http://schemas.microsoft.com/office/powerpoint/2010/main" val="2296203283"/>
              </p:ext>
            </p:extLst>
          </p:nvPr>
        </p:nvGraphicFramePr>
        <p:xfrm>
          <a:off x="2557662" y="987827"/>
          <a:ext cx="6483211" cy="56398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2868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BB503-7C15-D72E-A209-93D5BF94EEC1}"/>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3D7F0CA-3391-9922-1094-A9D874F03AAD}"/>
              </a:ext>
            </a:extLst>
          </p:cNvPr>
          <p:cNvGraphicFramePr>
            <a:graphicFrameLocks noGrp="1"/>
          </p:cNvGraphicFramePr>
          <p:nvPr>
            <p:extLst>
              <p:ext uri="{D42A27DB-BD31-4B8C-83A1-F6EECF244321}">
                <p14:modId xmlns:p14="http://schemas.microsoft.com/office/powerpoint/2010/main" val="3352579743"/>
              </p:ext>
            </p:extLst>
          </p:nvPr>
        </p:nvGraphicFramePr>
        <p:xfrm>
          <a:off x="2035834" y="940278"/>
          <a:ext cx="7686137" cy="5538160"/>
        </p:xfrm>
        <a:graphic>
          <a:graphicData uri="http://schemas.openxmlformats.org/drawingml/2006/table">
            <a:tbl>
              <a:tblPr>
                <a:tableStyleId>{8799B23B-EC83-4686-B30A-512413B5E67A}</a:tableStyleId>
              </a:tblPr>
              <a:tblGrid>
                <a:gridCol w="5313363">
                  <a:extLst>
                    <a:ext uri="{9D8B030D-6E8A-4147-A177-3AD203B41FA5}">
                      <a16:colId xmlns:a16="http://schemas.microsoft.com/office/drawing/2014/main" val="2685419973"/>
                    </a:ext>
                  </a:extLst>
                </a:gridCol>
                <a:gridCol w="1121327">
                  <a:extLst>
                    <a:ext uri="{9D8B030D-6E8A-4147-A177-3AD203B41FA5}">
                      <a16:colId xmlns:a16="http://schemas.microsoft.com/office/drawing/2014/main" val="3509278885"/>
                    </a:ext>
                  </a:extLst>
                </a:gridCol>
                <a:gridCol w="1251447">
                  <a:extLst>
                    <a:ext uri="{9D8B030D-6E8A-4147-A177-3AD203B41FA5}">
                      <a16:colId xmlns:a16="http://schemas.microsoft.com/office/drawing/2014/main" val="2530917185"/>
                    </a:ext>
                  </a:extLst>
                </a:gridCol>
              </a:tblGrid>
              <a:tr h="237350">
                <a:tc>
                  <a:txBody>
                    <a:bodyPr/>
                    <a:lstStyle/>
                    <a:p>
                      <a:pPr algn="ctr" fontAlgn="ctr">
                        <a:buNone/>
                      </a:pPr>
                      <a:r>
                        <a:rPr lang="fi-FI" sz="1400" b="1" u="none" strike="noStrike" dirty="0">
                          <a:effectLst/>
                        </a:rPr>
                        <a:t>Silmätilastot - vuosi 2025</a:t>
                      </a:r>
                      <a:endParaRPr lang="fi-FI" sz="1400" b="1" i="0" u="none" strike="noStrike" dirty="0">
                        <a:solidFill>
                          <a:srgbClr val="000000"/>
                        </a:solidFill>
                        <a:effectLst/>
                        <a:latin typeface="Calibri" panose="020F0502020204030204" pitchFamily="34" charset="0"/>
                      </a:endParaRPr>
                    </a:p>
                  </a:txBody>
                  <a:tcPr marL="6271" marR="6271" marT="6271" marB="0" anchor="ctr"/>
                </a:tc>
                <a:tc>
                  <a:txBody>
                    <a:bodyPr/>
                    <a:lstStyle/>
                    <a:p>
                      <a:pPr algn="ctr" fontAlgn="ctr">
                        <a:buNone/>
                      </a:pPr>
                      <a:r>
                        <a:rPr lang="fi-FI" sz="1400" b="1" u="none" strike="noStrike" dirty="0">
                          <a:effectLst/>
                        </a:rPr>
                        <a:t>Tutkittu</a:t>
                      </a:r>
                      <a:endParaRPr lang="fi-FI" sz="1400" b="1" i="0" u="none" strike="noStrike" dirty="0">
                        <a:solidFill>
                          <a:srgbClr val="000000"/>
                        </a:solidFill>
                        <a:effectLst/>
                        <a:latin typeface="Calibri" panose="020F0502020204030204" pitchFamily="34" charset="0"/>
                      </a:endParaRPr>
                    </a:p>
                  </a:txBody>
                  <a:tcPr marL="6271" marR="6271" marT="6271" marB="0" anchor="ctr"/>
                </a:tc>
                <a:tc>
                  <a:txBody>
                    <a:bodyPr/>
                    <a:lstStyle/>
                    <a:p>
                      <a:pPr algn="ctr" fontAlgn="ctr">
                        <a:buNone/>
                      </a:pPr>
                      <a:r>
                        <a:rPr lang="fi-FI" sz="1400" b="1" u="none" strike="noStrike" dirty="0">
                          <a:effectLst/>
                        </a:rPr>
                        <a:t>Terveitä</a:t>
                      </a:r>
                      <a:endParaRPr lang="fi-FI" sz="1400" b="1" i="0" u="none" strike="noStrike" dirty="0">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453783874"/>
                  </a:ext>
                </a:extLst>
              </a:tr>
              <a:tr h="229438">
                <a:tc>
                  <a:txBody>
                    <a:bodyPr/>
                    <a:lstStyle/>
                    <a:p>
                      <a:pPr algn="l"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308</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154</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694471977"/>
                  </a:ext>
                </a:extLst>
              </a:tr>
              <a:tr h="229438">
                <a:tc>
                  <a:txBody>
                    <a:bodyPr/>
                    <a:lstStyle/>
                    <a:p>
                      <a:pPr algn="l" fontAlgn="b">
                        <a:buNone/>
                      </a:pPr>
                      <a:r>
                        <a:rPr lang="fi-FI" sz="1100" u="none" strike="noStrike">
                          <a:effectLst/>
                        </a:rPr>
                        <a:t> </a:t>
                      </a:r>
                      <a:endParaRPr lang="fi-FI" sz="1100" b="1"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extLst>
                  <a:ext uri="{0D108BD9-81ED-4DB2-BD59-A6C34878D82A}">
                    <a16:rowId xmlns:a16="http://schemas.microsoft.com/office/drawing/2014/main" val="4240673253"/>
                  </a:ext>
                </a:extLst>
              </a:tr>
              <a:tr h="237350">
                <a:tc gridSpan="3">
                  <a:txBody>
                    <a:bodyPr/>
                    <a:lstStyle/>
                    <a:p>
                      <a:pPr algn="l" fontAlgn="ctr">
                        <a:buNone/>
                      </a:pPr>
                      <a:r>
                        <a:rPr lang="fi-FI" sz="1100" u="none" strike="noStrike">
                          <a:effectLst/>
                        </a:rPr>
                        <a:t> </a:t>
                      </a:r>
                      <a:endParaRPr lang="fi-FI" sz="1100" b="1" i="0" u="none" strike="noStrike">
                        <a:solidFill>
                          <a:srgbClr val="000000"/>
                        </a:solidFill>
                        <a:effectLst/>
                        <a:latin typeface="Calibri" panose="020F0502020204030204" pitchFamily="34" charset="0"/>
                      </a:endParaRPr>
                    </a:p>
                  </a:txBody>
                  <a:tcPr marL="6271" marR="6271" marT="6271" marB="0" anchor="ct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2210298024"/>
                  </a:ext>
                </a:extLst>
              </a:tr>
              <a:tr h="237350">
                <a:tc>
                  <a:txBody>
                    <a:bodyPr/>
                    <a:lstStyle/>
                    <a:p>
                      <a:pPr algn="ctr" fontAlgn="ctr">
                        <a:buNone/>
                      </a:pPr>
                      <a:r>
                        <a:rPr lang="fi-FI" sz="1400" b="1" u="none" strike="noStrike" dirty="0">
                          <a:effectLst/>
                        </a:rPr>
                        <a:t>Diagnoosi</a:t>
                      </a:r>
                      <a:endParaRPr lang="fi-FI" sz="1400" b="1" i="0" u="none" strike="noStrike" dirty="0">
                        <a:solidFill>
                          <a:srgbClr val="000000"/>
                        </a:solidFill>
                        <a:effectLst/>
                        <a:latin typeface="Calibri" panose="020F0502020204030204" pitchFamily="34" charset="0"/>
                      </a:endParaRPr>
                    </a:p>
                  </a:txBody>
                  <a:tcPr marL="6271" marR="6271" marT="6271" marB="0" anchor="ctr"/>
                </a:tc>
                <a:tc>
                  <a:txBody>
                    <a:bodyPr/>
                    <a:lstStyle/>
                    <a:p>
                      <a:pPr algn="ctr" fontAlgn="ctr">
                        <a:buNone/>
                      </a:pPr>
                      <a:r>
                        <a:rPr lang="fi-FI" sz="1400" b="1" u="none" strike="noStrike" dirty="0">
                          <a:effectLst/>
                        </a:rPr>
                        <a:t>Esiintymiä</a:t>
                      </a:r>
                      <a:endParaRPr lang="fi-FI" sz="1400" b="1" i="0" u="none" strike="noStrike" dirty="0">
                        <a:solidFill>
                          <a:srgbClr val="000000"/>
                        </a:solidFill>
                        <a:effectLst/>
                        <a:latin typeface="Calibri" panose="020F0502020204030204" pitchFamily="34" charset="0"/>
                      </a:endParaRPr>
                    </a:p>
                  </a:txBody>
                  <a:tcPr marL="6271" marR="6271" marT="6271" marB="0" anchor="ctr"/>
                </a:tc>
                <a:tc>
                  <a:txBody>
                    <a:bodyPr/>
                    <a:lstStyle/>
                    <a:p>
                      <a:pPr algn="ctr" fontAlgn="ctr">
                        <a:buNone/>
                      </a:pPr>
                      <a:r>
                        <a:rPr lang="fi-FI" sz="1400" b="1" u="none" strike="noStrike" dirty="0">
                          <a:effectLst/>
                        </a:rPr>
                        <a:t>Koiria</a:t>
                      </a:r>
                      <a:endParaRPr lang="fi-FI" sz="1400" b="1" i="0" u="none" strike="noStrike" dirty="0">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353356240"/>
                  </a:ext>
                </a:extLst>
              </a:tr>
              <a:tr h="229438">
                <a:tc>
                  <a:txBody>
                    <a:bodyPr/>
                    <a:lstStyle/>
                    <a:p>
                      <a:pPr algn="l" fontAlgn="b">
                        <a:buNone/>
                      </a:pPr>
                      <a:r>
                        <a:rPr lang="fi-FI" sz="1100" u="none" strike="noStrike">
                          <a:effectLst/>
                        </a:rPr>
                        <a:t>Ei todettu perinnöllisiä silmäsairauksia</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155</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155</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054234538"/>
                  </a:ext>
                </a:extLst>
              </a:tr>
              <a:tr h="229438">
                <a:tc>
                  <a:txBody>
                    <a:bodyPr/>
                    <a:lstStyle/>
                    <a:p>
                      <a:pPr algn="l" fontAlgn="b">
                        <a:buNone/>
                      </a:pPr>
                      <a:r>
                        <a:rPr lang="fi-FI" sz="1100" u="none" strike="noStrike">
                          <a:effectLst/>
                        </a:rPr>
                        <a:t>Distichiasis/Ektooppinen cilia,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128</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128</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602331042"/>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ctr">
                        <a:buNone/>
                      </a:pP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l"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1784506838"/>
                  </a:ext>
                </a:extLst>
              </a:tr>
              <a:tr h="229438">
                <a:tc>
                  <a:txBody>
                    <a:bodyPr/>
                    <a:lstStyle/>
                    <a:p>
                      <a:pPr algn="l" fontAlgn="b">
                        <a:buNone/>
                      </a:pPr>
                      <a:r>
                        <a:rPr lang="fi-FI" sz="1100" u="none" strike="noStrike">
                          <a:effectLst/>
                        </a:rPr>
                        <a:t>Kortikaalinen katarakta,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4</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4</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3369767621"/>
                  </a:ext>
                </a:extLst>
              </a:tr>
              <a:tr h="229438">
                <a:tc>
                  <a:txBody>
                    <a:bodyPr/>
                    <a:lstStyle/>
                    <a:p>
                      <a:pPr algn="l" fontAlgn="b">
                        <a:buNone/>
                      </a:pPr>
                      <a:r>
                        <a:rPr lang="fi-FI" sz="1100" u="none" strike="noStrike">
                          <a:effectLst/>
                        </a:rPr>
                        <a:t>Nukleaarinen katarakta,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595653333"/>
                  </a:ext>
                </a:extLst>
              </a:tr>
              <a:tr h="229438">
                <a:tc>
                  <a:txBody>
                    <a:bodyPr/>
                    <a:lstStyle/>
                    <a:p>
                      <a:pPr algn="l" fontAlgn="b">
                        <a:buNone/>
                      </a:pPr>
                      <a:r>
                        <a:rPr lang="fi-FI" sz="1100" u="none" strike="noStrike">
                          <a:effectLst/>
                        </a:rPr>
                        <a:t>Posterior polaarinen katarakta,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3893437023"/>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extLst>
                  <a:ext uri="{0D108BD9-81ED-4DB2-BD59-A6C34878D82A}">
                    <a16:rowId xmlns:a16="http://schemas.microsoft.com/office/drawing/2014/main" val="1458980514"/>
                  </a:ext>
                </a:extLst>
              </a:tr>
              <a:tr h="229438">
                <a:tc>
                  <a:txBody>
                    <a:bodyPr/>
                    <a:lstStyle/>
                    <a:p>
                      <a:pPr algn="l" fontAlgn="b">
                        <a:buNone/>
                      </a:pPr>
                      <a:r>
                        <a:rPr lang="fi-FI" sz="1100" u="none" strike="noStrike">
                          <a:effectLst/>
                        </a:rPr>
                        <a:t>Puutteellinen kyynelkanavan aukko,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24</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24</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1609712769"/>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ctr">
                        <a:buNone/>
                      </a:pP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l"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709063432"/>
                  </a:ext>
                </a:extLst>
              </a:tr>
              <a:tr h="229438">
                <a:tc>
                  <a:txBody>
                    <a:bodyPr/>
                    <a:lstStyle/>
                    <a:p>
                      <a:pPr algn="l" fontAlgn="b">
                        <a:buNone/>
                      </a:pPr>
                      <a:r>
                        <a:rPr lang="fi-FI" sz="1100" u="none" strike="noStrike">
                          <a:effectLst/>
                        </a:rPr>
                        <a:t>Silmäluomen sisäänpäin kiertyminen,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dirty="0">
                          <a:effectLst/>
                        </a:rPr>
                        <a:t>1</a:t>
                      </a:r>
                      <a:endParaRPr lang="fi-FI" sz="1100" b="0" i="0" u="none" strike="noStrike" dirty="0">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39464806"/>
                  </a:ext>
                </a:extLst>
              </a:tr>
              <a:tr h="229438">
                <a:tc>
                  <a:txBody>
                    <a:bodyPr/>
                    <a:lstStyle/>
                    <a:p>
                      <a:pPr algn="l" fontAlgn="b">
                        <a:buNone/>
                      </a:pPr>
                      <a:r>
                        <a:rPr lang="fi-FI" sz="1100" u="none" strike="noStrike">
                          <a:effectLst/>
                        </a:rPr>
                        <a:t>Makroblepharon/silmäluomen ulospäin kiertyminen,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7</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7</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460353229"/>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extLst>
                  <a:ext uri="{0D108BD9-81ED-4DB2-BD59-A6C34878D82A}">
                    <a16:rowId xmlns:a16="http://schemas.microsoft.com/office/drawing/2014/main" val="1062023942"/>
                  </a:ext>
                </a:extLst>
              </a:tr>
              <a:tr h="229438">
                <a:tc>
                  <a:txBody>
                    <a:bodyPr/>
                    <a:lstStyle/>
                    <a:p>
                      <a:pPr algn="l" fontAlgn="b">
                        <a:buNone/>
                      </a:pPr>
                      <a:r>
                        <a:rPr lang="fi-FI" sz="1100" u="none" strike="noStrike">
                          <a:effectLst/>
                        </a:rPr>
                        <a:t>PPM, iris-iris,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5</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5</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3227796466"/>
                  </a:ext>
                </a:extLst>
              </a:tr>
              <a:tr h="229438">
                <a:tc>
                  <a:txBody>
                    <a:bodyPr/>
                    <a:lstStyle/>
                    <a:p>
                      <a:pPr algn="l" fontAlgn="b">
                        <a:buNone/>
                      </a:pPr>
                      <a:r>
                        <a:rPr lang="fi-FI" sz="1100" u="none" strike="noStrike">
                          <a:effectLst/>
                        </a:rPr>
                        <a:t>PPM, iris-kornea,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2</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2</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202317988"/>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ctr">
                        <a:buNone/>
                      </a:pP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l"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734549947"/>
                  </a:ext>
                </a:extLst>
              </a:tr>
              <a:tr h="229438">
                <a:tc>
                  <a:txBody>
                    <a:bodyPr/>
                    <a:lstStyle/>
                    <a:p>
                      <a:pPr algn="l" fontAlgn="b">
                        <a:buNone/>
                      </a:pPr>
                      <a:r>
                        <a:rPr lang="fi-FI" sz="1100" u="none" strike="noStrike">
                          <a:effectLst/>
                        </a:rPr>
                        <a:t>RD, multifokaali,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2</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2</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3021323508"/>
                  </a:ext>
                </a:extLst>
              </a:tr>
              <a:tr h="229438">
                <a:tc>
                  <a:txBody>
                    <a:bodyPr/>
                    <a:lstStyle/>
                    <a:p>
                      <a:pPr algn="l" fontAlgn="b">
                        <a:buNone/>
                      </a:pPr>
                      <a:r>
                        <a:rPr lang="fi-FI" sz="1100" u="none" strike="noStrike">
                          <a:effectLst/>
                        </a:rPr>
                        <a:t>Muu verkkokalvon sairaus, Todettu</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956190937"/>
                  </a:ext>
                </a:extLst>
              </a:tr>
              <a:tr h="229438">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l" fontAlgn="b">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6271" marR="6271" marT="6271" marB="0" anchor="b"/>
                </a:tc>
                <a:extLst>
                  <a:ext uri="{0D108BD9-81ED-4DB2-BD59-A6C34878D82A}">
                    <a16:rowId xmlns:a16="http://schemas.microsoft.com/office/drawing/2014/main" val="799935555"/>
                  </a:ext>
                </a:extLst>
              </a:tr>
              <a:tr h="237350">
                <a:tc>
                  <a:txBody>
                    <a:bodyPr/>
                    <a:lstStyle/>
                    <a:p>
                      <a:pPr algn="l" fontAlgn="b">
                        <a:buNone/>
                      </a:pPr>
                      <a:r>
                        <a:rPr lang="fi-FI" sz="1100" u="none" strike="noStrike">
                          <a:effectLst/>
                        </a:rPr>
                        <a:t>PHTVL/PHPV, Sairauden aste 1</a:t>
                      </a:r>
                      <a:endParaRPr lang="fi-FI" sz="1100" b="0" i="0" u="none" strike="noStrike">
                        <a:solidFill>
                          <a:srgbClr val="000000"/>
                        </a:solidFill>
                        <a:effectLst/>
                        <a:latin typeface="Calibri" panose="020F0502020204030204" pitchFamily="34" charset="0"/>
                      </a:endParaRPr>
                    </a:p>
                  </a:txBody>
                  <a:tcPr marL="6271" marR="6271" marT="6271" marB="0" anchor="b"/>
                </a:tc>
                <a:tc>
                  <a:txBody>
                    <a:bodyPr/>
                    <a:lstStyle/>
                    <a:p>
                      <a:pPr algn="r" fontAlgn="ctr">
                        <a:buNone/>
                      </a:pPr>
                      <a:r>
                        <a:rPr lang="fi-FI" sz="1100" u="none" strike="noStrike">
                          <a:effectLst/>
                        </a:rPr>
                        <a:t>1</a:t>
                      </a:r>
                      <a:endParaRPr lang="fi-FI" sz="1100" b="0" i="0" u="none" strike="noStrike">
                        <a:solidFill>
                          <a:srgbClr val="000000"/>
                        </a:solidFill>
                        <a:effectLst/>
                        <a:latin typeface="Calibri" panose="020F0502020204030204" pitchFamily="34" charset="0"/>
                      </a:endParaRPr>
                    </a:p>
                  </a:txBody>
                  <a:tcPr marL="6271" marR="6271" marT="6271" marB="0" anchor="ctr"/>
                </a:tc>
                <a:tc>
                  <a:txBody>
                    <a:bodyPr/>
                    <a:lstStyle/>
                    <a:p>
                      <a:pPr algn="r" fontAlgn="ctr">
                        <a:buNone/>
                      </a:pPr>
                      <a:r>
                        <a:rPr lang="fi-FI" sz="1100" u="none" strike="noStrike" dirty="0">
                          <a:effectLst/>
                        </a:rPr>
                        <a:t>1</a:t>
                      </a:r>
                      <a:endParaRPr lang="fi-FI" sz="1100" b="0" i="0" u="none" strike="noStrike" dirty="0">
                        <a:solidFill>
                          <a:srgbClr val="000000"/>
                        </a:solidFill>
                        <a:effectLst/>
                        <a:latin typeface="Calibri" panose="020F0502020204030204" pitchFamily="34" charset="0"/>
                      </a:endParaRPr>
                    </a:p>
                  </a:txBody>
                  <a:tcPr marL="6271" marR="6271" marT="6271" marB="0" anchor="ctr"/>
                </a:tc>
                <a:extLst>
                  <a:ext uri="{0D108BD9-81ED-4DB2-BD59-A6C34878D82A}">
                    <a16:rowId xmlns:a16="http://schemas.microsoft.com/office/drawing/2014/main" val="2488459538"/>
                  </a:ext>
                </a:extLst>
              </a:tr>
            </a:tbl>
          </a:graphicData>
        </a:graphic>
      </p:graphicFrame>
    </p:spTree>
    <p:extLst>
      <p:ext uri="{BB962C8B-B14F-4D97-AF65-F5344CB8AC3E}">
        <p14:creationId xmlns:p14="http://schemas.microsoft.com/office/powerpoint/2010/main" val="4028533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C12D5-98B4-2BAF-8161-EE6D527F51F9}"/>
            </a:ext>
          </a:extLst>
        </p:cNvPr>
        <p:cNvGrpSpPr/>
        <p:nvPr/>
      </p:nvGrpSpPr>
      <p:grpSpPr>
        <a:xfrm>
          <a:off x="0" y="0"/>
          <a:ext cx="0" cy="0"/>
          <a:chOff x="0" y="0"/>
          <a:chExt cx="0" cy="0"/>
        </a:xfrm>
      </p:grpSpPr>
      <p:graphicFrame>
        <p:nvGraphicFramePr>
          <p:cNvPr id="5" name="Taulukko 4">
            <a:extLst>
              <a:ext uri="{FF2B5EF4-FFF2-40B4-BE49-F238E27FC236}">
                <a16:creationId xmlns:a16="http://schemas.microsoft.com/office/drawing/2014/main" id="{F8128A68-A28C-9325-630C-2E47114F6F16}"/>
              </a:ext>
            </a:extLst>
          </p:cNvPr>
          <p:cNvGraphicFramePr>
            <a:graphicFrameLocks noGrp="1"/>
          </p:cNvGraphicFramePr>
          <p:nvPr/>
        </p:nvGraphicFramePr>
        <p:xfrm>
          <a:off x="688847" y="926589"/>
          <a:ext cx="10270203" cy="5680462"/>
        </p:xfrm>
        <a:graphic>
          <a:graphicData uri="http://schemas.openxmlformats.org/drawingml/2006/table">
            <a:tbl>
              <a:tblPr/>
              <a:tblGrid>
                <a:gridCol w="399217">
                  <a:extLst>
                    <a:ext uri="{9D8B030D-6E8A-4147-A177-3AD203B41FA5}">
                      <a16:colId xmlns:a16="http://schemas.microsoft.com/office/drawing/2014/main" val="748584883"/>
                    </a:ext>
                  </a:extLst>
                </a:gridCol>
                <a:gridCol w="3081061">
                  <a:extLst>
                    <a:ext uri="{9D8B030D-6E8A-4147-A177-3AD203B41FA5}">
                      <a16:colId xmlns:a16="http://schemas.microsoft.com/office/drawing/2014/main" val="3541845044"/>
                    </a:ext>
                  </a:extLst>
                </a:gridCol>
                <a:gridCol w="1033459">
                  <a:extLst>
                    <a:ext uri="{9D8B030D-6E8A-4147-A177-3AD203B41FA5}">
                      <a16:colId xmlns:a16="http://schemas.microsoft.com/office/drawing/2014/main" val="3075047488"/>
                    </a:ext>
                  </a:extLst>
                </a:gridCol>
                <a:gridCol w="888582">
                  <a:extLst>
                    <a:ext uri="{9D8B030D-6E8A-4147-A177-3AD203B41FA5}">
                      <a16:colId xmlns:a16="http://schemas.microsoft.com/office/drawing/2014/main" val="1500125962"/>
                    </a:ext>
                  </a:extLst>
                </a:gridCol>
                <a:gridCol w="592389">
                  <a:extLst>
                    <a:ext uri="{9D8B030D-6E8A-4147-A177-3AD203B41FA5}">
                      <a16:colId xmlns:a16="http://schemas.microsoft.com/office/drawing/2014/main" val="1417732817"/>
                    </a:ext>
                  </a:extLst>
                </a:gridCol>
                <a:gridCol w="592389">
                  <a:extLst>
                    <a:ext uri="{9D8B030D-6E8A-4147-A177-3AD203B41FA5}">
                      <a16:colId xmlns:a16="http://schemas.microsoft.com/office/drawing/2014/main" val="4027278562"/>
                    </a:ext>
                  </a:extLst>
                </a:gridCol>
                <a:gridCol w="734045">
                  <a:extLst>
                    <a:ext uri="{9D8B030D-6E8A-4147-A177-3AD203B41FA5}">
                      <a16:colId xmlns:a16="http://schemas.microsoft.com/office/drawing/2014/main" val="2658653569"/>
                    </a:ext>
                  </a:extLst>
                </a:gridCol>
                <a:gridCol w="759802">
                  <a:extLst>
                    <a:ext uri="{9D8B030D-6E8A-4147-A177-3AD203B41FA5}">
                      <a16:colId xmlns:a16="http://schemas.microsoft.com/office/drawing/2014/main" val="2619548375"/>
                    </a:ext>
                  </a:extLst>
                </a:gridCol>
                <a:gridCol w="592389">
                  <a:extLst>
                    <a:ext uri="{9D8B030D-6E8A-4147-A177-3AD203B41FA5}">
                      <a16:colId xmlns:a16="http://schemas.microsoft.com/office/drawing/2014/main" val="2740276683"/>
                    </a:ext>
                  </a:extLst>
                </a:gridCol>
                <a:gridCol w="824191">
                  <a:extLst>
                    <a:ext uri="{9D8B030D-6E8A-4147-A177-3AD203B41FA5}">
                      <a16:colId xmlns:a16="http://schemas.microsoft.com/office/drawing/2014/main" val="3931702371"/>
                    </a:ext>
                  </a:extLst>
                </a:gridCol>
                <a:gridCol w="772679">
                  <a:extLst>
                    <a:ext uri="{9D8B030D-6E8A-4147-A177-3AD203B41FA5}">
                      <a16:colId xmlns:a16="http://schemas.microsoft.com/office/drawing/2014/main" val="3387401330"/>
                    </a:ext>
                  </a:extLst>
                </a:gridCol>
              </a:tblGrid>
              <a:tr h="216711">
                <a:tc>
                  <a:txBody>
                    <a:bodyPr/>
                    <a:lstStyle/>
                    <a:p>
                      <a:pPr algn="r" fontAlgn="ctr">
                        <a:buNone/>
                      </a:pPr>
                      <a:endParaRPr lang="fi-FI" sz="1000" b="1"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r>
                        <a:rPr lang="fi-FI" sz="1100" b="1" i="0" u="none" strike="noStrike" dirty="0">
                          <a:solidFill>
                            <a:srgbClr val="000000"/>
                          </a:solidFill>
                          <a:effectLst/>
                          <a:latin typeface="Calibri" panose="020F0502020204030204" pitchFamily="34" charset="0"/>
                        </a:rPr>
                        <a:t>Kirjavat jalostusurokset 2022-2025</a:t>
                      </a:r>
                    </a:p>
                  </a:txBody>
                  <a:tcPr marL="0" marR="0" marT="0" marB="0" anchor="ctr">
                    <a:lnL>
                      <a:noFill/>
                    </a:lnL>
                    <a:lnR>
                      <a:noFill/>
                    </a:lnR>
                    <a:lnT>
                      <a:noFill/>
                    </a:lnT>
                    <a:lnB>
                      <a:noFill/>
                    </a:lnB>
                    <a:noFill/>
                  </a:tcPr>
                </a:tc>
                <a:tc>
                  <a:txBody>
                    <a:bodyPr/>
                    <a:lstStyle/>
                    <a:p>
                      <a:pPr algn="l" fontAlgn="b">
                        <a:buNone/>
                      </a:pPr>
                      <a:endParaRPr lang="fi-FI"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gridSpan="4">
                  <a:txBody>
                    <a:bodyPr/>
                    <a:lstStyle/>
                    <a:p>
                      <a:pPr algn="ctr" fontAlgn="ctr">
                        <a:buNone/>
                      </a:pPr>
                      <a:r>
                        <a:rPr lang="fi-FI" sz="1000" b="1" i="0" u="none" strike="noStrike">
                          <a:solidFill>
                            <a:srgbClr val="000000"/>
                          </a:solidFill>
                          <a:effectLst/>
                          <a:latin typeface="Calibri" panose="020F0502020204030204" pitchFamily="34" charset="0"/>
                        </a:rPr>
                        <a:t>Tilastointiaikana</a:t>
                      </a:r>
                    </a:p>
                  </a:txBody>
                  <a:tcPr marL="0" marR="0" marT="0" marB="0" anchor="ctr">
                    <a:lnL>
                      <a:noFill/>
                    </a:lnL>
                    <a:lnR>
                      <a:noFill/>
                    </a:lnR>
                    <a:lnT>
                      <a:noFill/>
                    </a:lnT>
                    <a:lnB>
                      <a:noFill/>
                    </a:lnB>
                    <a:noFill/>
                  </a:tcPr>
                </a:tc>
                <a:tc hMerge="1">
                  <a:txBody>
                    <a:bodyPr/>
                    <a:lstStyle/>
                    <a:p>
                      <a:endParaRPr lang="fi-FI"/>
                    </a:p>
                  </a:txBody>
                  <a:tcPr/>
                </a:tc>
                <a:tc hMerge="1">
                  <a:txBody>
                    <a:bodyPr/>
                    <a:lstStyle/>
                    <a:p>
                      <a:endParaRPr lang="fi-FI"/>
                    </a:p>
                  </a:txBody>
                  <a:tcPr/>
                </a:tc>
                <a:tc hMerge="1">
                  <a:txBody>
                    <a:bodyPr/>
                    <a:lstStyle/>
                    <a:p>
                      <a:endParaRPr lang="fi-FI"/>
                    </a:p>
                  </a:txBody>
                  <a:tcPr/>
                </a:tc>
                <a:tc gridSpan="2">
                  <a:txBody>
                    <a:bodyPr/>
                    <a:lstStyle/>
                    <a:p>
                      <a:pPr algn="ctr" fontAlgn="ctr">
                        <a:buNone/>
                      </a:pPr>
                      <a:r>
                        <a:rPr lang="fi-FI" sz="1000" b="1" i="0" u="none" strike="noStrike">
                          <a:solidFill>
                            <a:srgbClr val="000000"/>
                          </a:solidFill>
                          <a:effectLst/>
                          <a:latin typeface="Calibri" panose="020F0502020204030204" pitchFamily="34" charset="0"/>
                        </a:rPr>
                        <a:t>Toisessa polvessa</a:t>
                      </a:r>
                    </a:p>
                  </a:txBody>
                  <a:tcPr marL="0" marR="0" marT="0" marB="0" anchor="ctr">
                    <a:lnL>
                      <a:noFill/>
                    </a:lnL>
                    <a:lnR>
                      <a:noFill/>
                    </a:lnR>
                    <a:lnT>
                      <a:noFill/>
                    </a:lnT>
                    <a:lnB>
                      <a:noFill/>
                    </a:lnB>
                    <a:noFill/>
                  </a:tcPr>
                </a:tc>
                <a:tc hMerge="1">
                  <a:txBody>
                    <a:bodyPr/>
                    <a:lstStyle/>
                    <a:p>
                      <a:endParaRPr lang="fi-FI"/>
                    </a:p>
                  </a:txBody>
                  <a:tcPr/>
                </a:tc>
                <a:tc gridSpan="2">
                  <a:txBody>
                    <a:bodyPr/>
                    <a:lstStyle/>
                    <a:p>
                      <a:pPr algn="ctr" fontAlgn="ctr">
                        <a:buNone/>
                      </a:pPr>
                      <a:r>
                        <a:rPr lang="fi-FI" sz="1000" b="1" i="0" u="none" strike="noStrike">
                          <a:solidFill>
                            <a:srgbClr val="000000"/>
                          </a:solidFill>
                          <a:effectLst/>
                          <a:latin typeface="Calibri" panose="020F0502020204030204" pitchFamily="34" charset="0"/>
                        </a:rPr>
                        <a:t>Yhteensä</a:t>
                      </a:r>
                    </a:p>
                  </a:txBody>
                  <a:tcPr marL="0" marR="0" marT="0" marB="0" anchor="ctr">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2268398185"/>
                  </a:ext>
                </a:extLst>
              </a:tr>
              <a:tr h="437101">
                <a:tc>
                  <a:txBody>
                    <a:bodyPr/>
                    <a:lstStyle/>
                    <a:p>
                      <a:pPr algn="r" fontAlgn="ctr">
                        <a:buNone/>
                      </a:pPr>
                      <a:r>
                        <a:rPr lang="fi-FI" sz="1000" b="1" i="0" u="none" strike="noStrike">
                          <a:solidFill>
                            <a:srgbClr val="000000"/>
                          </a:solidFill>
                          <a:effectLst/>
                          <a:latin typeface="Calibri" panose="020F0502020204030204" pitchFamily="34" charset="0"/>
                        </a:rPr>
                        <a:t>#</a:t>
                      </a:r>
                    </a:p>
                  </a:txBody>
                  <a:tcPr marL="0" marR="0" marT="0" marB="0" anchor="ctr">
                    <a:lnL>
                      <a:noFill/>
                    </a:lnL>
                    <a:lnR>
                      <a:noFill/>
                    </a:lnR>
                    <a:lnT>
                      <a:noFill/>
                    </a:lnT>
                    <a:lnB>
                      <a:noFill/>
                    </a:lnB>
                    <a:noFill/>
                  </a:tcPr>
                </a:tc>
                <a:tc>
                  <a:txBody>
                    <a:bodyPr/>
                    <a:lstStyle/>
                    <a:p>
                      <a:pPr algn="ctr" fontAlgn="ctr">
                        <a:buNone/>
                      </a:pPr>
                      <a:endParaRPr lang="fi-FI" sz="1000" b="1"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1" i="0" u="none" strike="noStrike">
                          <a:solidFill>
                            <a:srgbClr val="000000"/>
                          </a:solidFill>
                          <a:effectLst/>
                          <a:latin typeface="Calibri" panose="020F0502020204030204" pitchFamily="34" charset="0"/>
                        </a:rPr>
                        <a:t>väri</a:t>
                      </a:r>
                    </a:p>
                  </a:txBody>
                  <a:tcPr marL="0" marR="0" marT="0" marB="0" anchor="b">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tc>
                  <a:txBody>
                    <a:bodyPr/>
                    <a:lstStyle/>
                    <a:p>
                      <a:pPr algn="l" fontAlgn="b">
                        <a:buNone/>
                      </a:pPr>
                      <a:r>
                        <a:rPr lang="fi-FI" sz="1000" b="1" i="0" u="none" strike="noStrike">
                          <a:solidFill>
                            <a:srgbClr val="000000"/>
                          </a:solidFill>
                          <a:effectLst/>
                          <a:latin typeface="Calibri" panose="020F0502020204030204" pitchFamily="34" charset="0"/>
                        </a:rPr>
                        <a:t>%-osuus </a:t>
                      </a:r>
                      <a:endParaRPr lang="fi-FI" sz="1000" b="0" i="0" u="none" strike="noStrike">
                        <a:solidFill>
                          <a:srgbClr val="000000"/>
                        </a:solidFill>
                        <a:effectLst/>
                        <a:latin typeface="Aptos Narrow" panose="020B0004020202020204" pitchFamily="34" charset="0"/>
                      </a:endParaRP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kumulat.%</a:t>
                      </a: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extLst>
                  <a:ext uri="{0D108BD9-81ED-4DB2-BD59-A6C34878D82A}">
                    <a16:rowId xmlns:a16="http://schemas.microsoft.com/office/drawing/2014/main" val="3267952291"/>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 </a:t>
                      </a:r>
                    </a:p>
                  </a:txBody>
                  <a:tcPr marL="0" marR="0" marT="0" marB="0" anchor="ctr">
                    <a:lnL>
                      <a:noFill/>
                    </a:lnL>
                    <a:lnR>
                      <a:noFill/>
                    </a:lnR>
                    <a:lnT>
                      <a:noFill/>
                    </a:lnT>
                    <a:lnB>
                      <a:noFill/>
                    </a:lnB>
                    <a:solidFill>
                      <a:srgbClr val="F2CEEF"/>
                    </a:solidFill>
                  </a:tcPr>
                </a:tc>
                <a:tc>
                  <a:txBody>
                    <a:bodyPr/>
                    <a:lstStyle/>
                    <a:p>
                      <a:pPr algn="l" fontAlgn="ctr">
                        <a:buNone/>
                      </a:pPr>
                      <a:r>
                        <a:rPr lang="fi-FI" sz="1000" b="0" i="0" u="none" strike="noStrike">
                          <a:solidFill>
                            <a:srgbClr val="000000"/>
                          </a:solidFill>
                          <a:effectLst/>
                          <a:latin typeface="Calibri" panose="020F0502020204030204" pitchFamily="34" charset="0"/>
                          <a:hlinkClick r:id="rId3"/>
                        </a:rPr>
                        <a:t>FRANCINI'S IMPERO</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F2CEEF"/>
                    </a:solid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106</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3,91 %</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4 %</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106</a:t>
                      </a:r>
                    </a:p>
                  </a:txBody>
                  <a:tcPr marL="0" marR="0" marT="0" marB="0" anchor="ctr">
                    <a:lnL>
                      <a:noFill/>
                    </a:lnL>
                    <a:lnR>
                      <a:noFill/>
                    </a:lnR>
                    <a:lnT>
                      <a:noFill/>
                    </a:lnT>
                    <a:lnB>
                      <a:noFill/>
                    </a:lnB>
                    <a:solidFill>
                      <a:srgbClr val="F2CEEF"/>
                    </a:solidFill>
                  </a:tcPr>
                </a:tc>
                <a:extLst>
                  <a:ext uri="{0D108BD9-81ED-4DB2-BD59-A6C34878D82A}">
                    <a16:rowId xmlns:a16="http://schemas.microsoft.com/office/drawing/2014/main" val="4008082813"/>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2. </a:t>
                      </a:r>
                    </a:p>
                  </a:txBody>
                  <a:tcPr marL="0" marR="0" marT="0" marB="0" anchor="ctr">
                    <a:lnL>
                      <a:noFill/>
                    </a:lnL>
                    <a:lnR>
                      <a:noFill/>
                    </a:lnR>
                    <a:lnT>
                      <a:noFill/>
                    </a:lnT>
                    <a:lnB>
                      <a:noFill/>
                    </a:lnB>
                    <a:noFill/>
                  </a:tcPr>
                </a:tc>
                <a:tc>
                  <a:txBody>
                    <a:bodyPr/>
                    <a:lstStyle/>
                    <a:p>
                      <a:pPr algn="l" fontAlgn="ctr">
                        <a:buNone/>
                      </a:pPr>
                      <a:r>
                        <a:rPr lang="es-ES" sz="1000" b="0" i="0" u="none" strike="noStrike">
                          <a:solidFill>
                            <a:srgbClr val="000000"/>
                          </a:solidFill>
                          <a:effectLst/>
                          <a:latin typeface="Calibri" panose="020F0502020204030204" pitchFamily="34" charset="0"/>
                          <a:hlinkClick r:id="rId4"/>
                        </a:rPr>
                        <a:t>CREME DE LA CREME ESQUEEN</a:t>
                      </a:r>
                      <a:endParaRPr lang="es-ES"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73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2,69 %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18</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73</a:t>
                      </a:r>
                    </a:p>
                  </a:txBody>
                  <a:tcPr marL="0" marR="0" marT="0" marB="0" anchor="ctr">
                    <a:lnL>
                      <a:noFill/>
                    </a:lnL>
                    <a:lnR>
                      <a:noFill/>
                    </a:lnR>
                    <a:lnT>
                      <a:noFill/>
                    </a:lnT>
                    <a:lnB>
                      <a:noFill/>
                    </a:lnB>
                    <a:noFill/>
                  </a:tcPr>
                </a:tc>
                <a:extLst>
                  <a:ext uri="{0D108BD9-81ED-4DB2-BD59-A6C34878D82A}">
                    <a16:rowId xmlns:a16="http://schemas.microsoft.com/office/drawing/2014/main" val="2856091532"/>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3. </a:t>
                      </a:r>
                    </a:p>
                  </a:txBody>
                  <a:tcPr marL="0" marR="0" marT="0" marB="0" anchor="ctr">
                    <a:lnL>
                      <a:noFill/>
                    </a:lnL>
                    <a:lnR>
                      <a:noFill/>
                    </a:lnR>
                    <a:lnT>
                      <a:noFill/>
                    </a:lnT>
                    <a:lnB>
                      <a:noFill/>
                    </a:lnB>
                    <a:solidFill>
                      <a:srgbClr val="F2CEEF"/>
                    </a:solidFill>
                  </a:tcPr>
                </a:tc>
                <a:tc>
                  <a:txBody>
                    <a:bodyPr/>
                    <a:lstStyle/>
                    <a:p>
                      <a:pPr algn="l" fontAlgn="ctr">
                        <a:buNone/>
                      </a:pPr>
                      <a:r>
                        <a:rPr lang="fi-FI" sz="1000" b="0" i="0" u="none" strike="noStrike">
                          <a:solidFill>
                            <a:srgbClr val="000000"/>
                          </a:solidFill>
                          <a:effectLst/>
                          <a:latin typeface="Calibri" panose="020F0502020204030204" pitchFamily="34" charset="0"/>
                          <a:hlinkClick r:id="rId5"/>
                        </a:rPr>
                        <a:t>OUTCAST HURRICANE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F2CEEF"/>
                    </a:solid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71</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2,62 %</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12 %</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16</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79</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25</a:t>
                      </a:r>
                    </a:p>
                  </a:txBody>
                  <a:tcPr marL="0" marR="0" marT="0" marB="0" anchor="ctr">
                    <a:lnL>
                      <a:noFill/>
                    </a:lnL>
                    <a:lnR>
                      <a:noFill/>
                    </a:lnR>
                    <a:lnT>
                      <a:noFill/>
                    </a:lnT>
                    <a:lnB>
                      <a:noFill/>
                    </a:lnB>
                    <a:solidFill>
                      <a:srgbClr val="F2CEEF"/>
                    </a:solidFill>
                  </a:tcPr>
                </a:tc>
                <a:tc>
                  <a:txBody>
                    <a:bodyPr/>
                    <a:lstStyle/>
                    <a:p>
                      <a:pPr algn="r" fontAlgn="ctr">
                        <a:buNone/>
                      </a:pPr>
                      <a:r>
                        <a:rPr lang="fi-FI" sz="1000" b="0" i="0" u="none" strike="noStrike">
                          <a:solidFill>
                            <a:srgbClr val="000000"/>
                          </a:solidFill>
                          <a:effectLst/>
                          <a:latin typeface="Calibri" panose="020F0502020204030204" pitchFamily="34" charset="0"/>
                        </a:rPr>
                        <a:t>141</a:t>
                      </a:r>
                    </a:p>
                  </a:txBody>
                  <a:tcPr marL="0" marR="0" marT="0" marB="0" anchor="ctr">
                    <a:lnL>
                      <a:noFill/>
                    </a:lnL>
                    <a:lnR>
                      <a:noFill/>
                    </a:lnR>
                    <a:lnT>
                      <a:noFill/>
                    </a:lnT>
                    <a:lnB>
                      <a:noFill/>
                    </a:lnB>
                    <a:solidFill>
                      <a:srgbClr val="F2CEEF"/>
                    </a:solidFill>
                  </a:tcPr>
                </a:tc>
                <a:extLst>
                  <a:ext uri="{0D108BD9-81ED-4DB2-BD59-A6C34878D82A}">
                    <a16:rowId xmlns:a16="http://schemas.microsoft.com/office/drawing/2014/main" val="384655906"/>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4.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6"/>
                        </a:rPr>
                        <a:t>PILULA'S CAAL ME SILVER FOR OLLE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2,18 %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59</a:t>
                      </a:r>
                    </a:p>
                  </a:txBody>
                  <a:tcPr marL="0" marR="0" marT="0" marB="0" anchor="ctr">
                    <a:lnL>
                      <a:noFill/>
                    </a:lnL>
                    <a:lnR>
                      <a:noFill/>
                    </a:lnR>
                    <a:lnT>
                      <a:noFill/>
                    </a:lnT>
                    <a:lnB>
                      <a:noFill/>
                    </a:lnB>
                    <a:noFill/>
                  </a:tcPr>
                </a:tc>
                <a:extLst>
                  <a:ext uri="{0D108BD9-81ED-4DB2-BD59-A6C34878D82A}">
                    <a16:rowId xmlns:a16="http://schemas.microsoft.com/office/drawing/2014/main" val="2501804199"/>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5.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7"/>
                        </a:rPr>
                        <a:t>HERCULES SKAR-LINE COLOUR RANGE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57</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2,10 %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17 %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57</a:t>
                      </a:r>
                    </a:p>
                  </a:txBody>
                  <a:tcPr marL="0" marR="0" marT="0" marB="0" anchor="ctr">
                    <a:lnL>
                      <a:noFill/>
                    </a:lnL>
                    <a:lnR>
                      <a:noFill/>
                    </a:lnR>
                    <a:lnT>
                      <a:noFill/>
                    </a:lnT>
                    <a:lnB>
                      <a:noFill/>
                    </a:lnB>
                    <a:noFill/>
                  </a:tcPr>
                </a:tc>
                <a:extLst>
                  <a:ext uri="{0D108BD9-81ED-4DB2-BD59-A6C34878D82A}">
                    <a16:rowId xmlns:a16="http://schemas.microsoft.com/office/drawing/2014/main" val="1507805330"/>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6. </a:t>
                      </a:r>
                    </a:p>
                  </a:txBody>
                  <a:tcPr marL="0" marR="0" marT="0" marB="0" anchor="ctr">
                    <a:lnL>
                      <a:noFill/>
                    </a:lnL>
                    <a:lnR>
                      <a:noFill/>
                    </a:lnR>
                    <a:lnT>
                      <a:noFill/>
                    </a:lnT>
                    <a:lnB>
                      <a:noFill/>
                    </a:lnB>
                    <a:noFill/>
                  </a:tcPr>
                </a:tc>
                <a:tc>
                  <a:txBody>
                    <a:bodyPr/>
                    <a:lstStyle/>
                    <a:p>
                      <a:pPr algn="l" fontAlgn="ctr">
                        <a:buNone/>
                      </a:pPr>
                      <a:r>
                        <a:rPr lang="en-US" sz="1000" b="0" i="0" u="none" strike="noStrike">
                          <a:solidFill>
                            <a:srgbClr val="000000"/>
                          </a:solidFill>
                          <a:effectLst/>
                          <a:latin typeface="Calibri" panose="020F0502020204030204" pitchFamily="34" charset="0"/>
                          <a:hlinkClick r:id="rId8"/>
                        </a:rPr>
                        <a:t>NICKEL AND DIMES BUSINESS AS USUAL</a:t>
                      </a:r>
                      <a:endParaRPr lang="en-US"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1,59 %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18 %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43</a:t>
                      </a:r>
                    </a:p>
                  </a:txBody>
                  <a:tcPr marL="0" marR="0" marT="0" marB="0" anchor="ctr">
                    <a:lnL>
                      <a:noFill/>
                    </a:lnL>
                    <a:lnR>
                      <a:noFill/>
                    </a:lnR>
                    <a:lnT>
                      <a:noFill/>
                    </a:lnT>
                    <a:lnB>
                      <a:noFill/>
                    </a:lnB>
                    <a:noFill/>
                  </a:tcPr>
                </a:tc>
                <a:extLst>
                  <a:ext uri="{0D108BD9-81ED-4DB2-BD59-A6C34878D82A}">
                    <a16:rowId xmlns:a16="http://schemas.microsoft.com/office/drawing/2014/main" val="3983883532"/>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7.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9"/>
                        </a:rPr>
                        <a:t>NORTHWORTH HEAD TO WIND</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black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21 %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51</a:t>
                      </a:r>
                    </a:p>
                  </a:txBody>
                  <a:tcPr marL="0" marR="0" marT="0" marB="0" anchor="ctr">
                    <a:lnL>
                      <a:noFill/>
                    </a:lnL>
                    <a:lnR>
                      <a:noFill/>
                    </a:lnR>
                    <a:lnT>
                      <a:noFill/>
                    </a:lnT>
                    <a:lnB>
                      <a:noFill/>
                    </a:lnB>
                    <a:noFill/>
                  </a:tcPr>
                </a:tc>
                <a:extLst>
                  <a:ext uri="{0D108BD9-81ED-4DB2-BD59-A6C34878D82A}">
                    <a16:rowId xmlns:a16="http://schemas.microsoft.com/office/drawing/2014/main" val="4239123485"/>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8.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0"/>
                        </a:rPr>
                        <a:t>FROZEN WAKE UP CALL</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23 %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49</a:t>
                      </a:r>
                    </a:p>
                  </a:txBody>
                  <a:tcPr marL="0" marR="0" marT="0" marB="0" anchor="ctr">
                    <a:lnL>
                      <a:noFill/>
                    </a:lnL>
                    <a:lnR>
                      <a:noFill/>
                    </a:lnR>
                    <a:lnT>
                      <a:noFill/>
                    </a:lnT>
                    <a:lnB>
                      <a:noFill/>
                    </a:lnB>
                    <a:noFill/>
                  </a:tcPr>
                </a:tc>
                <a:extLst>
                  <a:ext uri="{0D108BD9-81ED-4DB2-BD59-A6C34878D82A}">
                    <a16:rowId xmlns:a16="http://schemas.microsoft.com/office/drawing/2014/main" val="3288866452"/>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9.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1"/>
                        </a:rPr>
                        <a:t>BENCHMARK SWEET ORANGE N'CLOVE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49</a:t>
                      </a:r>
                    </a:p>
                  </a:txBody>
                  <a:tcPr marL="0" marR="0" marT="0" marB="0" anchor="ctr">
                    <a:lnL>
                      <a:noFill/>
                    </a:lnL>
                    <a:lnR>
                      <a:noFill/>
                    </a:lnR>
                    <a:lnT>
                      <a:noFill/>
                    </a:lnT>
                    <a:lnB>
                      <a:noFill/>
                    </a:lnB>
                    <a:noFill/>
                  </a:tcPr>
                </a:tc>
                <a:extLst>
                  <a:ext uri="{0D108BD9-81ED-4DB2-BD59-A6C34878D82A}">
                    <a16:rowId xmlns:a16="http://schemas.microsoft.com/office/drawing/2014/main" val="490856738"/>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10. </a:t>
                      </a:r>
                    </a:p>
                  </a:txBody>
                  <a:tcPr marL="0" marR="0" marT="0" marB="0" anchor="ctr">
                    <a:lnL>
                      <a:noFill/>
                    </a:lnL>
                    <a:lnR>
                      <a:noFill/>
                    </a:lnR>
                    <a:lnT>
                      <a:noFill/>
                    </a:lnT>
                    <a:lnB>
                      <a:noFill/>
                    </a:lnB>
                    <a:noFill/>
                  </a:tcPr>
                </a:tc>
                <a:tc>
                  <a:txBody>
                    <a:bodyPr/>
                    <a:lstStyle/>
                    <a:p>
                      <a:pPr algn="l" fontAlgn="ctr">
                        <a:buNone/>
                      </a:pPr>
                      <a:r>
                        <a:rPr lang="en-US" sz="1000" b="0" i="0" u="none" strike="noStrike">
                          <a:solidFill>
                            <a:srgbClr val="000000"/>
                          </a:solidFill>
                          <a:effectLst/>
                          <a:latin typeface="Calibri" panose="020F0502020204030204" pitchFamily="34" charset="0"/>
                          <a:hlinkClick r:id="rId12"/>
                        </a:rPr>
                        <a:t>MERRY COCKTAILS NEW LIGHT IN WHITE</a:t>
                      </a:r>
                      <a:endParaRPr lang="en-US"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26 %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extLst>
                  <a:ext uri="{0D108BD9-81ED-4DB2-BD59-A6C34878D82A}">
                    <a16:rowId xmlns:a16="http://schemas.microsoft.com/office/drawing/2014/main" val="2517123461"/>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11.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3"/>
                        </a:rPr>
                        <a:t>BENCHMARK XAVIER</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28 %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extLst>
                  <a:ext uri="{0D108BD9-81ED-4DB2-BD59-A6C34878D82A}">
                    <a16:rowId xmlns:a16="http://schemas.microsoft.com/office/drawing/2014/main" val="2929228055"/>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12.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4"/>
                        </a:rPr>
                        <a:t>BENCHMARK LITTLE WIZARD</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1,51 %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29 %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52</a:t>
                      </a:r>
                    </a:p>
                  </a:txBody>
                  <a:tcPr marL="0" marR="0" marT="0" marB="0" anchor="ctr">
                    <a:lnL>
                      <a:noFill/>
                    </a:lnL>
                    <a:lnR>
                      <a:noFill/>
                    </a:lnR>
                    <a:lnT>
                      <a:noFill/>
                    </a:lnT>
                    <a:lnB>
                      <a:noFill/>
                    </a:lnB>
                    <a:noFill/>
                  </a:tcPr>
                </a:tc>
                <a:extLst>
                  <a:ext uri="{0D108BD9-81ED-4DB2-BD59-A6C34878D82A}">
                    <a16:rowId xmlns:a16="http://schemas.microsoft.com/office/drawing/2014/main" val="2177641378"/>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13.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5"/>
                        </a:rPr>
                        <a:t>HIGHLIGHTERS EXPECT A MIRACLE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1,44 %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32 %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39</a:t>
                      </a:r>
                    </a:p>
                  </a:txBody>
                  <a:tcPr marL="0" marR="0" marT="0" marB="0" anchor="ctr">
                    <a:lnL>
                      <a:noFill/>
                    </a:lnL>
                    <a:lnR>
                      <a:noFill/>
                    </a:lnR>
                    <a:lnT>
                      <a:noFill/>
                    </a:lnT>
                    <a:lnB>
                      <a:noFill/>
                    </a:lnB>
                    <a:noFill/>
                  </a:tcPr>
                </a:tc>
                <a:extLst>
                  <a:ext uri="{0D108BD9-81ED-4DB2-BD59-A6C34878D82A}">
                    <a16:rowId xmlns:a16="http://schemas.microsoft.com/office/drawing/2014/main" val="1350832680"/>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14.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6"/>
                        </a:rPr>
                        <a:t>ALLERT'S YOUR SONG</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1,44 %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34 %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14</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39</a:t>
                      </a:r>
                    </a:p>
                  </a:txBody>
                  <a:tcPr marL="0" marR="0" marT="0" marB="0" anchor="ctr">
                    <a:lnL>
                      <a:noFill/>
                    </a:lnL>
                    <a:lnR>
                      <a:noFill/>
                    </a:lnR>
                    <a:lnT>
                      <a:noFill/>
                    </a:lnT>
                    <a:lnB>
                      <a:noFill/>
                    </a:lnB>
                    <a:noFill/>
                  </a:tcPr>
                </a:tc>
                <a:extLst>
                  <a:ext uri="{0D108BD9-81ED-4DB2-BD59-A6C34878D82A}">
                    <a16:rowId xmlns:a16="http://schemas.microsoft.com/office/drawing/2014/main" val="358836019"/>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15. </a:t>
                      </a:r>
                    </a:p>
                  </a:txBody>
                  <a:tcPr marL="0" marR="0" marT="0" marB="0" anchor="ctr">
                    <a:lnL>
                      <a:noFill/>
                    </a:lnL>
                    <a:lnR>
                      <a:noFill/>
                    </a:lnR>
                    <a:lnT>
                      <a:noFill/>
                    </a:lnT>
                    <a:lnB>
                      <a:noFill/>
                    </a:lnB>
                    <a:noFill/>
                  </a:tcPr>
                </a:tc>
                <a:tc>
                  <a:txBody>
                    <a:bodyPr/>
                    <a:lstStyle/>
                    <a:p>
                      <a:pPr algn="l" fontAlgn="ctr">
                        <a:buNone/>
                      </a:pPr>
                      <a:r>
                        <a:rPr lang="en-US" sz="1000" b="0" i="0" u="none" strike="noStrike">
                          <a:solidFill>
                            <a:srgbClr val="000000"/>
                          </a:solidFill>
                          <a:effectLst/>
                          <a:latin typeface="Calibri" panose="020F0502020204030204" pitchFamily="34" charset="0"/>
                          <a:hlinkClick r:id="rId17"/>
                        </a:rPr>
                        <a:t>BLACK LORD IN WHITE DISGUISE</a:t>
                      </a:r>
                      <a:endParaRPr lang="en-US"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1,25 %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37 %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50</a:t>
                      </a:r>
                    </a:p>
                  </a:txBody>
                  <a:tcPr marL="0" marR="0" marT="0" marB="0" anchor="ctr">
                    <a:lnL>
                      <a:noFill/>
                    </a:lnL>
                    <a:lnR>
                      <a:noFill/>
                    </a:lnR>
                    <a:lnT>
                      <a:noFill/>
                    </a:lnT>
                    <a:lnB>
                      <a:noFill/>
                    </a:lnB>
                    <a:noFill/>
                  </a:tcPr>
                </a:tc>
                <a:extLst>
                  <a:ext uri="{0D108BD9-81ED-4DB2-BD59-A6C34878D82A}">
                    <a16:rowId xmlns:a16="http://schemas.microsoft.com/office/drawing/2014/main" val="1880410795"/>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16.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18"/>
                        </a:rPr>
                        <a:t>DELLA FIUMANA SMILE</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1,22 %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40 %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68</a:t>
                      </a:r>
                    </a:p>
                  </a:txBody>
                  <a:tcPr marL="0" marR="0" marT="0" marB="0" anchor="ctr">
                    <a:lnL>
                      <a:noFill/>
                    </a:lnL>
                    <a:lnR>
                      <a:noFill/>
                    </a:lnR>
                    <a:lnT>
                      <a:noFill/>
                    </a:lnT>
                    <a:lnB>
                      <a:noFill/>
                    </a:lnB>
                    <a:noFill/>
                  </a:tcPr>
                </a:tc>
                <a:extLst>
                  <a:ext uri="{0D108BD9-81ED-4DB2-BD59-A6C34878D82A}">
                    <a16:rowId xmlns:a16="http://schemas.microsoft.com/office/drawing/2014/main" val="1619264891"/>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17. </a:t>
                      </a:r>
                    </a:p>
                  </a:txBody>
                  <a:tcPr marL="0" marR="0" marT="0" marB="0" anchor="ctr">
                    <a:lnL>
                      <a:noFill/>
                    </a:lnL>
                    <a:lnR>
                      <a:noFill/>
                    </a:lnR>
                    <a:lnT>
                      <a:noFill/>
                    </a:lnT>
                    <a:lnB>
                      <a:noFill/>
                    </a:lnB>
                    <a:noFill/>
                  </a:tcPr>
                </a:tc>
                <a:tc>
                  <a:txBody>
                    <a:bodyPr/>
                    <a:lstStyle/>
                    <a:p>
                      <a:pPr algn="l" fontAlgn="ctr">
                        <a:buNone/>
                      </a:pPr>
                      <a:r>
                        <a:rPr lang="en-US" sz="1000" b="0" i="0" u="none" strike="noStrike">
                          <a:solidFill>
                            <a:srgbClr val="000000"/>
                          </a:solidFill>
                          <a:effectLst/>
                          <a:latin typeface="Calibri" panose="020F0502020204030204" pitchFamily="34" charset="0"/>
                          <a:hlinkClick r:id="rId19"/>
                        </a:rPr>
                        <a:t>BENCHMARK COME AND GET ME</a:t>
                      </a:r>
                      <a:endParaRPr lang="en-US"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1,11 %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46 %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39</a:t>
                      </a:r>
                    </a:p>
                  </a:txBody>
                  <a:tcPr marL="0" marR="0" marT="0" marB="0" anchor="ctr">
                    <a:lnL>
                      <a:noFill/>
                    </a:lnL>
                    <a:lnR>
                      <a:noFill/>
                    </a:lnR>
                    <a:lnT>
                      <a:noFill/>
                    </a:lnT>
                    <a:lnB>
                      <a:noFill/>
                    </a:lnB>
                    <a:noFill/>
                  </a:tcPr>
                </a:tc>
                <a:extLst>
                  <a:ext uri="{0D108BD9-81ED-4DB2-BD59-A6C34878D82A}">
                    <a16:rowId xmlns:a16="http://schemas.microsoft.com/office/drawing/2014/main" val="1717838632"/>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18.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20"/>
                        </a:rPr>
                        <a:t>BENCHMARK JOVAL MUSKETEER</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1,07 %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47 %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53</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41</a:t>
                      </a:r>
                    </a:p>
                  </a:txBody>
                  <a:tcPr marL="0" marR="0" marT="0" marB="0" anchor="ctr">
                    <a:lnL>
                      <a:noFill/>
                    </a:lnL>
                    <a:lnR>
                      <a:noFill/>
                    </a:lnR>
                    <a:lnT>
                      <a:noFill/>
                    </a:lnT>
                    <a:lnB>
                      <a:noFill/>
                    </a:lnB>
                    <a:noFill/>
                  </a:tcPr>
                </a:tc>
                <a:extLst>
                  <a:ext uri="{0D108BD9-81ED-4DB2-BD59-A6C34878D82A}">
                    <a16:rowId xmlns:a16="http://schemas.microsoft.com/office/drawing/2014/main" val="461117331"/>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19.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21"/>
                        </a:rPr>
                        <a:t>ALLWAY'S CAILLOU</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orange &amp; white</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0,96 %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50 %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47</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51</a:t>
                      </a:r>
                    </a:p>
                  </a:txBody>
                  <a:tcPr marL="0" marR="0" marT="0" marB="0" anchor="ctr">
                    <a:lnL>
                      <a:noFill/>
                    </a:lnL>
                    <a:lnR>
                      <a:noFill/>
                    </a:lnR>
                    <a:lnT>
                      <a:noFill/>
                    </a:lnT>
                    <a:lnB>
                      <a:noFill/>
                    </a:lnB>
                    <a:noFill/>
                  </a:tcPr>
                </a:tc>
                <a:extLst>
                  <a:ext uri="{0D108BD9-81ED-4DB2-BD59-A6C34878D82A}">
                    <a16:rowId xmlns:a16="http://schemas.microsoft.com/office/drawing/2014/main" val="1319467263"/>
                  </a:ext>
                </a:extLst>
              </a:tr>
              <a:tr h="218550">
                <a:tc>
                  <a:txBody>
                    <a:bodyPr/>
                    <a:lstStyle/>
                    <a:p>
                      <a:pPr algn="r" fontAlgn="ctr">
                        <a:buNone/>
                      </a:pPr>
                      <a:r>
                        <a:rPr lang="fi-FI" sz="1000" b="0" i="0" u="none" strike="noStrike">
                          <a:solidFill>
                            <a:srgbClr val="000000"/>
                          </a:solidFill>
                          <a:effectLst/>
                          <a:latin typeface="Calibri" panose="020F0502020204030204" pitchFamily="34" charset="0"/>
                        </a:rPr>
                        <a:t>20. </a:t>
                      </a:r>
                    </a:p>
                  </a:txBody>
                  <a:tcPr marL="0" marR="0" marT="0" marB="0" anchor="ctr">
                    <a:lnL>
                      <a:noFill/>
                    </a:lnL>
                    <a:lnR>
                      <a:noFill/>
                    </a:lnR>
                    <a:lnT>
                      <a:noFill/>
                    </a:lnT>
                    <a:lnB>
                      <a:noFill/>
                    </a:lnB>
                    <a:noFill/>
                  </a:tcPr>
                </a:tc>
                <a:tc>
                  <a:txBody>
                    <a:bodyPr/>
                    <a:lstStyle/>
                    <a:p>
                      <a:pPr algn="l" fontAlgn="ctr">
                        <a:buNone/>
                      </a:pPr>
                      <a:r>
                        <a:rPr lang="fi-FI" sz="1000" b="0" i="0" u="none" strike="noStrike">
                          <a:solidFill>
                            <a:srgbClr val="000000"/>
                          </a:solidFill>
                          <a:effectLst/>
                          <a:latin typeface="Calibri" panose="020F0502020204030204" pitchFamily="34" charset="0"/>
                          <a:hlinkClick r:id="rId22"/>
                        </a:rPr>
                        <a:t>DELIGHTFUL HUNTER FREESTYLER</a:t>
                      </a: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blue roan</a:t>
                      </a:r>
                    </a:p>
                  </a:txBody>
                  <a:tcPr marL="0" marR="0" marT="0" marB="0" anchor="b">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26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0,96 %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51 %</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1000" b="0" i="0" u="none" strike="noStrike" dirty="0">
                          <a:solidFill>
                            <a:srgbClr val="000000"/>
                          </a:solidFill>
                          <a:effectLst/>
                          <a:latin typeface="Calibri" panose="020F0502020204030204" pitchFamily="34" charset="0"/>
                        </a:rPr>
                        <a:t>16</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1000" b="0" i="0" u="none" strike="noStrike">
                          <a:solidFill>
                            <a:srgbClr val="000000"/>
                          </a:solidFill>
                          <a:effectLst/>
                          <a:latin typeface="Calibri" panose="020F0502020204030204" pitchFamily="34" charset="0"/>
                        </a:rPr>
                        <a:t>31</a:t>
                      </a:r>
                    </a:p>
                  </a:txBody>
                  <a:tcPr marL="0" marR="0" marT="0" marB="0" anchor="ctr">
                    <a:lnL>
                      <a:noFill/>
                    </a:lnL>
                    <a:lnR>
                      <a:noFill/>
                    </a:lnR>
                    <a:lnT>
                      <a:noFill/>
                    </a:lnT>
                    <a:lnB>
                      <a:noFill/>
                    </a:lnB>
                    <a:noFill/>
                  </a:tcPr>
                </a:tc>
                <a:extLst>
                  <a:ext uri="{0D108BD9-81ED-4DB2-BD59-A6C34878D82A}">
                    <a16:rowId xmlns:a16="http://schemas.microsoft.com/office/drawing/2014/main" val="490657026"/>
                  </a:ext>
                </a:extLst>
              </a:tr>
              <a:tr h="218550">
                <a:tc>
                  <a:txBody>
                    <a:bodyPr/>
                    <a:lstStyle/>
                    <a:p>
                      <a:pPr algn="r"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endParaRPr lang="fi-FI"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2174320510"/>
                  </a:ext>
                </a:extLst>
              </a:tr>
              <a:tr h="218550">
                <a:tc>
                  <a:txBody>
                    <a:bodyPr/>
                    <a:lstStyle/>
                    <a:p>
                      <a:pPr algn="r"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endParaRPr lang="fi-FI"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1379036755"/>
                  </a:ext>
                </a:extLst>
              </a:tr>
              <a:tr h="218550">
                <a:tc>
                  <a:txBody>
                    <a:bodyPr/>
                    <a:lstStyle/>
                    <a:p>
                      <a:pPr algn="r"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1000" b="0" i="0" u="none" strike="noStrike">
                          <a:solidFill>
                            <a:srgbClr val="000000"/>
                          </a:solidFill>
                          <a:effectLst/>
                          <a:latin typeface="Calibri" panose="020F0502020204030204" pitchFamily="34" charset="0"/>
                        </a:rPr>
                        <a:t>jalostuskielto yli 90 jälkeläistä</a:t>
                      </a:r>
                    </a:p>
                  </a:txBody>
                  <a:tcPr marL="0" marR="0" marT="0" marB="0" anchor="b">
                    <a:lnL>
                      <a:noFill/>
                    </a:lnL>
                    <a:lnR>
                      <a:noFill/>
                    </a:lnR>
                    <a:lnT>
                      <a:noFill/>
                    </a:lnT>
                    <a:lnB>
                      <a:noFill/>
                    </a:lnB>
                    <a:solidFill>
                      <a:srgbClr val="F2CEEF"/>
                    </a:solidFill>
                  </a:tcPr>
                </a:tc>
                <a:tc>
                  <a:txBody>
                    <a:bodyPr/>
                    <a:lstStyle/>
                    <a:p>
                      <a:pPr algn="l" fontAlgn="b">
                        <a:buNone/>
                      </a:pPr>
                      <a:endParaRPr lang="fi-FI"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ctr">
                        <a:buNone/>
                      </a:pPr>
                      <a:endParaRPr lang="fi-FI" sz="1000" b="0"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extLst>
                  <a:ext uri="{0D108BD9-81ED-4DB2-BD59-A6C34878D82A}">
                    <a16:rowId xmlns:a16="http://schemas.microsoft.com/office/drawing/2014/main" val="532136888"/>
                  </a:ext>
                </a:extLst>
              </a:tr>
            </a:tbl>
          </a:graphicData>
        </a:graphic>
      </p:graphicFrame>
    </p:spTree>
    <p:extLst>
      <p:ext uri="{BB962C8B-B14F-4D97-AF65-F5344CB8AC3E}">
        <p14:creationId xmlns:p14="http://schemas.microsoft.com/office/powerpoint/2010/main" val="243945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51446-4869-93E0-EF20-333FFE609CDD}"/>
            </a:ext>
          </a:extLst>
        </p:cNvPr>
        <p:cNvGrpSpPr/>
        <p:nvPr/>
      </p:nvGrpSpPr>
      <p:grpSpPr>
        <a:xfrm>
          <a:off x="0" y="0"/>
          <a:ext cx="0" cy="0"/>
          <a:chOff x="0" y="0"/>
          <a:chExt cx="0" cy="0"/>
        </a:xfrm>
      </p:grpSpPr>
      <p:graphicFrame>
        <p:nvGraphicFramePr>
          <p:cNvPr id="9" name="Taulukko 8">
            <a:extLst>
              <a:ext uri="{FF2B5EF4-FFF2-40B4-BE49-F238E27FC236}">
                <a16:creationId xmlns:a16="http://schemas.microsoft.com/office/drawing/2014/main" id="{A63B8FEC-3957-C608-4DB6-9898537142E6}"/>
              </a:ext>
            </a:extLst>
          </p:cNvPr>
          <p:cNvGraphicFramePr>
            <a:graphicFrameLocks noGrp="1"/>
          </p:cNvGraphicFramePr>
          <p:nvPr>
            <p:extLst>
              <p:ext uri="{D42A27DB-BD31-4B8C-83A1-F6EECF244321}">
                <p14:modId xmlns:p14="http://schemas.microsoft.com/office/powerpoint/2010/main" val="366141242"/>
              </p:ext>
            </p:extLst>
          </p:nvPr>
        </p:nvGraphicFramePr>
        <p:xfrm>
          <a:off x="694944" y="957072"/>
          <a:ext cx="9803469" cy="5629349"/>
        </p:xfrm>
        <a:graphic>
          <a:graphicData uri="http://schemas.openxmlformats.org/drawingml/2006/table">
            <a:tbl>
              <a:tblPr/>
              <a:tblGrid>
                <a:gridCol w="392646">
                  <a:extLst>
                    <a:ext uri="{9D8B030D-6E8A-4147-A177-3AD203B41FA5}">
                      <a16:colId xmlns:a16="http://schemas.microsoft.com/office/drawing/2014/main" val="1804714318"/>
                    </a:ext>
                  </a:extLst>
                </a:gridCol>
                <a:gridCol w="2875178">
                  <a:extLst>
                    <a:ext uri="{9D8B030D-6E8A-4147-A177-3AD203B41FA5}">
                      <a16:colId xmlns:a16="http://schemas.microsoft.com/office/drawing/2014/main" val="3462082570"/>
                    </a:ext>
                  </a:extLst>
                </a:gridCol>
                <a:gridCol w="861287">
                  <a:extLst>
                    <a:ext uri="{9D8B030D-6E8A-4147-A177-3AD203B41FA5}">
                      <a16:colId xmlns:a16="http://schemas.microsoft.com/office/drawing/2014/main" val="1802689229"/>
                    </a:ext>
                  </a:extLst>
                </a:gridCol>
                <a:gridCol w="823288">
                  <a:extLst>
                    <a:ext uri="{9D8B030D-6E8A-4147-A177-3AD203B41FA5}">
                      <a16:colId xmlns:a16="http://schemas.microsoft.com/office/drawing/2014/main" val="3021650505"/>
                    </a:ext>
                  </a:extLst>
                </a:gridCol>
                <a:gridCol w="582635">
                  <a:extLst>
                    <a:ext uri="{9D8B030D-6E8A-4147-A177-3AD203B41FA5}">
                      <a16:colId xmlns:a16="http://schemas.microsoft.com/office/drawing/2014/main" val="2990779163"/>
                    </a:ext>
                  </a:extLst>
                </a:gridCol>
                <a:gridCol w="582635">
                  <a:extLst>
                    <a:ext uri="{9D8B030D-6E8A-4147-A177-3AD203B41FA5}">
                      <a16:colId xmlns:a16="http://schemas.microsoft.com/office/drawing/2014/main" val="762836017"/>
                    </a:ext>
                  </a:extLst>
                </a:gridCol>
                <a:gridCol w="721962">
                  <a:extLst>
                    <a:ext uri="{9D8B030D-6E8A-4147-A177-3AD203B41FA5}">
                      <a16:colId xmlns:a16="http://schemas.microsoft.com/office/drawing/2014/main" val="4123127713"/>
                    </a:ext>
                  </a:extLst>
                </a:gridCol>
                <a:gridCol w="810622">
                  <a:extLst>
                    <a:ext uri="{9D8B030D-6E8A-4147-A177-3AD203B41FA5}">
                      <a16:colId xmlns:a16="http://schemas.microsoft.com/office/drawing/2014/main" val="3050219633"/>
                    </a:ext>
                  </a:extLst>
                </a:gridCol>
                <a:gridCol w="582635">
                  <a:extLst>
                    <a:ext uri="{9D8B030D-6E8A-4147-A177-3AD203B41FA5}">
                      <a16:colId xmlns:a16="http://schemas.microsoft.com/office/drawing/2014/main" val="2180621021"/>
                    </a:ext>
                  </a:extLst>
                </a:gridCol>
                <a:gridCol w="810622">
                  <a:extLst>
                    <a:ext uri="{9D8B030D-6E8A-4147-A177-3AD203B41FA5}">
                      <a16:colId xmlns:a16="http://schemas.microsoft.com/office/drawing/2014/main" val="3167296751"/>
                    </a:ext>
                  </a:extLst>
                </a:gridCol>
                <a:gridCol w="759959">
                  <a:extLst>
                    <a:ext uri="{9D8B030D-6E8A-4147-A177-3AD203B41FA5}">
                      <a16:colId xmlns:a16="http://schemas.microsoft.com/office/drawing/2014/main" val="2694582473"/>
                    </a:ext>
                  </a:extLst>
                </a:gridCol>
              </a:tblGrid>
              <a:tr h="218515">
                <a:tc>
                  <a:txBody>
                    <a:bodyPr/>
                    <a:lstStyle/>
                    <a:p>
                      <a:pPr algn="r" fontAlgn="ctr">
                        <a:buNone/>
                      </a:pPr>
                      <a:endParaRPr lang="fi-FI" sz="900" b="1"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ctr" fontAlgn="ctr">
                        <a:buNone/>
                      </a:pPr>
                      <a:r>
                        <a:rPr lang="fi-FI" sz="1000" b="1" i="0" u="none" strike="noStrike">
                          <a:solidFill>
                            <a:srgbClr val="000000"/>
                          </a:solidFill>
                          <a:effectLst/>
                          <a:latin typeface="Calibri" panose="020F0502020204030204" pitchFamily="34" charset="0"/>
                        </a:rPr>
                        <a:t>Yksiväriset jalostusurokset 2022-2025</a:t>
                      </a:r>
                    </a:p>
                  </a:txBody>
                  <a:tcPr marL="0" marR="0" marT="0" marB="0" anchor="ctr">
                    <a:lnL>
                      <a:noFill/>
                    </a:lnL>
                    <a:lnR>
                      <a:noFill/>
                    </a:lnR>
                    <a:lnT>
                      <a:noFill/>
                    </a:lnT>
                    <a:lnB>
                      <a:noFill/>
                    </a:lnB>
                    <a:noFill/>
                  </a:tcPr>
                </a:tc>
                <a:tc>
                  <a:txBody>
                    <a:bodyPr/>
                    <a:lstStyle/>
                    <a:p>
                      <a:pPr algn="l" fontAlgn="b">
                        <a:buNone/>
                      </a:pPr>
                      <a:endParaRPr lang="fi-FI" sz="9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gridSpan="4">
                  <a:txBody>
                    <a:bodyPr/>
                    <a:lstStyle/>
                    <a:p>
                      <a:pPr algn="ctr" fontAlgn="ctr">
                        <a:buNone/>
                      </a:pPr>
                      <a:r>
                        <a:rPr lang="fi-FI" sz="900" b="1" i="0" u="none" strike="noStrike">
                          <a:solidFill>
                            <a:srgbClr val="000000"/>
                          </a:solidFill>
                          <a:effectLst/>
                          <a:latin typeface="Calibri" panose="020F0502020204030204" pitchFamily="34" charset="0"/>
                        </a:rPr>
                        <a:t>Tilastointiaikana</a:t>
                      </a:r>
                    </a:p>
                  </a:txBody>
                  <a:tcPr marL="0" marR="0" marT="0" marB="0" anchor="ctr">
                    <a:lnL>
                      <a:noFill/>
                    </a:lnL>
                    <a:lnR>
                      <a:noFill/>
                    </a:lnR>
                    <a:lnT>
                      <a:noFill/>
                    </a:lnT>
                    <a:lnB>
                      <a:noFill/>
                    </a:lnB>
                    <a:noFill/>
                  </a:tcPr>
                </a:tc>
                <a:tc hMerge="1">
                  <a:txBody>
                    <a:bodyPr/>
                    <a:lstStyle/>
                    <a:p>
                      <a:endParaRPr lang="fi-FI"/>
                    </a:p>
                  </a:txBody>
                  <a:tcPr/>
                </a:tc>
                <a:tc hMerge="1">
                  <a:txBody>
                    <a:bodyPr/>
                    <a:lstStyle/>
                    <a:p>
                      <a:endParaRPr lang="fi-FI"/>
                    </a:p>
                  </a:txBody>
                  <a:tcPr/>
                </a:tc>
                <a:tc hMerge="1">
                  <a:txBody>
                    <a:bodyPr/>
                    <a:lstStyle/>
                    <a:p>
                      <a:endParaRPr lang="fi-FI"/>
                    </a:p>
                  </a:txBody>
                  <a:tcPr/>
                </a:tc>
                <a:tc gridSpan="2">
                  <a:txBody>
                    <a:bodyPr/>
                    <a:lstStyle/>
                    <a:p>
                      <a:pPr algn="ctr" fontAlgn="ctr">
                        <a:buNone/>
                      </a:pPr>
                      <a:r>
                        <a:rPr lang="fi-FI" sz="900" b="1" i="0" u="none" strike="noStrike">
                          <a:solidFill>
                            <a:srgbClr val="000000"/>
                          </a:solidFill>
                          <a:effectLst/>
                          <a:latin typeface="Calibri" panose="020F0502020204030204" pitchFamily="34" charset="0"/>
                        </a:rPr>
                        <a:t>Toisessa polvessa</a:t>
                      </a:r>
                    </a:p>
                  </a:txBody>
                  <a:tcPr marL="0" marR="0" marT="0" marB="0" anchor="ctr">
                    <a:lnL>
                      <a:noFill/>
                    </a:lnL>
                    <a:lnR>
                      <a:noFill/>
                    </a:lnR>
                    <a:lnT>
                      <a:noFill/>
                    </a:lnT>
                    <a:lnB>
                      <a:noFill/>
                    </a:lnB>
                    <a:noFill/>
                  </a:tcPr>
                </a:tc>
                <a:tc hMerge="1">
                  <a:txBody>
                    <a:bodyPr/>
                    <a:lstStyle/>
                    <a:p>
                      <a:endParaRPr lang="fi-FI"/>
                    </a:p>
                  </a:txBody>
                  <a:tcPr/>
                </a:tc>
                <a:tc gridSpan="2">
                  <a:txBody>
                    <a:bodyPr/>
                    <a:lstStyle/>
                    <a:p>
                      <a:pPr algn="ctr" fontAlgn="ctr">
                        <a:buNone/>
                      </a:pPr>
                      <a:r>
                        <a:rPr lang="fi-FI" sz="900" b="1" i="0" u="none" strike="noStrike">
                          <a:solidFill>
                            <a:srgbClr val="000000"/>
                          </a:solidFill>
                          <a:effectLst/>
                          <a:latin typeface="Calibri" panose="020F0502020204030204" pitchFamily="34" charset="0"/>
                        </a:rPr>
                        <a:t>Yhteensä</a:t>
                      </a:r>
                    </a:p>
                  </a:txBody>
                  <a:tcPr marL="0" marR="0" marT="0" marB="0" anchor="ctr">
                    <a:lnL>
                      <a:noFill/>
                    </a:lnL>
                    <a:lnR>
                      <a:noFill/>
                    </a:lnR>
                    <a:lnT>
                      <a:noFill/>
                    </a:lnT>
                    <a:lnB>
                      <a:noFill/>
                    </a:lnB>
                    <a:noFill/>
                  </a:tcPr>
                </a:tc>
                <a:tc hMerge="1">
                  <a:txBody>
                    <a:bodyPr/>
                    <a:lstStyle/>
                    <a:p>
                      <a:endParaRPr lang="fi-FI"/>
                    </a:p>
                  </a:txBody>
                  <a:tcPr/>
                </a:tc>
                <a:extLst>
                  <a:ext uri="{0D108BD9-81ED-4DB2-BD59-A6C34878D82A}">
                    <a16:rowId xmlns:a16="http://schemas.microsoft.com/office/drawing/2014/main" val="493857297"/>
                  </a:ext>
                </a:extLst>
              </a:tr>
              <a:tr h="416218">
                <a:tc>
                  <a:txBody>
                    <a:bodyPr/>
                    <a:lstStyle/>
                    <a:p>
                      <a:pPr algn="r" fontAlgn="ctr">
                        <a:buNone/>
                      </a:pPr>
                      <a:r>
                        <a:rPr lang="fi-FI" sz="900" b="1" i="0" u="none" strike="noStrike">
                          <a:solidFill>
                            <a:srgbClr val="000000"/>
                          </a:solidFill>
                          <a:effectLst/>
                          <a:latin typeface="Calibri" panose="020F0502020204030204" pitchFamily="34" charset="0"/>
                        </a:rPr>
                        <a:t>#</a:t>
                      </a:r>
                    </a:p>
                  </a:txBody>
                  <a:tcPr marL="0" marR="0" marT="0" marB="0" anchor="ctr">
                    <a:lnL>
                      <a:noFill/>
                    </a:lnL>
                    <a:lnR>
                      <a:noFill/>
                    </a:lnR>
                    <a:lnT>
                      <a:noFill/>
                    </a:lnT>
                    <a:lnB>
                      <a:noFill/>
                    </a:lnB>
                    <a:noFill/>
                  </a:tcPr>
                </a:tc>
                <a:tc>
                  <a:txBody>
                    <a:bodyPr/>
                    <a:lstStyle/>
                    <a:p>
                      <a:pPr algn="ctr" fontAlgn="ctr">
                        <a:buNone/>
                      </a:pPr>
                      <a:endParaRPr lang="fi-FI" sz="900" b="1" i="0"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1" i="0" u="none" strike="noStrike">
                          <a:solidFill>
                            <a:srgbClr val="000000"/>
                          </a:solidFill>
                          <a:effectLst/>
                          <a:latin typeface="Calibri" panose="020F0502020204030204" pitchFamily="34" charset="0"/>
                        </a:rPr>
                        <a:t>väri</a:t>
                      </a:r>
                    </a:p>
                  </a:txBody>
                  <a:tcPr marL="0" marR="0" marT="0" marB="0" anchor="b">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tc>
                  <a:txBody>
                    <a:bodyPr/>
                    <a:lstStyle/>
                    <a:p>
                      <a:pPr algn="l" fontAlgn="b">
                        <a:buNone/>
                      </a:pPr>
                      <a:r>
                        <a:rPr lang="fi-FI" sz="900" b="1" i="0" u="none" strike="noStrike">
                          <a:solidFill>
                            <a:srgbClr val="000000"/>
                          </a:solidFill>
                          <a:effectLst/>
                          <a:latin typeface="Calibri" panose="020F0502020204030204" pitchFamily="34" charset="0"/>
                        </a:rPr>
                        <a:t>%-osuus </a:t>
                      </a:r>
                      <a:endParaRPr lang="fi-FI" sz="900" b="0" i="0" u="none" strike="noStrike">
                        <a:solidFill>
                          <a:srgbClr val="000000"/>
                        </a:solidFill>
                        <a:effectLst/>
                        <a:latin typeface="Aptos Narrow" panose="020B0004020202020204" pitchFamily="34" charset="0"/>
                      </a:endParaRP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kumulat.%</a:t>
                      </a: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Pentueita</a:t>
                      </a:r>
                    </a:p>
                  </a:txBody>
                  <a:tcPr marL="0" marR="0" marT="0" marB="0" anchor="ctr">
                    <a:lnL>
                      <a:noFill/>
                    </a:lnL>
                    <a:lnR>
                      <a:noFill/>
                    </a:lnR>
                    <a:lnT>
                      <a:noFill/>
                    </a:lnT>
                    <a:lnB>
                      <a:noFill/>
                    </a:lnB>
                    <a:noFill/>
                  </a:tcPr>
                </a:tc>
                <a:tc>
                  <a:txBody>
                    <a:bodyPr/>
                    <a:lstStyle/>
                    <a:p>
                      <a:pPr algn="ctr" fontAlgn="ctr">
                        <a:buNone/>
                      </a:pPr>
                      <a:r>
                        <a:rPr lang="fi-FI" sz="900" b="1" i="0" u="none" strike="noStrike">
                          <a:solidFill>
                            <a:srgbClr val="000000"/>
                          </a:solidFill>
                          <a:effectLst/>
                          <a:latin typeface="Calibri" panose="020F0502020204030204" pitchFamily="34" charset="0"/>
                        </a:rPr>
                        <a:t>Pentuja</a:t>
                      </a:r>
                    </a:p>
                  </a:txBody>
                  <a:tcPr marL="0" marR="0" marT="0" marB="0" anchor="ctr">
                    <a:lnL>
                      <a:noFill/>
                    </a:lnL>
                    <a:lnR>
                      <a:noFill/>
                    </a:lnR>
                    <a:lnT>
                      <a:noFill/>
                    </a:lnT>
                    <a:lnB>
                      <a:noFill/>
                    </a:lnB>
                    <a:noFill/>
                  </a:tcPr>
                </a:tc>
                <a:extLst>
                  <a:ext uri="{0D108BD9-81ED-4DB2-BD59-A6C34878D82A}">
                    <a16:rowId xmlns:a16="http://schemas.microsoft.com/office/drawing/2014/main" val="1209958358"/>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a:t>
                      </a:r>
                    </a:p>
                  </a:txBody>
                  <a:tcPr marL="0" marR="0" marT="0" marB="0" anchor="ctr">
                    <a:lnL>
                      <a:noFill/>
                    </a:lnL>
                    <a:lnR>
                      <a:noFill/>
                    </a:lnR>
                    <a:lnT>
                      <a:noFill/>
                    </a:lnT>
                    <a:lnB>
                      <a:noFill/>
                    </a:lnB>
                    <a:solidFill>
                      <a:srgbClr val="F2CEEF"/>
                    </a:solidFill>
                  </a:tcPr>
                </a:tc>
                <a:tc>
                  <a:txBody>
                    <a:bodyPr/>
                    <a:lstStyle/>
                    <a:p>
                      <a:pPr algn="l" fontAlgn="ctr">
                        <a:buNone/>
                      </a:pPr>
                      <a:r>
                        <a:rPr lang="fi-FI" sz="900" b="0" i="0" u="none" strike="noStrike">
                          <a:solidFill>
                            <a:srgbClr val="000000"/>
                          </a:solidFill>
                          <a:effectLst/>
                          <a:latin typeface="Calibri" panose="020F0502020204030204" pitchFamily="34" charset="0"/>
                          <a:hlinkClick r:id="rId3"/>
                        </a:rPr>
                        <a:t>APRIL FIRE BLACK PETRS</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F2CEEF"/>
                    </a:solid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14</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88</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3,25 %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7 %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13</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65</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28</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155</a:t>
                      </a:r>
                    </a:p>
                  </a:txBody>
                  <a:tcPr marL="0" marR="0" marT="0" marB="0" anchor="ctr">
                    <a:lnL>
                      <a:noFill/>
                    </a:lnL>
                    <a:lnR>
                      <a:noFill/>
                    </a:lnR>
                    <a:lnT>
                      <a:noFill/>
                    </a:lnT>
                    <a:lnB>
                      <a:noFill/>
                    </a:lnB>
                    <a:solidFill>
                      <a:srgbClr val="F2CEEF"/>
                    </a:solidFill>
                  </a:tcPr>
                </a:tc>
                <a:extLst>
                  <a:ext uri="{0D108BD9-81ED-4DB2-BD59-A6C34878D82A}">
                    <a16:rowId xmlns:a16="http://schemas.microsoft.com/office/drawing/2014/main" val="2593063771"/>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2.</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4"/>
                        </a:rPr>
                        <a:t>WINLINE'S ALEKSIS</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t">
                        <a:buNone/>
                      </a:pPr>
                      <a:r>
                        <a:rPr lang="fi-FI" sz="900" b="0" i="0" u="none" strike="noStrike">
                          <a:solidFill>
                            <a:srgbClr val="000000"/>
                          </a:solidFill>
                          <a:effectLst/>
                          <a:latin typeface="Calibri" panose="020F0502020204030204" pitchFamily="34" charset="0"/>
                        </a:rPr>
                        <a:t>punainen</a:t>
                      </a:r>
                    </a:p>
                  </a:txBody>
                  <a:tcPr marL="0" marR="0" marT="0" marB="0">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1,55 %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20 %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63</a:t>
                      </a:r>
                    </a:p>
                  </a:txBody>
                  <a:tcPr marL="0" marR="0" marT="0" marB="0" anchor="ctr">
                    <a:lnL>
                      <a:noFill/>
                    </a:lnL>
                    <a:lnR>
                      <a:noFill/>
                    </a:lnR>
                    <a:lnT>
                      <a:noFill/>
                    </a:lnT>
                    <a:lnB>
                      <a:noFill/>
                    </a:lnB>
                    <a:noFill/>
                  </a:tcPr>
                </a:tc>
                <a:extLst>
                  <a:ext uri="{0D108BD9-81ED-4DB2-BD59-A6C34878D82A}">
                    <a16:rowId xmlns:a16="http://schemas.microsoft.com/office/drawing/2014/main" val="2802298815"/>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3.</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5"/>
                        </a:rPr>
                        <a:t>FLYERS YOU'RE MY HEART</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1,48 %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31 %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40</a:t>
                      </a:r>
                    </a:p>
                  </a:txBody>
                  <a:tcPr marL="0" marR="0" marT="0" marB="0" anchor="ctr">
                    <a:lnL>
                      <a:noFill/>
                    </a:lnL>
                    <a:lnR>
                      <a:noFill/>
                    </a:lnR>
                    <a:lnT>
                      <a:noFill/>
                    </a:lnT>
                    <a:lnB>
                      <a:noFill/>
                    </a:lnB>
                    <a:noFill/>
                  </a:tcPr>
                </a:tc>
                <a:extLst>
                  <a:ext uri="{0D108BD9-81ED-4DB2-BD59-A6C34878D82A}">
                    <a16:rowId xmlns:a16="http://schemas.microsoft.com/office/drawing/2014/main" val="2532784083"/>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6"/>
                        </a:rPr>
                        <a:t>FLYERS COCKTAIL BEAN</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musta</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36</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1,33 %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35 %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19</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47</a:t>
                      </a:r>
                    </a:p>
                  </a:txBody>
                  <a:tcPr marL="0" marR="0" marT="0" marB="0" anchor="ctr">
                    <a:lnL>
                      <a:noFill/>
                    </a:lnL>
                    <a:lnR>
                      <a:noFill/>
                    </a:lnR>
                    <a:lnT>
                      <a:noFill/>
                    </a:lnT>
                    <a:lnB>
                      <a:noFill/>
                    </a:lnB>
                    <a:noFill/>
                  </a:tcPr>
                </a:tc>
                <a:extLst>
                  <a:ext uri="{0D108BD9-81ED-4DB2-BD59-A6C34878D82A}">
                    <a16:rowId xmlns:a16="http://schemas.microsoft.com/office/drawing/2014/main" val="2916047288"/>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solidFill>
                      <a:srgbClr val="F2CEEF"/>
                    </a:solidFill>
                  </a:tcPr>
                </a:tc>
                <a:tc>
                  <a:txBody>
                    <a:bodyPr/>
                    <a:lstStyle/>
                    <a:p>
                      <a:pPr algn="l" fontAlgn="ctr">
                        <a:buNone/>
                      </a:pPr>
                      <a:r>
                        <a:rPr lang="fi-FI" sz="900" b="0" i="0" u="none" strike="noStrike">
                          <a:solidFill>
                            <a:srgbClr val="000000"/>
                          </a:solidFill>
                          <a:effectLst/>
                          <a:latin typeface="Calibri" panose="020F0502020204030204" pitchFamily="34" charset="0"/>
                          <a:hlinkClick r:id="rId7"/>
                        </a:rPr>
                        <a:t>LEMON OF MERRILY</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F2CEEF"/>
                    </a:solidFill>
                  </a:tcPr>
                </a:tc>
                <a:tc>
                  <a:txBody>
                    <a:bodyPr/>
                    <a:lstStyle/>
                    <a:p>
                      <a:pPr algn="l" fontAlgn="t">
                        <a:buNone/>
                      </a:pPr>
                      <a:r>
                        <a:rPr lang="fi-FI" sz="900" b="0" i="0" u="none" strike="noStrike">
                          <a:solidFill>
                            <a:srgbClr val="000000"/>
                          </a:solidFill>
                          <a:effectLst/>
                          <a:latin typeface="Calibri" panose="020F0502020204030204" pitchFamily="34" charset="0"/>
                        </a:rPr>
                        <a:t>punainen</a:t>
                      </a:r>
                    </a:p>
                  </a:txBody>
                  <a:tcPr marL="0" marR="0" marT="0" marB="0">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1,25 %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36 %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18</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103</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112</a:t>
                      </a:r>
                    </a:p>
                  </a:txBody>
                  <a:tcPr marL="0" marR="0" marT="0" marB="0" anchor="ctr">
                    <a:lnL>
                      <a:noFill/>
                    </a:lnL>
                    <a:lnR>
                      <a:noFill/>
                    </a:lnR>
                    <a:lnT>
                      <a:noFill/>
                    </a:lnT>
                    <a:lnB>
                      <a:noFill/>
                    </a:lnB>
                    <a:solidFill>
                      <a:srgbClr val="F2CEEF"/>
                    </a:solidFill>
                  </a:tcPr>
                </a:tc>
                <a:extLst>
                  <a:ext uri="{0D108BD9-81ED-4DB2-BD59-A6C34878D82A}">
                    <a16:rowId xmlns:a16="http://schemas.microsoft.com/office/drawing/2014/main" val="4021778525"/>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DAF2D0"/>
                    </a:solidFill>
                  </a:tcPr>
                </a:tc>
                <a:tc>
                  <a:txBody>
                    <a:bodyPr/>
                    <a:lstStyle/>
                    <a:p>
                      <a:pPr algn="l" fontAlgn="ctr">
                        <a:buNone/>
                      </a:pPr>
                      <a:r>
                        <a:rPr lang="fi-FI" sz="900" b="0" i="0" u="none" strike="noStrike">
                          <a:solidFill>
                            <a:srgbClr val="000000"/>
                          </a:solidFill>
                          <a:effectLst/>
                          <a:latin typeface="Calibri" panose="020F0502020204030204" pitchFamily="34" charset="0"/>
                          <a:hlinkClick r:id="rId8"/>
                        </a:rPr>
                        <a:t>MIKLAUS BOBBY</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DAF2D0"/>
                    </a:solidFill>
                  </a:tcPr>
                </a:tc>
                <a:tc>
                  <a:txBody>
                    <a:bodyPr/>
                    <a:lstStyle/>
                    <a:p>
                      <a:pPr algn="l" fontAlgn="b">
                        <a:buNone/>
                      </a:pPr>
                      <a:r>
                        <a:rPr lang="fi-FI" sz="900" b="0" i="0" u="none" strike="noStrike">
                          <a:solidFill>
                            <a:srgbClr val="000000"/>
                          </a:solidFill>
                          <a:effectLst/>
                          <a:latin typeface="Calibri" panose="020F0502020204030204" pitchFamily="34" charset="0"/>
                        </a:rPr>
                        <a:t>liver</a:t>
                      </a:r>
                    </a:p>
                  </a:txBody>
                  <a:tcPr marL="0" marR="0" marT="0" marB="0" anchor="b">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1,25 %</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39 %</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34</a:t>
                      </a:r>
                    </a:p>
                  </a:txBody>
                  <a:tcPr marL="0" marR="0" marT="0" marB="0" anchor="ctr">
                    <a:lnL>
                      <a:noFill/>
                    </a:lnL>
                    <a:lnR>
                      <a:noFill/>
                    </a:lnR>
                    <a:lnT>
                      <a:noFill/>
                    </a:lnT>
                    <a:lnB>
                      <a:noFill/>
                    </a:lnB>
                    <a:solidFill>
                      <a:srgbClr val="DAF2D0"/>
                    </a:solidFill>
                  </a:tcPr>
                </a:tc>
                <a:extLst>
                  <a:ext uri="{0D108BD9-81ED-4DB2-BD59-A6C34878D82A}">
                    <a16:rowId xmlns:a16="http://schemas.microsoft.com/office/drawing/2014/main" val="504966112"/>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solidFill>
                      <a:srgbClr val="DAF2D0"/>
                    </a:solidFill>
                  </a:tcPr>
                </a:tc>
                <a:tc>
                  <a:txBody>
                    <a:bodyPr/>
                    <a:lstStyle/>
                    <a:p>
                      <a:pPr algn="l" fontAlgn="ctr">
                        <a:buNone/>
                      </a:pPr>
                      <a:r>
                        <a:rPr lang="fi-FI" sz="900" b="0" i="0" u="none" strike="noStrike">
                          <a:solidFill>
                            <a:srgbClr val="000000"/>
                          </a:solidFill>
                          <a:effectLst/>
                          <a:latin typeface="Calibri" panose="020F0502020204030204" pitchFamily="34" charset="0"/>
                          <a:hlinkClick r:id="rId9"/>
                        </a:rPr>
                        <a:t>FROSTY MORNING'S TRISTAN</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DAF2D0"/>
                    </a:solidFill>
                  </a:tcPr>
                </a:tc>
                <a:tc>
                  <a:txBody>
                    <a:bodyPr/>
                    <a:lstStyle/>
                    <a:p>
                      <a:pPr algn="l" fontAlgn="b">
                        <a:buNone/>
                      </a:pPr>
                      <a:r>
                        <a:rPr lang="fi-FI" sz="900" b="0" i="0" u="none" strike="noStrike">
                          <a:solidFill>
                            <a:srgbClr val="000000"/>
                          </a:solidFill>
                          <a:effectLst/>
                          <a:latin typeface="Calibri" panose="020F0502020204030204" pitchFamily="34" charset="0"/>
                        </a:rPr>
                        <a:t>musta</a:t>
                      </a:r>
                    </a:p>
                  </a:txBody>
                  <a:tcPr marL="0" marR="0" marT="0" marB="0" anchor="b">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33</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1,22 %</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41 %</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2</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DAF2D0"/>
                    </a:solidFill>
                  </a:tcPr>
                </a:tc>
                <a:tc>
                  <a:txBody>
                    <a:bodyPr/>
                    <a:lstStyle/>
                    <a:p>
                      <a:pPr algn="r" fontAlgn="ctr">
                        <a:buNone/>
                      </a:pPr>
                      <a:r>
                        <a:rPr lang="fi-FI" sz="900" b="0" i="0" u="none" strike="noStrike">
                          <a:solidFill>
                            <a:srgbClr val="000000"/>
                          </a:solidFill>
                          <a:effectLst/>
                          <a:latin typeface="Calibri" panose="020F0502020204030204" pitchFamily="34" charset="0"/>
                        </a:rPr>
                        <a:t>33</a:t>
                      </a:r>
                    </a:p>
                  </a:txBody>
                  <a:tcPr marL="0" marR="0" marT="0" marB="0" anchor="ctr">
                    <a:lnL>
                      <a:noFill/>
                    </a:lnL>
                    <a:lnR>
                      <a:noFill/>
                    </a:lnR>
                    <a:lnT>
                      <a:noFill/>
                    </a:lnT>
                    <a:lnB>
                      <a:noFill/>
                    </a:lnB>
                    <a:solidFill>
                      <a:srgbClr val="DAF2D0"/>
                    </a:solidFill>
                  </a:tcPr>
                </a:tc>
                <a:extLst>
                  <a:ext uri="{0D108BD9-81ED-4DB2-BD59-A6C34878D82A}">
                    <a16:rowId xmlns:a16="http://schemas.microsoft.com/office/drawing/2014/main" val="1028030265"/>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0"/>
                        </a:rPr>
                        <a:t>MERRY COCKTAILS NOVEMBER RAIN</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liver</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1,18 %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42 %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97</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19</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83</a:t>
                      </a:r>
                    </a:p>
                  </a:txBody>
                  <a:tcPr marL="0" marR="0" marT="0" marB="0" anchor="ctr">
                    <a:lnL>
                      <a:noFill/>
                    </a:lnL>
                    <a:lnR>
                      <a:noFill/>
                    </a:lnR>
                    <a:lnT>
                      <a:noFill/>
                    </a:lnT>
                    <a:lnB>
                      <a:noFill/>
                    </a:lnB>
                    <a:noFill/>
                  </a:tcPr>
                </a:tc>
                <a:extLst>
                  <a:ext uri="{0D108BD9-81ED-4DB2-BD59-A6C34878D82A}">
                    <a16:rowId xmlns:a16="http://schemas.microsoft.com/office/drawing/2014/main" val="3063316923"/>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9.</a:t>
                      </a:r>
                    </a:p>
                  </a:txBody>
                  <a:tcPr marL="0" marR="0" marT="0" marB="0" anchor="ctr">
                    <a:lnL>
                      <a:noFill/>
                    </a:lnL>
                    <a:lnR>
                      <a:noFill/>
                    </a:lnR>
                    <a:lnT>
                      <a:noFill/>
                    </a:lnT>
                    <a:lnB>
                      <a:noFill/>
                    </a:lnB>
                    <a:solidFill>
                      <a:srgbClr val="F2CEEF"/>
                    </a:solidFill>
                  </a:tcPr>
                </a:tc>
                <a:tc>
                  <a:txBody>
                    <a:bodyPr/>
                    <a:lstStyle/>
                    <a:p>
                      <a:pPr algn="l" fontAlgn="ctr">
                        <a:buNone/>
                      </a:pPr>
                      <a:r>
                        <a:rPr lang="fi-FI" sz="900" b="0" i="0" u="none" strike="noStrike">
                          <a:solidFill>
                            <a:srgbClr val="000000"/>
                          </a:solidFill>
                          <a:effectLst/>
                          <a:latin typeface="Calibri" panose="020F0502020204030204" pitchFamily="34" charset="0"/>
                          <a:hlinkClick r:id="rId11"/>
                        </a:rPr>
                        <a:t>MERRY COCKTAILS YOEL</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solidFill>
                      <a:srgbClr val="F2CEEF"/>
                    </a:solidFill>
                  </a:tcPr>
                </a:tc>
                <a:tc>
                  <a:txBody>
                    <a:bodyPr/>
                    <a:lstStyle/>
                    <a:p>
                      <a:pPr algn="l" fontAlgn="b">
                        <a:buNone/>
                      </a:pPr>
                      <a:r>
                        <a:rPr lang="fi-FI" sz="900" b="0" i="0" u="none" strike="noStrike">
                          <a:solidFill>
                            <a:srgbClr val="000000"/>
                          </a:solidFill>
                          <a:effectLst/>
                          <a:latin typeface="Calibri" panose="020F0502020204030204" pitchFamily="34" charset="0"/>
                        </a:rPr>
                        <a:t>musta</a:t>
                      </a:r>
                    </a:p>
                  </a:txBody>
                  <a:tcPr marL="0" marR="0" marT="0" marB="0" anchor="b">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6</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31</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1,14 %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43 %</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75</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solidFill>
                      <a:srgbClr val="F2CEEF"/>
                    </a:solidFill>
                  </a:tcPr>
                </a:tc>
                <a:tc>
                  <a:txBody>
                    <a:bodyPr/>
                    <a:lstStyle/>
                    <a:p>
                      <a:pPr algn="r" fontAlgn="ctr">
                        <a:buNone/>
                      </a:pPr>
                      <a:r>
                        <a:rPr lang="fi-FI" sz="900" b="0" i="0" u="none" strike="noStrike">
                          <a:solidFill>
                            <a:srgbClr val="000000"/>
                          </a:solidFill>
                          <a:effectLst/>
                          <a:latin typeface="Calibri" panose="020F0502020204030204" pitchFamily="34" charset="0"/>
                        </a:rPr>
                        <a:t>119</a:t>
                      </a:r>
                    </a:p>
                  </a:txBody>
                  <a:tcPr marL="0" marR="0" marT="0" marB="0" anchor="ctr">
                    <a:lnL>
                      <a:noFill/>
                    </a:lnL>
                    <a:lnR>
                      <a:noFill/>
                    </a:lnR>
                    <a:lnT>
                      <a:noFill/>
                    </a:lnT>
                    <a:lnB>
                      <a:noFill/>
                    </a:lnB>
                    <a:solidFill>
                      <a:srgbClr val="F2CEEF"/>
                    </a:solidFill>
                  </a:tcPr>
                </a:tc>
                <a:extLst>
                  <a:ext uri="{0D108BD9-81ED-4DB2-BD59-A6C34878D82A}">
                    <a16:rowId xmlns:a16="http://schemas.microsoft.com/office/drawing/2014/main" val="2922961393"/>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10.</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2"/>
                        </a:rPr>
                        <a:t>BLACK LORD BLACK EBONY</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musta</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1,14 %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45 %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31</a:t>
                      </a:r>
                    </a:p>
                  </a:txBody>
                  <a:tcPr marL="0" marR="0" marT="0" marB="0" anchor="ctr">
                    <a:lnL>
                      <a:noFill/>
                    </a:lnL>
                    <a:lnR>
                      <a:noFill/>
                    </a:lnR>
                    <a:lnT>
                      <a:noFill/>
                    </a:lnT>
                    <a:lnB>
                      <a:noFill/>
                    </a:lnB>
                    <a:noFill/>
                  </a:tcPr>
                </a:tc>
                <a:extLst>
                  <a:ext uri="{0D108BD9-81ED-4DB2-BD59-A6C34878D82A}">
                    <a16:rowId xmlns:a16="http://schemas.microsoft.com/office/drawing/2014/main" val="1708844972"/>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11.</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3"/>
                        </a:rPr>
                        <a:t>KELADITY WAIT TAN SEE</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black &amp; tan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27</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1,00 %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48 %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7</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42</a:t>
                      </a:r>
                    </a:p>
                  </a:txBody>
                  <a:tcPr marL="0" marR="0" marT="0" marB="0" anchor="ctr">
                    <a:lnL>
                      <a:noFill/>
                    </a:lnL>
                    <a:lnR>
                      <a:noFill/>
                    </a:lnR>
                    <a:lnT>
                      <a:noFill/>
                    </a:lnT>
                    <a:lnB>
                      <a:noFill/>
                    </a:lnB>
                    <a:noFill/>
                  </a:tcPr>
                </a:tc>
                <a:extLst>
                  <a:ext uri="{0D108BD9-81ED-4DB2-BD59-A6C34878D82A}">
                    <a16:rowId xmlns:a16="http://schemas.microsoft.com/office/drawing/2014/main" val="2695844035"/>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4"/>
                        </a:rPr>
                        <a:t>FOREVER RIZI BIZI SPARKY</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golden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27</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1,00 %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49 %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27</a:t>
                      </a:r>
                    </a:p>
                  </a:txBody>
                  <a:tcPr marL="0" marR="0" marT="0" marB="0" anchor="ctr">
                    <a:lnL>
                      <a:noFill/>
                    </a:lnL>
                    <a:lnR>
                      <a:noFill/>
                    </a:lnR>
                    <a:lnT>
                      <a:noFill/>
                    </a:lnT>
                    <a:lnB>
                      <a:noFill/>
                    </a:lnB>
                    <a:noFill/>
                  </a:tcPr>
                </a:tc>
                <a:extLst>
                  <a:ext uri="{0D108BD9-81ED-4DB2-BD59-A6C34878D82A}">
                    <a16:rowId xmlns:a16="http://schemas.microsoft.com/office/drawing/2014/main" val="7949174"/>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13.</a:t>
                      </a:r>
                    </a:p>
                  </a:txBody>
                  <a:tcPr marL="0" marR="0" marT="0" marB="0" anchor="ctr">
                    <a:lnL>
                      <a:noFill/>
                    </a:lnL>
                    <a:lnR>
                      <a:noFill/>
                    </a:lnR>
                    <a:lnT>
                      <a:noFill/>
                    </a:lnT>
                    <a:lnB>
                      <a:noFill/>
                    </a:lnB>
                    <a:noFill/>
                  </a:tcPr>
                </a:tc>
                <a:tc>
                  <a:txBody>
                    <a:bodyPr/>
                    <a:lstStyle/>
                    <a:p>
                      <a:pPr algn="l" fontAlgn="ctr">
                        <a:buNone/>
                      </a:pPr>
                      <a:r>
                        <a:rPr lang="en-US" sz="900" b="0" i="0" u="none" strike="noStrike">
                          <a:solidFill>
                            <a:srgbClr val="000000"/>
                          </a:solidFill>
                          <a:effectLst/>
                          <a:latin typeface="Calibri" panose="020F0502020204030204" pitchFamily="34" charset="0"/>
                          <a:hlinkClick r:id="rId15"/>
                        </a:rPr>
                        <a:t>SÄKENÖIVÄN YOU LITTLE CRAZY DANCER</a:t>
                      </a:r>
                      <a:endParaRPr lang="en-US"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0,89 %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54 %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extLst>
                  <a:ext uri="{0D108BD9-81ED-4DB2-BD59-A6C34878D82A}">
                    <a16:rowId xmlns:a16="http://schemas.microsoft.com/office/drawing/2014/main" val="2784654561"/>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14.</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6"/>
                        </a:rPr>
                        <a:t>MERAZURE DOUBLE UP</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0,89 %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55 %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extLst>
                  <a:ext uri="{0D108BD9-81ED-4DB2-BD59-A6C34878D82A}">
                    <a16:rowId xmlns:a16="http://schemas.microsoft.com/office/drawing/2014/main" val="2737837101"/>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15.</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7"/>
                        </a:rPr>
                        <a:t>TAMARIXIN TIMOTHY</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liver &amp; tan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0,89 %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57 %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24</a:t>
                      </a:r>
                    </a:p>
                  </a:txBody>
                  <a:tcPr marL="0" marR="0" marT="0" marB="0" anchor="ctr">
                    <a:lnL>
                      <a:noFill/>
                    </a:lnL>
                    <a:lnR>
                      <a:noFill/>
                    </a:lnR>
                    <a:lnT>
                      <a:noFill/>
                    </a:lnT>
                    <a:lnB>
                      <a:noFill/>
                    </a:lnB>
                    <a:noFill/>
                  </a:tcPr>
                </a:tc>
                <a:extLst>
                  <a:ext uri="{0D108BD9-81ED-4DB2-BD59-A6C34878D82A}">
                    <a16:rowId xmlns:a16="http://schemas.microsoft.com/office/drawing/2014/main" val="1708756423"/>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16.</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8"/>
                        </a:rPr>
                        <a:t>SHAVIAN CIRCLE OF LIFE</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musta</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0,81 %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59 %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22</a:t>
                      </a:r>
                    </a:p>
                  </a:txBody>
                  <a:tcPr marL="0" marR="0" marT="0" marB="0" anchor="ctr">
                    <a:lnL>
                      <a:noFill/>
                    </a:lnL>
                    <a:lnR>
                      <a:noFill/>
                    </a:lnR>
                    <a:lnT>
                      <a:noFill/>
                    </a:lnT>
                    <a:lnB>
                      <a:noFill/>
                    </a:lnB>
                    <a:noFill/>
                  </a:tcPr>
                </a:tc>
                <a:extLst>
                  <a:ext uri="{0D108BD9-81ED-4DB2-BD59-A6C34878D82A}">
                    <a16:rowId xmlns:a16="http://schemas.microsoft.com/office/drawing/2014/main" val="654776495"/>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17.</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19"/>
                        </a:rPr>
                        <a:t>MERRY COCKTAILS WILLOW</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0,77 %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60 %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32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159</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16</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83</a:t>
                      </a:r>
                    </a:p>
                  </a:txBody>
                  <a:tcPr marL="0" marR="0" marT="0" marB="0" anchor="ctr">
                    <a:lnL>
                      <a:noFill/>
                    </a:lnL>
                    <a:lnR>
                      <a:noFill/>
                    </a:lnR>
                    <a:lnT>
                      <a:noFill/>
                    </a:lnT>
                    <a:lnB>
                      <a:noFill/>
                    </a:lnB>
                    <a:noFill/>
                  </a:tcPr>
                </a:tc>
                <a:extLst>
                  <a:ext uri="{0D108BD9-81ED-4DB2-BD59-A6C34878D82A}">
                    <a16:rowId xmlns:a16="http://schemas.microsoft.com/office/drawing/2014/main" val="1632079249"/>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18.</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20"/>
                        </a:rPr>
                        <a:t>PENNWICK ULTRACREPIDARIAN FOOD CRITIC</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21</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0,77 %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62 %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21</a:t>
                      </a:r>
                    </a:p>
                  </a:txBody>
                  <a:tcPr marL="0" marR="0" marT="0" marB="0" anchor="ctr">
                    <a:lnL>
                      <a:noFill/>
                    </a:lnL>
                    <a:lnR>
                      <a:noFill/>
                    </a:lnR>
                    <a:lnT>
                      <a:noFill/>
                    </a:lnT>
                    <a:lnB>
                      <a:noFill/>
                    </a:lnB>
                    <a:noFill/>
                  </a:tcPr>
                </a:tc>
                <a:extLst>
                  <a:ext uri="{0D108BD9-81ED-4DB2-BD59-A6C34878D82A}">
                    <a16:rowId xmlns:a16="http://schemas.microsoft.com/office/drawing/2014/main" val="3997986279"/>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19.</a:t>
                      </a:r>
                    </a:p>
                  </a:txBody>
                  <a:tcPr marL="0" marR="0" marT="0" marB="0" anchor="ctr">
                    <a:lnL>
                      <a:noFill/>
                    </a:lnL>
                    <a:lnR>
                      <a:noFill/>
                    </a:lnR>
                    <a:lnT>
                      <a:noFill/>
                    </a:lnT>
                    <a:lnB>
                      <a:noFill/>
                    </a:lnB>
                    <a:noFill/>
                  </a:tcPr>
                </a:tc>
                <a:tc>
                  <a:txBody>
                    <a:bodyPr/>
                    <a:lstStyle/>
                    <a:p>
                      <a:pPr algn="l" fontAlgn="ctr">
                        <a:buNone/>
                      </a:pPr>
                      <a:r>
                        <a:rPr lang="en-US" sz="900" b="0" i="0" u="none" strike="noStrike">
                          <a:solidFill>
                            <a:srgbClr val="000000"/>
                          </a:solidFill>
                          <a:effectLst/>
                          <a:latin typeface="Calibri" panose="020F0502020204030204" pitchFamily="34" charset="0"/>
                          <a:hlinkClick r:id="rId21"/>
                        </a:rPr>
                        <a:t>FLYERS JUST A MUST TAN</a:t>
                      </a:r>
                      <a:endParaRPr lang="en-US"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black &amp; tan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0,74 %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63 %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26</a:t>
                      </a:r>
                    </a:p>
                  </a:txBody>
                  <a:tcPr marL="0" marR="0" marT="0" marB="0" anchor="ctr">
                    <a:lnL>
                      <a:noFill/>
                    </a:lnL>
                    <a:lnR>
                      <a:noFill/>
                    </a:lnR>
                    <a:lnT>
                      <a:noFill/>
                    </a:lnT>
                    <a:lnB>
                      <a:noFill/>
                    </a:lnB>
                    <a:noFill/>
                  </a:tcPr>
                </a:tc>
                <a:extLst>
                  <a:ext uri="{0D108BD9-81ED-4DB2-BD59-A6C34878D82A}">
                    <a16:rowId xmlns:a16="http://schemas.microsoft.com/office/drawing/2014/main" val="4119595650"/>
                  </a:ext>
                </a:extLst>
              </a:tr>
              <a:tr h="208109">
                <a:tc>
                  <a:txBody>
                    <a:bodyPr/>
                    <a:lstStyle/>
                    <a:p>
                      <a:pPr algn="r" fontAlgn="ctr">
                        <a:buNone/>
                      </a:pPr>
                      <a:r>
                        <a:rPr lang="fi-FI" sz="900" b="0" i="0" u="none" strike="noStrike">
                          <a:solidFill>
                            <a:srgbClr val="000000"/>
                          </a:solidFill>
                          <a:effectLst/>
                          <a:latin typeface="Calibri" panose="020F0502020204030204" pitchFamily="34" charset="0"/>
                        </a:rPr>
                        <a:t>20.</a:t>
                      </a:r>
                    </a:p>
                  </a:txBody>
                  <a:tcPr marL="0" marR="0" marT="0" marB="0" anchor="ctr">
                    <a:lnL>
                      <a:noFill/>
                    </a:lnL>
                    <a:lnR>
                      <a:noFill/>
                    </a:lnR>
                    <a:lnT>
                      <a:noFill/>
                    </a:lnT>
                    <a:lnB>
                      <a:noFill/>
                    </a:lnB>
                    <a:noFill/>
                  </a:tcPr>
                </a:tc>
                <a:tc>
                  <a:txBody>
                    <a:bodyPr/>
                    <a:lstStyle/>
                    <a:p>
                      <a:pPr algn="l" fontAlgn="ctr">
                        <a:buNone/>
                      </a:pPr>
                      <a:r>
                        <a:rPr lang="fi-FI" sz="900" b="0" i="0" u="none" strike="noStrike">
                          <a:solidFill>
                            <a:srgbClr val="000000"/>
                          </a:solidFill>
                          <a:effectLst/>
                          <a:latin typeface="Calibri" panose="020F0502020204030204" pitchFamily="34" charset="0"/>
                          <a:hlinkClick r:id="rId22"/>
                        </a:rPr>
                        <a:t>TEN GRADE'S SEVEN ELEVEN</a:t>
                      </a:r>
                      <a:endParaRPr lang="fi-FI" sz="9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punainen</a:t>
                      </a:r>
                    </a:p>
                  </a:txBody>
                  <a:tcPr marL="0" marR="0" marT="0" marB="0" anchor="b">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4</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17</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0,63 %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66 %</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12</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5</a:t>
                      </a:r>
                    </a:p>
                  </a:txBody>
                  <a:tcPr marL="0" marR="0" marT="0" marB="0" anchor="ctr">
                    <a:lnL>
                      <a:noFill/>
                    </a:lnL>
                    <a:lnR>
                      <a:noFill/>
                    </a:lnR>
                    <a:lnT>
                      <a:noFill/>
                    </a:lnT>
                    <a:lnB>
                      <a:noFill/>
                    </a:lnB>
                    <a:noFill/>
                  </a:tcPr>
                </a:tc>
                <a:tc>
                  <a:txBody>
                    <a:bodyPr/>
                    <a:lstStyle/>
                    <a:p>
                      <a:pPr algn="r" fontAlgn="ctr">
                        <a:buNone/>
                      </a:pPr>
                      <a:r>
                        <a:rPr lang="fi-FI" sz="900" b="0" i="0" u="none" strike="noStrike">
                          <a:solidFill>
                            <a:srgbClr val="000000"/>
                          </a:solidFill>
                          <a:effectLst/>
                          <a:latin typeface="Calibri" panose="020F0502020204030204" pitchFamily="34" charset="0"/>
                        </a:rPr>
                        <a:t>23</a:t>
                      </a:r>
                    </a:p>
                  </a:txBody>
                  <a:tcPr marL="0" marR="0" marT="0" marB="0" anchor="ctr">
                    <a:lnL>
                      <a:noFill/>
                    </a:lnL>
                    <a:lnR>
                      <a:noFill/>
                    </a:lnR>
                    <a:lnT>
                      <a:noFill/>
                    </a:lnT>
                    <a:lnB>
                      <a:noFill/>
                    </a:lnB>
                    <a:noFill/>
                  </a:tcPr>
                </a:tc>
                <a:extLst>
                  <a:ext uri="{0D108BD9-81ED-4DB2-BD59-A6C34878D82A}">
                    <a16:rowId xmlns:a16="http://schemas.microsoft.com/office/drawing/2014/main" val="4291822475"/>
                  </a:ext>
                </a:extLst>
              </a:tr>
              <a:tr h="208109">
                <a:tc>
                  <a:txBody>
                    <a:bodyPr/>
                    <a:lstStyle/>
                    <a:p>
                      <a:pPr algn="r"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547630394"/>
                  </a:ext>
                </a:extLst>
              </a:tr>
              <a:tr h="208109">
                <a:tc>
                  <a:txBody>
                    <a:bodyPr/>
                    <a:lstStyle/>
                    <a:p>
                      <a:pPr algn="r"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028534050"/>
                  </a:ext>
                </a:extLst>
              </a:tr>
              <a:tr h="208109">
                <a:tc>
                  <a:txBody>
                    <a:bodyPr/>
                    <a:lstStyle/>
                    <a:p>
                      <a:pPr algn="r"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jalostuskielto yli 90 jälkeläistä</a:t>
                      </a:r>
                    </a:p>
                  </a:txBody>
                  <a:tcPr marL="0" marR="0" marT="0" marB="0" anchor="b">
                    <a:lnL>
                      <a:noFill/>
                    </a:lnL>
                    <a:lnR>
                      <a:noFill/>
                    </a:lnR>
                    <a:lnT>
                      <a:noFill/>
                    </a:lnT>
                    <a:lnB>
                      <a:noFill/>
                    </a:lnB>
                    <a:solidFill>
                      <a:srgbClr val="F2CEEF"/>
                    </a:solid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1092989359"/>
                  </a:ext>
                </a:extLst>
              </a:tr>
              <a:tr h="208109">
                <a:tc>
                  <a:txBody>
                    <a:bodyPr/>
                    <a:lstStyle/>
                    <a:p>
                      <a:pPr algn="r"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r>
                        <a:rPr lang="fi-FI" sz="900" b="0" i="0" u="none" strike="noStrike">
                          <a:solidFill>
                            <a:srgbClr val="000000"/>
                          </a:solidFill>
                          <a:effectLst/>
                          <a:latin typeface="Calibri" panose="020F0502020204030204" pitchFamily="34" charset="0"/>
                        </a:rPr>
                        <a:t>Käyttölinjainen</a:t>
                      </a:r>
                    </a:p>
                  </a:txBody>
                  <a:tcPr marL="0" marR="0" marT="0" marB="0" anchor="b">
                    <a:lnL>
                      <a:noFill/>
                    </a:lnL>
                    <a:lnR>
                      <a:noFill/>
                    </a:lnR>
                    <a:lnT>
                      <a:noFill/>
                    </a:lnT>
                    <a:lnB>
                      <a:noFill/>
                    </a:lnB>
                    <a:solidFill>
                      <a:srgbClr val="DAF2D0"/>
                    </a:solid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noFill/>
                  </a:tcPr>
                </a:tc>
                <a:tc>
                  <a:txBody>
                    <a:bodyPr/>
                    <a:lstStyle/>
                    <a:p>
                      <a:pPr algn="l" fontAlgn="b">
                        <a:buNone/>
                      </a:pPr>
                      <a:endParaRPr lang="fi-FI"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395279895"/>
                  </a:ext>
                </a:extLst>
              </a:tr>
            </a:tbl>
          </a:graphicData>
        </a:graphic>
      </p:graphicFrame>
    </p:spTree>
    <p:extLst>
      <p:ext uri="{BB962C8B-B14F-4D97-AF65-F5344CB8AC3E}">
        <p14:creationId xmlns:p14="http://schemas.microsoft.com/office/powerpoint/2010/main" val="37416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9222E-366E-EB4A-6917-C31C95DF574B}"/>
            </a:ext>
          </a:extLst>
        </p:cNvPr>
        <p:cNvGrpSpPr/>
        <p:nvPr/>
      </p:nvGrpSpPr>
      <p:grpSpPr>
        <a:xfrm>
          <a:off x="0" y="0"/>
          <a:ext cx="0" cy="0"/>
          <a:chOff x="0" y="0"/>
          <a:chExt cx="0" cy="0"/>
        </a:xfrm>
      </p:grpSpPr>
      <p:graphicFrame>
        <p:nvGraphicFramePr>
          <p:cNvPr id="4" name="Kaavio 3">
            <a:extLst>
              <a:ext uri="{FF2B5EF4-FFF2-40B4-BE49-F238E27FC236}">
                <a16:creationId xmlns:a16="http://schemas.microsoft.com/office/drawing/2014/main" id="{28C72CEA-926A-9ED5-EDF9-A868698F0FCC}"/>
              </a:ext>
            </a:extLst>
          </p:cNvPr>
          <p:cNvGraphicFramePr>
            <a:graphicFrameLocks/>
          </p:cNvGraphicFramePr>
          <p:nvPr>
            <p:extLst>
              <p:ext uri="{D42A27DB-BD31-4B8C-83A1-F6EECF244321}">
                <p14:modId xmlns:p14="http://schemas.microsoft.com/office/powerpoint/2010/main" val="2078304000"/>
              </p:ext>
            </p:extLst>
          </p:nvPr>
        </p:nvGraphicFramePr>
        <p:xfrm>
          <a:off x="2185232" y="882637"/>
          <a:ext cx="7821535" cy="567629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760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rtlCol="0"/>
          <a:lstStyle/>
          <a:p>
            <a:pPr rtl="0"/>
            <a:r>
              <a:rPr lang="fi-FI" dirty="0"/>
              <a:t>Aiheita</a:t>
            </a:r>
          </a:p>
        </p:txBody>
      </p:sp>
      <p:sp>
        <p:nvSpPr>
          <p:cNvPr id="2" name="Sisällön paikkamerkki 1"/>
          <p:cNvSpPr>
            <a:spLocks noGrp="1"/>
          </p:cNvSpPr>
          <p:nvPr>
            <p:ph idx="1"/>
          </p:nvPr>
        </p:nvSpPr>
        <p:spPr/>
        <p:txBody>
          <a:bodyPr rtlCol="0">
            <a:normAutofit fontScale="92500" lnSpcReduction="10000"/>
          </a:bodyPr>
          <a:lstStyle/>
          <a:p>
            <a:pPr rtl="0"/>
            <a:r>
              <a:rPr lang="fi-FI" dirty="0"/>
              <a:t>Vuoden 2025 tilastot</a:t>
            </a:r>
          </a:p>
          <a:p>
            <a:pPr rtl="0"/>
            <a:r>
              <a:rPr lang="fi-FI" dirty="0">
                <a:hlinkClick r:id="rId3"/>
              </a:rPr>
              <a:t>Kennelliiton terveyskysely 2019-2025 tulokset </a:t>
            </a:r>
            <a:r>
              <a:rPr lang="fi-FI" dirty="0"/>
              <a:t>ja </a:t>
            </a:r>
            <a:r>
              <a:rPr lang="fi-FI" dirty="0">
                <a:hlinkClick r:id="rId4"/>
              </a:rPr>
              <a:t>kysymykset</a:t>
            </a:r>
            <a:r>
              <a:rPr lang="fi-FI" dirty="0"/>
              <a:t> </a:t>
            </a:r>
            <a:br>
              <a:rPr lang="fi-FI" dirty="0"/>
            </a:br>
            <a:r>
              <a:rPr lang="fi-FI" sz="1700" dirty="0"/>
              <a:t>(Uusia vastauksia vain 3 lisää edelliseen, joten ei läpikäydä tässä. Tulokset löytyy kotisivuilta.)</a:t>
            </a:r>
            <a:endParaRPr lang="fi-FI" dirty="0"/>
          </a:p>
          <a:p>
            <a:pPr rtl="0"/>
            <a:r>
              <a:rPr lang="fi-FI" dirty="0">
                <a:hlinkClick r:id="rId5"/>
              </a:rPr>
              <a:t>Kennelliiton kasvattajasitoumus</a:t>
            </a:r>
            <a:endParaRPr lang="fi-FI" dirty="0"/>
          </a:p>
          <a:p>
            <a:r>
              <a:rPr lang="fi-FI" dirty="0"/>
              <a:t>Keskustelua </a:t>
            </a:r>
            <a:r>
              <a:rPr lang="fi-FI" dirty="0">
                <a:hlinkClick r:id="rId6"/>
              </a:rPr>
              <a:t>jalostuksen toimintaohjeesta</a:t>
            </a:r>
            <a:endParaRPr lang="fi-FI" dirty="0"/>
          </a:p>
          <a:p>
            <a:pPr rtl="0"/>
            <a:r>
              <a:rPr lang="fi-FI" dirty="0"/>
              <a:t>Muita aiheita: </a:t>
            </a:r>
          </a:p>
          <a:p>
            <a:pPr lvl="1"/>
            <a:r>
              <a:rPr lang="fi-FI" dirty="0" err="1"/>
              <a:t>Cockereiden</a:t>
            </a:r>
            <a:r>
              <a:rPr lang="fi-FI" dirty="0"/>
              <a:t> värit</a:t>
            </a:r>
          </a:p>
          <a:p>
            <a:pPr lvl="1"/>
            <a:r>
              <a:rPr lang="fi-FI" dirty="0"/>
              <a:t>Varvasanomalia</a:t>
            </a:r>
          </a:p>
          <a:p>
            <a:pPr lvl="1"/>
            <a:r>
              <a:rPr lang="fi-FI" dirty="0">
                <a:hlinkClick r:id="rId7"/>
              </a:rPr>
              <a:t>Sairaus</a:t>
            </a:r>
            <a:r>
              <a:rPr lang="fi-FI" dirty="0"/>
              <a:t>- ja </a:t>
            </a:r>
            <a:r>
              <a:rPr lang="fi-FI" dirty="0">
                <a:hlinkClick r:id="rId8"/>
              </a:rPr>
              <a:t>luonne</a:t>
            </a:r>
            <a:r>
              <a:rPr lang="fi-FI" dirty="0"/>
              <a:t> listaukset kotisivuilla</a:t>
            </a:r>
          </a:p>
          <a:p>
            <a:pPr lvl="1"/>
            <a:r>
              <a:rPr lang="fi-FI" dirty="0"/>
              <a:t>Geenitestit</a:t>
            </a:r>
          </a:p>
          <a:p>
            <a:pPr lvl="1"/>
            <a:r>
              <a:rPr lang="fi-FI" dirty="0"/>
              <a:t>Rodulle räätälöity geneettisen terveyden webinaari?</a:t>
            </a:r>
          </a:p>
          <a:p>
            <a:pPr rtl="0"/>
            <a:endParaRPr lang="fi-FI" dirty="0"/>
          </a:p>
        </p:txBody>
      </p:sp>
    </p:spTree>
    <p:extLst>
      <p:ext uri="{BB962C8B-B14F-4D97-AF65-F5344CB8AC3E}">
        <p14:creationId xmlns:p14="http://schemas.microsoft.com/office/powerpoint/2010/main" val="1508910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D9D54-C1EA-1247-94ED-9F4480A9F535}"/>
            </a:ext>
          </a:extLst>
        </p:cNvPr>
        <p:cNvGrpSpPr/>
        <p:nvPr/>
      </p:nvGrpSpPr>
      <p:grpSpPr>
        <a:xfrm>
          <a:off x="0" y="0"/>
          <a:ext cx="0" cy="0"/>
          <a:chOff x="0" y="0"/>
          <a:chExt cx="0" cy="0"/>
        </a:xfrm>
      </p:grpSpPr>
      <p:graphicFrame>
        <p:nvGraphicFramePr>
          <p:cNvPr id="3" name="Kaavio 2">
            <a:extLst>
              <a:ext uri="{FF2B5EF4-FFF2-40B4-BE49-F238E27FC236}">
                <a16:creationId xmlns:a16="http://schemas.microsoft.com/office/drawing/2014/main" id="{657E105E-AEEC-8216-B265-B6723DE85B03}"/>
              </a:ext>
            </a:extLst>
          </p:cNvPr>
          <p:cNvGraphicFramePr>
            <a:graphicFrameLocks/>
          </p:cNvGraphicFramePr>
          <p:nvPr>
            <p:extLst>
              <p:ext uri="{D42A27DB-BD31-4B8C-83A1-F6EECF244321}">
                <p14:modId xmlns:p14="http://schemas.microsoft.com/office/powerpoint/2010/main" val="2384205036"/>
              </p:ext>
            </p:extLst>
          </p:nvPr>
        </p:nvGraphicFramePr>
        <p:xfrm>
          <a:off x="1816105" y="927783"/>
          <a:ext cx="8077292" cy="57067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421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85FAB-4B31-A85E-D251-9C5648827280}"/>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1F211072-DD28-4D16-A7C3-48972A891DEA}"/>
              </a:ext>
            </a:extLst>
          </p:cNvPr>
          <p:cNvGraphicFramePr>
            <a:graphicFrameLocks/>
          </p:cNvGraphicFramePr>
          <p:nvPr>
            <p:extLst>
              <p:ext uri="{D42A27DB-BD31-4B8C-83A1-F6EECF244321}">
                <p14:modId xmlns:p14="http://schemas.microsoft.com/office/powerpoint/2010/main" val="3303972291"/>
              </p:ext>
            </p:extLst>
          </p:nvPr>
        </p:nvGraphicFramePr>
        <p:xfrm>
          <a:off x="1843237" y="907800"/>
          <a:ext cx="8208287" cy="56236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9025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E78E1-B8D9-00DD-5998-FF5805E6D52B}"/>
            </a:ext>
          </a:extLst>
        </p:cNvPr>
        <p:cNvGrpSpPr/>
        <p:nvPr/>
      </p:nvGrpSpPr>
      <p:grpSpPr>
        <a:xfrm>
          <a:off x="0" y="0"/>
          <a:ext cx="0" cy="0"/>
          <a:chOff x="0" y="0"/>
          <a:chExt cx="0" cy="0"/>
        </a:xfrm>
      </p:grpSpPr>
      <p:graphicFrame>
        <p:nvGraphicFramePr>
          <p:cNvPr id="3" name="Kaavio 2">
            <a:extLst>
              <a:ext uri="{FF2B5EF4-FFF2-40B4-BE49-F238E27FC236}">
                <a16:creationId xmlns:a16="http://schemas.microsoft.com/office/drawing/2014/main" id="{425D39C5-1B66-0808-FE13-17EE001EC029}"/>
              </a:ext>
            </a:extLst>
          </p:cNvPr>
          <p:cNvGraphicFramePr>
            <a:graphicFrameLocks/>
          </p:cNvGraphicFramePr>
          <p:nvPr>
            <p:extLst>
              <p:ext uri="{D42A27DB-BD31-4B8C-83A1-F6EECF244321}">
                <p14:modId xmlns:p14="http://schemas.microsoft.com/office/powerpoint/2010/main" val="2996794633"/>
              </p:ext>
            </p:extLst>
          </p:nvPr>
        </p:nvGraphicFramePr>
        <p:xfrm>
          <a:off x="2009525" y="993419"/>
          <a:ext cx="7581361" cy="55586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07934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6C588-1A00-9CD3-6CFB-8AFB01BF4A6E}"/>
            </a:ext>
          </a:extLst>
        </p:cNvPr>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0201F781-32D4-5875-97C8-0AA71D89CE83}"/>
              </a:ext>
            </a:extLst>
          </p:cNvPr>
          <p:cNvGraphicFramePr>
            <a:graphicFrameLocks noGrp="1"/>
          </p:cNvGraphicFramePr>
          <p:nvPr>
            <p:extLst>
              <p:ext uri="{D42A27DB-BD31-4B8C-83A1-F6EECF244321}">
                <p14:modId xmlns:p14="http://schemas.microsoft.com/office/powerpoint/2010/main" val="365336694"/>
              </p:ext>
            </p:extLst>
          </p:nvPr>
        </p:nvGraphicFramePr>
        <p:xfrm>
          <a:off x="2462784" y="1176529"/>
          <a:ext cx="6205538" cy="5001990"/>
        </p:xfrm>
        <a:graphic>
          <a:graphicData uri="http://schemas.openxmlformats.org/drawingml/2006/table">
            <a:tbl>
              <a:tblPr>
                <a:tableStyleId>{8799B23B-EC83-4686-B30A-512413B5E67A}</a:tableStyleId>
              </a:tblPr>
              <a:tblGrid>
                <a:gridCol w="6205538">
                  <a:extLst>
                    <a:ext uri="{9D8B030D-6E8A-4147-A177-3AD203B41FA5}">
                      <a16:colId xmlns:a16="http://schemas.microsoft.com/office/drawing/2014/main" val="1017185740"/>
                    </a:ext>
                  </a:extLst>
                </a:gridCol>
              </a:tblGrid>
              <a:tr h="313126">
                <a:tc>
                  <a:txBody>
                    <a:bodyPr/>
                    <a:lstStyle/>
                    <a:p>
                      <a:pPr algn="l" fontAlgn="b">
                        <a:buNone/>
                      </a:pPr>
                      <a:r>
                        <a:rPr lang="fi-FI" sz="1400" b="1" u="none" strike="noStrike" dirty="0">
                          <a:effectLst/>
                        </a:rPr>
                        <a:t>Hylätyn arvosanan syitä 2023-2024</a:t>
                      </a:r>
                      <a:endParaRPr lang="fi-FI"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36735163"/>
                  </a:ext>
                </a:extLst>
              </a:tr>
              <a:tr h="267629">
                <a:tc>
                  <a:txBody>
                    <a:bodyPr/>
                    <a:lstStyle/>
                    <a:p>
                      <a:pPr algn="l" fontAlgn="b">
                        <a:buNone/>
                      </a:pP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07530051"/>
                  </a:ext>
                </a:extLst>
              </a:tr>
              <a:tr h="267629">
                <a:tc>
                  <a:txBody>
                    <a:bodyPr/>
                    <a:lstStyle/>
                    <a:p>
                      <a:pPr algn="l" fontAlgn="b">
                        <a:buNone/>
                      </a:pPr>
                      <a:r>
                        <a:rPr lang="fi-FI" sz="1100" u="none" strike="noStrike" dirty="0">
                          <a:effectLst/>
                        </a:rPr>
                        <a:t>Alakulmahammas virheellisessä asennossa painaen ikeneen.</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9485923"/>
                  </a:ext>
                </a:extLst>
              </a:tr>
              <a:tr h="267629">
                <a:tc>
                  <a:txBody>
                    <a:bodyPr/>
                    <a:lstStyle/>
                    <a:p>
                      <a:pPr algn="l" fontAlgn="b">
                        <a:buNone/>
                      </a:pPr>
                      <a:r>
                        <a:rPr lang="fi-FI" sz="1100" u="none" strike="noStrike" dirty="0" err="1">
                          <a:effectLst/>
                        </a:rPr>
                        <a:t>Disqualification</a:t>
                      </a:r>
                      <a:r>
                        <a:rPr lang="fi-FI" sz="1100" u="none" strike="noStrike" dirty="0">
                          <a:effectLst/>
                        </a:rPr>
                        <a:t> </a:t>
                      </a:r>
                      <a:r>
                        <a:rPr lang="fi-FI" sz="1100" u="none" strike="noStrike" dirty="0" err="1">
                          <a:effectLst/>
                        </a:rPr>
                        <a:t>because</a:t>
                      </a:r>
                      <a:r>
                        <a:rPr lang="fi-FI" sz="1100" u="none" strike="noStrike" dirty="0">
                          <a:effectLst/>
                        </a:rPr>
                        <a:t> </a:t>
                      </a:r>
                      <a:r>
                        <a:rPr lang="fi-FI" sz="1100" u="none" strike="noStrike" dirty="0" err="1">
                          <a:effectLst/>
                        </a:rPr>
                        <a:t>the</a:t>
                      </a:r>
                      <a:r>
                        <a:rPr lang="fi-FI" sz="1100" u="none" strike="noStrike" dirty="0">
                          <a:effectLst/>
                        </a:rPr>
                        <a:t> </a:t>
                      </a:r>
                      <a:r>
                        <a:rPr lang="fi-FI" sz="1100" u="none" strike="noStrike" dirty="0" err="1">
                          <a:effectLst/>
                        </a:rPr>
                        <a:t>bite</a:t>
                      </a:r>
                      <a:r>
                        <a:rPr lang="fi-FI" sz="1100" u="none" strike="noStrike" dirty="0">
                          <a:effectLst/>
                        </a:rPr>
                        <a:t>.</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4608753"/>
                  </a:ext>
                </a:extLst>
              </a:tr>
              <a:tr h="281011">
                <a:tc>
                  <a:txBody>
                    <a:bodyPr/>
                    <a:lstStyle/>
                    <a:p>
                      <a:pPr algn="l" fontAlgn="b">
                        <a:buNone/>
                      </a:pPr>
                      <a:r>
                        <a:rPr lang="en-US" sz="1100" u="none" strike="noStrike" dirty="0">
                          <a:effectLst/>
                        </a:rPr>
                        <a:t>Unfortunately not typical of a show breed standard, more working cocker standard.</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2260365"/>
                  </a:ext>
                </a:extLst>
              </a:tr>
              <a:tr h="267629">
                <a:tc>
                  <a:txBody>
                    <a:bodyPr/>
                    <a:lstStyle/>
                    <a:p>
                      <a:pPr algn="l" fontAlgn="b">
                        <a:buNone/>
                      </a:pPr>
                      <a:r>
                        <a:rPr lang="fi-FI" sz="1100" u="none" strike="noStrike" dirty="0">
                          <a:effectLst/>
                        </a:rPr>
                        <a:t>Käyrät eturaajat. Tasapainottomat kulmaukset. Liian suuri koko ja rotutyyppi hukassa.</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59993005"/>
                  </a:ext>
                </a:extLst>
              </a:tr>
              <a:tr h="267629">
                <a:tc>
                  <a:txBody>
                    <a:bodyPr/>
                    <a:lstStyle/>
                    <a:p>
                      <a:pPr algn="l" fontAlgn="b">
                        <a:buNone/>
                      </a:pPr>
                      <a:r>
                        <a:rPr lang="fi-FI" sz="1100" u="none" strike="noStrike" dirty="0">
                          <a:effectLst/>
                        </a:rPr>
                        <a:t>Valitettavasti kaikki rodunomaiset tunnusmerkit puuttuvat.</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6711677"/>
                  </a:ext>
                </a:extLst>
              </a:tr>
              <a:tr h="281011">
                <a:tc>
                  <a:txBody>
                    <a:bodyPr/>
                    <a:lstStyle/>
                    <a:p>
                      <a:pPr algn="l" fontAlgn="b">
                        <a:buNone/>
                      </a:pPr>
                      <a:r>
                        <a:rPr lang="fi-FI" sz="1100" u="none" strike="noStrike" dirty="0">
                          <a:effectLst/>
                        </a:rPr>
                        <a:t>Murisee tutkittaessa.</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44723864"/>
                  </a:ext>
                </a:extLst>
              </a:tr>
              <a:tr h="281011">
                <a:tc>
                  <a:txBody>
                    <a:bodyPr/>
                    <a:lstStyle/>
                    <a:p>
                      <a:pPr algn="l" fontAlgn="b">
                        <a:buNone/>
                      </a:pPr>
                      <a:r>
                        <a:rPr lang="fi-FI" sz="1100" u="none" strike="noStrike" dirty="0">
                          <a:effectLst/>
                        </a:rPr>
                        <a:t>Pöydällä murisee melko voimakkaasti, joka ei kuulu </a:t>
                      </a:r>
                      <a:r>
                        <a:rPr lang="fi-FI" sz="1100" u="none" strike="noStrike" dirty="0" err="1">
                          <a:effectLst/>
                        </a:rPr>
                        <a:t>cockerin</a:t>
                      </a:r>
                      <a:r>
                        <a:rPr lang="fi-FI" sz="1100" u="none" strike="noStrike" dirty="0">
                          <a:effectLst/>
                        </a:rPr>
                        <a:t> luonteeseen.</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279520"/>
                  </a:ext>
                </a:extLst>
              </a:tr>
              <a:tr h="267629">
                <a:tc>
                  <a:txBody>
                    <a:bodyPr/>
                    <a:lstStyle/>
                    <a:p>
                      <a:pPr algn="l" fontAlgn="b">
                        <a:buNone/>
                      </a:pPr>
                      <a:r>
                        <a:rPr lang="fi-FI" sz="1100" u="none" strike="noStrike" dirty="0">
                          <a:effectLst/>
                        </a:rPr>
                        <a:t>Valitettavasti rotutyyppi ei riitä hyväksyttyyn arvosteluun.</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9165857"/>
                  </a:ext>
                </a:extLst>
              </a:tr>
              <a:tr h="281011">
                <a:tc>
                  <a:txBody>
                    <a:bodyPr/>
                    <a:lstStyle/>
                    <a:p>
                      <a:pPr algn="l" fontAlgn="b">
                        <a:buNone/>
                      </a:pPr>
                      <a:r>
                        <a:rPr lang="fi-FI" sz="1100" u="none" strike="noStrike" dirty="0">
                          <a:effectLst/>
                        </a:rPr>
                        <a:t>Valitettavasti kulmahammas painuu syvälle ikeneen ja on virheasennossa.</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3672700"/>
                  </a:ext>
                </a:extLst>
              </a:tr>
              <a:tr h="281011">
                <a:tc>
                  <a:txBody>
                    <a:bodyPr/>
                    <a:lstStyle/>
                    <a:p>
                      <a:pPr algn="l" fontAlgn="b">
                        <a:buNone/>
                      </a:pPr>
                      <a:endParaRPr lang="fi-FI" sz="11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7548585"/>
                  </a:ext>
                </a:extLst>
              </a:tr>
              <a:tr h="313126">
                <a:tc>
                  <a:txBody>
                    <a:bodyPr/>
                    <a:lstStyle/>
                    <a:p>
                      <a:pPr algn="l" fontAlgn="b">
                        <a:buNone/>
                      </a:pPr>
                      <a:r>
                        <a:rPr lang="fi-FI" sz="1400" b="1" u="none" strike="noStrike" dirty="0">
                          <a:effectLst/>
                        </a:rPr>
                        <a:t>Hylätyn arvosanan syitä 2025</a:t>
                      </a:r>
                      <a:endParaRPr lang="fi-FI" sz="1400" b="1" i="0" u="none" strike="noStrike" dirty="0">
                        <a:solidFill>
                          <a:srgbClr val="FF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19658224"/>
                  </a:ext>
                </a:extLst>
              </a:tr>
              <a:tr h="267629">
                <a:tc>
                  <a:txBody>
                    <a:bodyPr/>
                    <a:lstStyle/>
                    <a:p>
                      <a:pPr algn="l" fontAlgn="ctr">
                        <a:buNone/>
                      </a:pPr>
                      <a:endParaRPr lang="sv-SE" sz="1100" b="0" i="0" u="none" strike="noStrike" dirty="0">
                        <a:solidFill>
                          <a:srgbClr val="000000"/>
                        </a:solidFill>
                        <a:effectLst/>
                        <a:latin typeface="Calibri" panose="020F0502020204030204" pitchFamily="34" charset="0"/>
                      </a:endParaRPr>
                    </a:p>
                  </a:txBody>
                  <a:tcPr marL="85725" marR="9525" marT="9525" marB="0" anchor="ctr"/>
                </a:tc>
                <a:extLst>
                  <a:ext uri="{0D108BD9-81ED-4DB2-BD59-A6C34878D82A}">
                    <a16:rowId xmlns:a16="http://schemas.microsoft.com/office/drawing/2014/main" val="245231103"/>
                  </a:ext>
                </a:extLst>
              </a:tr>
              <a:tr h="267629">
                <a:tc>
                  <a:txBody>
                    <a:bodyPr/>
                    <a:lstStyle/>
                    <a:p>
                      <a:pPr algn="l" fontAlgn="b">
                        <a:buNone/>
                      </a:pPr>
                      <a:r>
                        <a:rPr lang="fi-FI" sz="1100" u="none" strike="noStrike" dirty="0" err="1">
                          <a:effectLst/>
                        </a:rPr>
                        <a:t>Pris</a:t>
                      </a:r>
                      <a:r>
                        <a:rPr lang="fi-FI" sz="1100" u="none" strike="noStrike" dirty="0">
                          <a:effectLst/>
                        </a:rPr>
                        <a:t> </a:t>
                      </a:r>
                      <a:r>
                        <a:rPr lang="fi-FI" sz="1100" u="none" strike="noStrike" dirty="0" err="1">
                          <a:effectLst/>
                        </a:rPr>
                        <a:t>pga</a:t>
                      </a:r>
                      <a:r>
                        <a:rPr lang="fi-FI" sz="1100" u="none" strike="noStrike" dirty="0">
                          <a:effectLst/>
                        </a:rPr>
                        <a:t> </a:t>
                      </a:r>
                      <a:r>
                        <a:rPr lang="fi-FI" sz="1100" u="none" strike="noStrike" dirty="0" err="1">
                          <a:effectLst/>
                        </a:rPr>
                        <a:t>onormal</a:t>
                      </a:r>
                      <a:r>
                        <a:rPr lang="fi-FI" sz="1100" u="none" strike="noStrike" dirty="0">
                          <a:effectLst/>
                        </a:rPr>
                        <a:t> </a:t>
                      </a:r>
                      <a:r>
                        <a:rPr lang="fi-FI" sz="1100" u="none" strike="noStrike" dirty="0" err="1">
                          <a:effectLst/>
                        </a:rPr>
                        <a:t>svansen</a:t>
                      </a:r>
                      <a:r>
                        <a:rPr lang="fi-FI" sz="1100" u="none" strike="noStrike" dirty="0">
                          <a:effectLst/>
                        </a:rPr>
                        <a:t>.</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93307203"/>
                  </a:ext>
                </a:extLst>
              </a:tr>
              <a:tr h="267629">
                <a:tc>
                  <a:txBody>
                    <a:bodyPr/>
                    <a:lstStyle/>
                    <a:p>
                      <a:pPr algn="l" fontAlgn="b">
                        <a:buNone/>
                      </a:pPr>
                      <a:r>
                        <a:rPr lang="fi-FI" sz="1100" u="none" strike="noStrike" dirty="0">
                          <a:effectLst/>
                        </a:rPr>
                        <a:t>Puutteellisella rotutyypillä varustettu narttu.</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85859040"/>
                  </a:ext>
                </a:extLst>
              </a:tr>
              <a:tr h="281011">
                <a:tc>
                  <a:txBody>
                    <a:bodyPr/>
                    <a:lstStyle/>
                    <a:p>
                      <a:pPr algn="l" fontAlgn="b">
                        <a:buNone/>
                      </a:pPr>
                      <a:r>
                        <a:rPr lang="sv-SE" sz="1100" u="none" strike="noStrike" dirty="0">
                          <a:effectLst/>
                        </a:rPr>
                        <a:t>Morrar flera gånger mot domaren när domaren försöker undersöka honom. Otypiskt temperament.</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64131156"/>
                  </a:ext>
                </a:extLst>
              </a:tr>
              <a:tr h="281011">
                <a:tc>
                  <a:txBody>
                    <a:bodyPr/>
                    <a:lstStyle/>
                    <a:p>
                      <a:pPr algn="l" fontAlgn="b">
                        <a:buNone/>
                      </a:pPr>
                      <a:r>
                        <a:rPr lang="fi-FI" sz="1100" u="none" strike="noStrike" dirty="0">
                          <a:effectLst/>
                        </a:rPr>
                        <a:t>Hylätty arvosana tulee rotutyypin puutteesta.</a:t>
                      </a:r>
                      <a:endParaRPr lang="fi-FI"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81145011"/>
                  </a:ext>
                </a:extLst>
              </a:tr>
            </a:tbl>
          </a:graphicData>
        </a:graphic>
      </p:graphicFrame>
    </p:spTree>
    <p:extLst>
      <p:ext uri="{BB962C8B-B14F-4D97-AF65-F5344CB8AC3E}">
        <p14:creationId xmlns:p14="http://schemas.microsoft.com/office/powerpoint/2010/main" val="3777153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B69F-38F4-FD7A-18CA-1B0E2B71CCB7}"/>
            </a:ext>
          </a:extLst>
        </p:cNvPr>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C533620-6BD9-F8C1-C6B5-AEBF5F010B8D}"/>
              </a:ext>
            </a:extLst>
          </p:cNvPr>
          <p:cNvGraphicFramePr>
            <a:graphicFrameLocks/>
          </p:cNvGraphicFramePr>
          <p:nvPr>
            <p:extLst>
              <p:ext uri="{D42A27DB-BD31-4B8C-83A1-F6EECF244321}">
                <p14:modId xmlns:p14="http://schemas.microsoft.com/office/powerpoint/2010/main" val="4168970719"/>
              </p:ext>
            </p:extLst>
          </p:nvPr>
        </p:nvGraphicFramePr>
        <p:xfrm>
          <a:off x="2242869" y="974785"/>
          <a:ext cx="6935637" cy="55899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794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7F96D-EA19-DE30-1937-B66A3C716196}"/>
            </a:ext>
          </a:extLst>
        </p:cNvPr>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912AE47F-C031-7128-3D25-8245ABFB6FB7}"/>
              </a:ext>
            </a:extLst>
          </p:cNvPr>
          <p:cNvGraphicFramePr>
            <a:graphicFrameLocks/>
          </p:cNvGraphicFramePr>
          <p:nvPr>
            <p:extLst>
              <p:ext uri="{D42A27DB-BD31-4B8C-83A1-F6EECF244321}">
                <p14:modId xmlns:p14="http://schemas.microsoft.com/office/powerpoint/2010/main" val="1673690775"/>
              </p:ext>
            </p:extLst>
          </p:nvPr>
        </p:nvGraphicFramePr>
        <p:xfrm>
          <a:off x="1846054" y="862642"/>
          <a:ext cx="7988060" cy="5426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43963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F16B1-EF0F-1E78-7E50-6C133034F0ED}"/>
            </a:ext>
          </a:extLst>
        </p:cNvPr>
        <p:cNvGrpSpPr/>
        <p:nvPr/>
      </p:nvGrpSpPr>
      <p:grpSpPr>
        <a:xfrm>
          <a:off x="0" y="0"/>
          <a:ext cx="0" cy="0"/>
          <a:chOff x="0" y="0"/>
          <a:chExt cx="0" cy="0"/>
        </a:xfrm>
      </p:grpSpPr>
      <p:graphicFrame>
        <p:nvGraphicFramePr>
          <p:cNvPr id="6" name="Kaavio 5">
            <a:extLst>
              <a:ext uri="{FF2B5EF4-FFF2-40B4-BE49-F238E27FC236}">
                <a16:creationId xmlns:a16="http://schemas.microsoft.com/office/drawing/2014/main" id="{E91A4040-B393-3215-2B9E-B903D463E28A}"/>
              </a:ext>
            </a:extLst>
          </p:cNvPr>
          <p:cNvGraphicFramePr>
            <a:graphicFrameLocks/>
          </p:cNvGraphicFramePr>
          <p:nvPr>
            <p:extLst>
              <p:ext uri="{D42A27DB-BD31-4B8C-83A1-F6EECF244321}">
                <p14:modId xmlns:p14="http://schemas.microsoft.com/office/powerpoint/2010/main" val="1477694886"/>
              </p:ext>
            </p:extLst>
          </p:nvPr>
        </p:nvGraphicFramePr>
        <p:xfrm>
          <a:off x="2061714" y="992038"/>
          <a:ext cx="6918384" cy="54775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507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D24A0-BA1F-E095-15C6-31FCDE17F110}"/>
            </a:ext>
          </a:extLst>
        </p:cNvPr>
        <p:cNvGrpSpPr/>
        <p:nvPr/>
      </p:nvGrpSpPr>
      <p:grpSpPr>
        <a:xfrm>
          <a:off x="0" y="0"/>
          <a:ext cx="0" cy="0"/>
          <a:chOff x="0" y="0"/>
          <a:chExt cx="0" cy="0"/>
        </a:xfrm>
      </p:grpSpPr>
      <p:graphicFrame>
        <p:nvGraphicFramePr>
          <p:cNvPr id="3" name="Taulukko 2">
            <a:extLst>
              <a:ext uri="{FF2B5EF4-FFF2-40B4-BE49-F238E27FC236}">
                <a16:creationId xmlns:a16="http://schemas.microsoft.com/office/drawing/2014/main" id="{C296DA63-E8AD-C088-9CE5-8813A9C40BEC}"/>
              </a:ext>
            </a:extLst>
          </p:cNvPr>
          <p:cNvGraphicFramePr>
            <a:graphicFrameLocks noGrp="1"/>
          </p:cNvGraphicFramePr>
          <p:nvPr>
            <p:extLst>
              <p:ext uri="{D42A27DB-BD31-4B8C-83A1-F6EECF244321}">
                <p14:modId xmlns:p14="http://schemas.microsoft.com/office/powerpoint/2010/main" val="1544799403"/>
              </p:ext>
            </p:extLst>
          </p:nvPr>
        </p:nvGraphicFramePr>
        <p:xfrm>
          <a:off x="539087" y="1098646"/>
          <a:ext cx="5725235" cy="5424070"/>
        </p:xfrm>
        <a:graphic>
          <a:graphicData uri="http://schemas.openxmlformats.org/drawingml/2006/table">
            <a:tbl>
              <a:tblPr>
                <a:tableStyleId>{8799B23B-EC83-4686-B30A-512413B5E67A}</a:tableStyleId>
              </a:tblPr>
              <a:tblGrid>
                <a:gridCol w="4009469">
                  <a:extLst>
                    <a:ext uri="{9D8B030D-6E8A-4147-A177-3AD203B41FA5}">
                      <a16:colId xmlns:a16="http://schemas.microsoft.com/office/drawing/2014/main" val="2854430969"/>
                    </a:ext>
                  </a:extLst>
                </a:gridCol>
                <a:gridCol w="1715766">
                  <a:extLst>
                    <a:ext uri="{9D8B030D-6E8A-4147-A177-3AD203B41FA5}">
                      <a16:colId xmlns:a16="http://schemas.microsoft.com/office/drawing/2014/main" val="3046083942"/>
                    </a:ext>
                  </a:extLst>
                </a:gridCol>
              </a:tblGrid>
              <a:tr h="575050">
                <a:tc gridSpan="2">
                  <a:txBody>
                    <a:bodyPr/>
                    <a:lstStyle/>
                    <a:p>
                      <a:pPr algn="l" fontAlgn="ctr">
                        <a:buNone/>
                      </a:pPr>
                      <a:r>
                        <a:rPr lang="fi-FI" sz="1800" b="1" u="none" strike="noStrike" dirty="0">
                          <a:effectLst/>
                        </a:rPr>
                        <a:t>Pentueet 2025 – jalostuksen toimintaohjeen täyttävät</a:t>
                      </a:r>
                      <a:endParaRPr lang="fi-FI" sz="18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fi-FI"/>
                    </a:p>
                  </a:txBody>
                  <a:tcPr/>
                </a:tc>
                <a:extLst>
                  <a:ext uri="{0D108BD9-81ED-4DB2-BD59-A6C34878D82A}">
                    <a16:rowId xmlns:a16="http://schemas.microsoft.com/office/drawing/2014/main" val="43051236"/>
                  </a:ext>
                </a:extLst>
              </a:tr>
              <a:tr h="324093">
                <a:tc>
                  <a:txBody>
                    <a:bodyPr/>
                    <a:lstStyle/>
                    <a:p>
                      <a:pPr marL="0" algn="l" rtl="0" eaLnBrk="1" fontAlgn="ctr" latinLnBrk="0" hangingPunct="1">
                        <a:buNone/>
                      </a:pPr>
                      <a:r>
                        <a:rPr kumimoji="0" lang="fi-FI" sz="1400" u="none" strike="noStrike" kern="1200" dirty="0">
                          <a:solidFill>
                            <a:schemeClr val="tx1"/>
                          </a:solidFill>
                          <a:effectLst/>
                          <a:latin typeface="+mn-lt"/>
                          <a:ea typeface="+mn-ea"/>
                          <a:cs typeface="+mn-cs"/>
                        </a:rPr>
                        <a:t>Pentueet 2025</a:t>
                      </a:r>
                    </a:p>
                  </a:txBody>
                  <a:tcPr marL="9525" marR="9525" marT="9525" marB="0" anchor="ctr"/>
                </a:tc>
                <a:tc>
                  <a:txBody>
                    <a:bodyPr/>
                    <a:lstStyle/>
                    <a:p>
                      <a:pPr algn="r" fontAlgn="ctr">
                        <a:buNone/>
                      </a:pPr>
                      <a:r>
                        <a:rPr lang="fi-FI" sz="1400" u="none" strike="noStrike" dirty="0">
                          <a:effectLst/>
                        </a:rPr>
                        <a:t>129 kpl</a:t>
                      </a:r>
                      <a:endParaRPr lang="fi-FI"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32381658"/>
                  </a:ext>
                </a:extLst>
              </a:tr>
              <a:tr h="324093">
                <a:tc>
                  <a:txBody>
                    <a:bodyPr/>
                    <a:lstStyle/>
                    <a:p>
                      <a:pPr algn="l" fontAlgn="ctr">
                        <a:buNone/>
                      </a:pPr>
                      <a:endParaRPr lang="fi-FI"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buNone/>
                      </a:pPr>
                      <a:endParaRPr lang="fi-FI"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25762096"/>
                  </a:ext>
                </a:extLst>
              </a:tr>
              <a:tr h="324093">
                <a:tc gridSpan="2">
                  <a:txBody>
                    <a:bodyPr/>
                    <a:lstStyle/>
                    <a:p>
                      <a:pPr marL="0" algn="l" rtl="0" eaLnBrk="1" fontAlgn="ctr" latinLnBrk="0" hangingPunct="1">
                        <a:buNone/>
                      </a:pPr>
                      <a:r>
                        <a:rPr kumimoji="0" lang="en-US" sz="1400" u="none" strike="noStrike" kern="1200" dirty="0">
                          <a:solidFill>
                            <a:schemeClr val="tx1"/>
                          </a:solidFill>
                          <a:effectLst/>
                          <a:latin typeface="+mn-lt"/>
                          <a:ea typeface="+mn-ea"/>
                          <a:cs typeface="+mn-cs"/>
                        </a:rPr>
                        <a:t>Pois </a:t>
                      </a:r>
                      <a:r>
                        <a:rPr kumimoji="0" lang="en-US" sz="1400" u="none" strike="noStrike" kern="1200" dirty="0" err="1">
                          <a:solidFill>
                            <a:schemeClr val="tx1"/>
                          </a:solidFill>
                          <a:effectLst/>
                          <a:latin typeface="+mn-lt"/>
                          <a:ea typeface="+mn-ea"/>
                          <a:cs typeface="+mn-cs"/>
                        </a:rPr>
                        <a:t>sulkemalla</a:t>
                      </a:r>
                      <a:r>
                        <a:rPr kumimoji="0" lang="en-US" sz="1400" u="none" strike="noStrike" kern="1200" dirty="0">
                          <a:solidFill>
                            <a:schemeClr val="tx1"/>
                          </a:solidFill>
                          <a:effectLst/>
                          <a:latin typeface="+mn-lt"/>
                          <a:ea typeface="+mn-ea"/>
                          <a:cs typeface="+mn-cs"/>
                        </a:rPr>
                        <a:t> </a:t>
                      </a:r>
                      <a:r>
                        <a:rPr kumimoji="0" lang="en-US" sz="1400" u="none" strike="noStrike" kern="1200" dirty="0" err="1">
                          <a:solidFill>
                            <a:schemeClr val="tx1"/>
                          </a:solidFill>
                          <a:effectLst/>
                          <a:latin typeface="+mn-lt"/>
                          <a:ea typeface="+mn-ea"/>
                          <a:cs typeface="+mn-cs"/>
                        </a:rPr>
                        <a:t>seuraavassa</a:t>
                      </a:r>
                      <a:r>
                        <a:rPr kumimoji="0" lang="en-US" sz="1400" u="none" strike="noStrike" kern="1200" dirty="0">
                          <a:solidFill>
                            <a:schemeClr val="tx1"/>
                          </a:solidFill>
                          <a:effectLst/>
                          <a:latin typeface="+mn-lt"/>
                          <a:ea typeface="+mn-ea"/>
                          <a:cs typeface="+mn-cs"/>
                        </a:rPr>
                        <a:t> </a:t>
                      </a:r>
                      <a:r>
                        <a:rPr kumimoji="0" lang="en-US" sz="1400" u="none" strike="noStrike" kern="1200" dirty="0" err="1">
                          <a:solidFill>
                            <a:schemeClr val="tx1"/>
                          </a:solidFill>
                          <a:effectLst/>
                          <a:latin typeface="+mn-lt"/>
                          <a:ea typeface="+mn-ea"/>
                          <a:cs typeface="+mn-cs"/>
                        </a:rPr>
                        <a:t>järjestyksessä</a:t>
                      </a:r>
                      <a:r>
                        <a:rPr kumimoji="0" lang="en-US" sz="1400" u="none" strike="noStrike" kern="1200" dirty="0">
                          <a:solidFill>
                            <a:schemeClr val="tx1"/>
                          </a:solidFill>
                          <a:effectLst/>
                          <a:latin typeface="+mn-lt"/>
                          <a:ea typeface="+mn-ea"/>
                          <a:cs typeface="+mn-cs"/>
                        </a:rPr>
                        <a:t>:</a:t>
                      </a:r>
                      <a:endParaRPr kumimoji="0" lang="fi-FI" sz="1400" u="none" strike="noStrike" kern="1200" dirty="0">
                        <a:solidFill>
                          <a:schemeClr val="tx1"/>
                        </a:solidFill>
                        <a:effectLst/>
                        <a:latin typeface="+mn-lt"/>
                        <a:ea typeface="+mn-ea"/>
                        <a:cs typeface="+mn-cs"/>
                      </a:endParaRPr>
                    </a:p>
                  </a:txBody>
                  <a:tcPr marL="9525" marR="9525" marT="9525" marB="0" anchor="ctr"/>
                </a:tc>
                <a:tc hMerge="1">
                  <a:txBody>
                    <a:bodyPr/>
                    <a:lstStyle/>
                    <a:p>
                      <a:pPr algn="r" fontAlgn="ctr">
                        <a:buNone/>
                      </a:pP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83617726"/>
                  </a:ext>
                </a:extLst>
              </a:tr>
              <a:tr h="324093">
                <a:tc>
                  <a:txBody>
                    <a:bodyPr/>
                    <a:lstStyle/>
                    <a:p>
                      <a:pPr marL="0" indent="0" algn="l" rtl="0" eaLnBrk="1" fontAlgn="ctr" latinLnBrk="0" hangingPunct="1">
                        <a:buFont typeface="Arial" panose="020B0604020202020204" pitchFamily="34" charset="0"/>
                        <a:buNone/>
                      </a:pPr>
                      <a:r>
                        <a:rPr kumimoji="0" lang="fi-FI" sz="1400" u="none" strike="noStrike" kern="1200" dirty="0">
                          <a:solidFill>
                            <a:schemeClr val="tx1"/>
                          </a:solidFill>
                          <a:effectLst/>
                          <a:latin typeface="+mn-lt"/>
                          <a:ea typeface="+mn-ea"/>
                          <a:cs typeface="+mn-cs"/>
                        </a:rPr>
                        <a:t>Selkä, Laajat selkäkuvat</a:t>
                      </a: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- 28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3835974345"/>
                  </a:ext>
                </a:extLst>
              </a:tr>
              <a:tr h="324093">
                <a:tc>
                  <a:txBody>
                    <a:bodyPr/>
                    <a:lstStyle/>
                    <a:p>
                      <a:pPr marL="0" indent="0" algn="l" rtl="0" eaLnBrk="1" fontAlgn="ctr" latinLnBrk="0" hangingPunct="1">
                        <a:buFont typeface="Arial" panose="020B0604020202020204" pitchFamily="34" charset="0"/>
                        <a:buNone/>
                      </a:pPr>
                      <a:r>
                        <a:rPr kumimoji="0" lang="fi-FI" sz="1400" u="none" strike="noStrike" kern="1200" dirty="0">
                          <a:solidFill>
                            <a:schemeClr val="tx1"/>
                          </a:solidFill>
                          <a:effectLst/>
                          <a:latin typeface="+mn-lt"/>
                          <a:ea typeface="+mn-ea"/>
                          <a:cs typeface="+mn-cs"/>
                        </a:rPr>
                        <a:t>Silmät (ei </a:t>
                      </a:r>
                      <a:r>
                        <a:rPr kumimoji="0" lang="fi-FI" sz="1400" u="none" strike="noStrike" kern="1200" dirty="0" err="1">
                          <a:solidFill>
                            <a:schemeClr val="tx1"/>
                          </a:solidFill>
                          <a:effectLst/>
                          <a:latin typeface="+mn-lt"/>
                          <a:ea typeface="+mn-ea"/>
                          <a:cs typeface="+mn-cs"/>
                        </a:rPr>
                        <a:t>prcd</a:t>
                      </a:r>
                      <a:r>
                        <a:rPr kumimoji="0" lang="fi-FI" sz="1400" u="none" strike="noStrike" kern="1200" dirty="0">
                          <a:solidFill>
                            <a:schemeClr val="tx1"/>
                          </a:solidFill>
                          <a:effectLst/>
                          <a:latin typeface="+mn-lt"/>
                          <a:ea typeface="+mn-ea"/>
                          <a:cs typeface="+mn-cs"/>
                        </a:rPr>
                        <a:t>-PRA) </a:t>
                      </a: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- 23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3357269021"/>
                  </a:ext>
                </a:extLst>
              </a:tr>
              <a:tr h="324093">
                <a:tc>
                  <a:txBody>
                    <a:bodyPr/>
                    <a:lstStyle/>
                    <a:p>
                      <a:pPr marL="0" indent="0" algn="l" rtl="0" eaLnBrk="1" fontAlgn="ctr" latinLnBrk="0" hangingPunct="1">
                        <a:buFont typeface="Arial" panose="020B0604020202020204" pitchFamily="34" charset="0"/>
                        <a:buNone/>
                      </a:pPr>
                      <a:r>
                        <a:rPr kumimoji="0" lang="fi-FI" sz="1400" u="none" strike="noStrike" kern="1200" dirty="0">
                          <a:solidFill>
                            <a:schemeClr val="tx1"/>
                          </a:solidFill>
                          <a:effectLst/>
                          <a:latin typeface="+mn-lt"/>
                          <a:ea typeface="+mn-ea"/>
                          <a:cs typeface="+mn-cs"/>
                        </a:rPr>
                        <a:t>Lonkat, BLUP </a:t>
                      </a: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- 19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2427396890"/>
                  </a:ext>
                </a:extLst>
              </a:tr>
              <a:tr h="479952">
                <a:tc>
                  <a:txBody>
                    <a:bodyPr/>
                    <a:lstStyle/>
                    <a:p>
                      <a:pPr marL="0" indent="0" algn="l" rtl="0" eaLnBrk="1" fontAlgn="ctr" latinLnBrk="0" hangingPunct="1">
                        <a:buFont typeface="Arial" panose="020B0604020202020204" pitchFamily="34" charset="0"/>
                        <a:buNone/>
                      </a:pPr>
                      <a:r>
                        <a:rPr kumimoji="0" lang="fi-FI" sz="1400" u="none" strike="noStrike" kern="1200" dirty="0">
                          <a:solidFill>
                            <a:schemeClr val="tx1"/>
                          </a:solidFill>
                          <a:effectLst/>
                          <a:latin typeface="+mn-lt"/>
                          <a:ea typeface="+mn-ea"/>
                          <a:cs typeface="+mn-cs"/>
                        </a:rPr>
                        <a:t>Populaation rakenne, jälkeläisrajoitus ja sukusiitos% </a:t>
                      </a: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- 19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2464155284"/>
                  </a:ext>
                </a:extLst>
              </a:tr>
              <a:tr h="324093">
                <a:tc>
                  <a:txBody>
                    <a:bodyPr/>
                    <a:lstStyle/>
                    <a:p>
                      <a:pPr marL="0" indent="0" algn="l" rtl="0" eaLnBrk="1" fontAlgn="ctr" latinLnBrk="0" hangingPunct="1">
                        <a:buFont typeface="Arial" panose="020B0604020202020204" pitchFamily="34" charset="0"/>
                        <a:buNone/>
                      </a:pPr>
                      <a:r>
                        <a:rPr kumimoji="0" lang="fi-FI" sz="1400" u="none" strike="noStrike" kern="1200" dirty="0">
                          <a:solidFill>
                            <a:schemeClr val="tx1"/>
                          </a:solidFill>
                          <a:effectLst/>
                          <a:latin typeface="+mn-lt"/>
                          <a:ea typeface="+mn-ea"/>
                          <a:cs typeface="+mn-cs"/>
                        </a:rPr>
                        <a:t>Ulkomuoto</a:t>
                      </a:r>
                      <a:endParaRPr kumimoji="0" lang="en-US" sz="1400" u="none" strike="noStrike" kern="1200" dirty="0">
                        <a:solidFill>
                          <a:schemeClr val="tx1"/>
                        </a:solidFill>
                        <a:effectLst/>
                        <a:latin typeface="+mn-lt"/>
                        <a:ea typeface="+mn-ea"/>
                        <a:cs typeface="+mn-cs"/>
                      </a:endParaRP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- 15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713277679"/>
                  </a:ext>
                </a:extLst>
              </a:tr>
              <a:tr h="324093">
                <a:tc>
                  <a:txBody>
                    <a:bodyPr/>
                    <a:lstStyle/>
                    <a:p>
                      <a:pPr marL="0" indent="0" algn="l" rtl="0" eaLnBrk="1" fontAlgn="ctr" latinLnBrk="0" hangingPunct="1">
                        <a:buFont typeface="Arial" panose="020B0604020202020204" pitchFamily="34" charset="0"/>
                        <a:buNone/>
                      </a:pPr>
                      <a:r>
                        <a:rPr kumimoji="0" lang="en-US" sz="1400" u="none" strike="noStrike" kern="1200" dirty="0" err="1">
                          <a:solidFill>
                            <a:schemeClr val="tx1"/>
                          </a:solidFill>
                          <a:effectLst/>
                          <a:latin typeface="+mn-lt"/>
                          <a:ea typeface="+mn-ea"/>
                          <a:cs typeface="+mn-cs"/>
                        </a:rPr>
                        <a:t>Geenitesti</a:t>
                      </a:r>
                      <a:r>
                        <a:rPr kumimoji="0" lang="en-US" sz="1400" u="none" strike="noStrike" kern="1200" dirty="0">
                          <a:solidFill>
                            <a:schemeClr val="tx1"/>
                          </a:solidFill>
                          <a:effectLst/>
                          <a:latin typeface="+mn-lt"/>
                          <a:ea typeface="+mn-ea"/>
                          <a:cs typeface="+mn-cs"/>
                        </a:rPr>
                        <a:t>, CDDY</a:t>
                      </a: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- 5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2139355681"/>
                  </a:ext>
                </a:extLst>
              </a:tr>
              <a:tr h="324093">
                <a:tc>
                  <a:txBody>
                    <a:bodyPr/>
                    <a:lstStyle/>
                    <a:p>
                      <a:pPr marL="0" indent="0" algn="l" rtl="0" eaLnBrk="1" fontAlgn="ctr" latinLnBrk="0" hangingPunct="1">
                        <a:buFont typeface="Arial" panose="020B0604020202020204" pitchFamily="34" charset="0"/>
                        <a:buNone/>
                      </a:pPr>
                      <a:r>
                        <a:rPr kumimoji="0" lang="en-US" sz="1400" u="none" strike="noStrike" kern="1200" dirty="0" err="1">
                          <a:solidFill>
                            <a:schemeClr val="tx1"/>
                          </a:solidFill>
                          <a:effectLst/>
                          <a:latin typeface="+mn-lt"/>
                          <a:ea typeface="+mn-ea"/>
                          <a:cs typeface="+mn-cs"/>
                        </a:rPr>
                        <a:t>Geenitesti</a:t>
                      </a:r>
                      <a:r>
                        <a:rPr kumimoji="0" lang="en-US" sz="1400" u="none" strike="noStrike" kern="1200" dirty="0">
                          <a:solidFill>
                            <a:schemeClr val="tx1"/>
                          </a:solidFill>
                          <a:effectLst/>
                          <a:latin typeface="+mn-lt"/>
                          <a:ea typeface="+mn-ea"/>
                          <a:cs typeface="+mn-cs"/>
                        </a:rPr>
                        <a:t>, </a:t>
                      </a:r>
                      <a:r>
                        <a:rPr kumimoji="0" lang="en-US" sz="1400" u="none" strike="noStrike" kern="1200" dirty="0" err="1">
                          <a:solidFill>
                            <a:schemeClr val="tx1"/>
                          </a:solidFill>
                          <a:effectLst/>
                          <a:latin typeface="+mn-lt"/>
                          <a:ea typeface="+mn-ea"/>
                          <a:cs typeface="+mn-cs"/>
                        </a:rPr>
                        <a:t>prcd</a:t>
                      </a:r>
                      <a:r>
                        <a:rPr kumimoji="0" lang="en-US" sz="1400" u="none" strike="noStrike" kern="1200" dirty="0">
                          <a:solidFill>
                            <a:schemeClr val="tx1"/>
                          </a:solidFill>
                          <a:effectLst/>
                          <a:latin typeface="+mn-lt"/>
                          <a:ea typeface="+mn-ea"/>
                          <a:cs typeface="+mn-cs"/>
                        </a:rPr>
                        <a:t>-PRA</a:t>
                      </a:r>
                      <a:endParaRPr kumimoji="0" lang="fi-FI" sz="1400" u="none" strike="noStrike" kern="1200" dirty="0">
                        <a:solidFill>
                          <a:schemeClr val="tx1"/>
                        </a:solidFill>
                        <a:effectLst/>
                        <a:latin typeface="+mn-lt"/>
                        <a:ea typeface="+mn-ea"/>
                        <a:cs typeface="+mn-cs"/>
                      </a:endParaRP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- 5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792100819"/>
                  </a:ext>
                </a:extLst>
              </a:tr>
              <a:tr h="324093">
                <a:tc>
                  <a:txBody>
                    <a:bodyPr/>
                    <a:lstStyle/>
                    <a:p>
                      <a:pPr marL="0" indent="0" algn="l" rtl="0" eaLnBrk="1" fontAlgn="ctr" latinLnBrk="0" hangingPunct="1">
                        <a:buFont typeface="Arial" panose="020B0604020202020204" pitchFamily="34" charset="0"/>
                        <a:buNone/>
                      </a:pPr>
                      <a:r>
                        <a:rPr kumimoji="0" lang="en-US" sz="1400" u="none" strike="noStrike" kern="1200" dirty="0" err="1">
                          <a:solidFill>
                            <a:schemeClr val="tx1"/>
                          </a:solidFill>
                          <a:effectLst/>
                          <a:latin typeface="+mn-lt"/>
                          <a:ea typeface="+mn-ea"/>
                          <a:cs typeface="+mn-cs"/>
                        </a:rPr>
                        <a:t>Ikä</a:t>
                      </a:r>
                      <a:endParaRPr kumimoji="0" lang="fi-FI" sz="1400" u="none" strike="noStrike" kern="1200" dirty="0">
                        <a:solidFill>
                          <a:schemeClr val="tx1"/>
                        </a:solidFill>
                        <a:effectLst/>
                        <a:latin typeface="+mn-lt"/>
                        <a:ea typeface="+mn-ea"/>
                        <a:cs typeface="+mn-cs"/>
                      </a:endParaRPr>
                    </a:p>
                  </a:txBody>
                  <a:tcPr marL="9525" marR="9525" marT="9525" marB="0" anchor="ctr"/>
                </a:tc>
                <a:tc>
                  <a:txBody>
                    <a:bodyPr/>
                    <a:lstStyle/>
                    <a:p>
                      <a:pPr algn="r" fontAlgn="ctr">
                        <a:buNone/>
                      </a:pPr>
                      <a:r>
                        <a:rPr kumimoji="0" lang="en-US" sz="1400" u="none" strike="noStrike" kern="1200" dirty="0">
                          <a:solidFill>
                            <a:schemeClr val="tx1"/>
                          </a:solidFill>
                          <a:effectLst/>
                          <a:latin typeface="+mn-lt"/>
                          <a:ea typeface="+mn-ea"/>
                          <a:cs typeface="+mn-cs"/>
                        </a:rPr>
                        <a:t>- 4 </a:t>
                      </a:r>
                      <a:r>
                        <a:rPr kumimoji="0" lang="en-US" sz="1400" u="none" strike="noStrike" kern="1200" dirty="0" err="1">
                          <a:solidFill>
                            <a:schemeClr val="tx1"/>
                          </a:solidFill>
                          <a:effectLst/>
                          <a:latin typeface="+mn-lt"/>
                          <a:ea typeface="+mn-ea"/>
                          <a:cs typeface="+mn-cs"/>
                        </a:rPr>
                        <a:t>kpl</a:t>
                      </a:r>
                      <a:endParaRPr kumimoji="0" lang="fi-FI" sz="140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993371716"/>
                  </a:ext>
                </a:extLst>
              </a:tr>
              <a:tr h="324093">
                <a:tc>
                  <a:txBody>
                    <a:bodyPr/>
                    <a:lstStyle/>
                    <a:p>
                      <a:pPr marL="0" algn="l" rtl="0" eaLnBrk="1" fontAlgn="ctr" latinLnBrk="0" hangingPunct="1">
                        <a:buNone/>
                      </a:pPr>
                      <a:endParaRPr kumimoji="0" lang="fi-FI" sz="1400" u="none" strike="noStrike" kern="1200" dirty="0">
                        <a:solidFill>
                          <a:schemeClr val="tx1"/>
                        </a:solidFill>
                        <a:effectLst/>
                        <a:latin typeface="+mn-lt"/>
                        <a:ea typeface="+mn-ea"/>
                        <a:cs typeface="+mn-cs"/>
                      </a:endParaRPr>
                    </a:p>
                  </a:txBody>
                  <a:tcPr marL="9525" marR="9525" marT="9525" marB="0" anchor="ctr"/>
                </a:tc>
                <a:tc>
                  <a:txBody>
                    <a:bodyPr/>
                    <a:lstStyle/>
                    <a:p>
                      <a:pPr algn="r" fontAlgn="ctr">
                        <a:buNone/>
                      </a:pPr>
                      <a:endParaRPr lang="fi-FI"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21177641"/>
                  </a:ext>
                </a:extLst>
              </a:tr>
              <a:tr h="479952">
                <a:tc gridSpan="2">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0" lang="fi-FI" sz="1400" b="1" i="0" u="none" strike="noStrike" kern="1200" dirty="0">
                          <a:solidFill>
                            <a:schemeClr val="tx1"/>
                          </a:solidFill>
                          <a:effectLst/>
                          <a:latin typeface="+mn-lt"/>
                          <a:ea typeface="+mn-ea"/>
                          <a:cs typeface="+mn-cs"/>
                        </a:rPr>
                        <a:t>eli pois sulkemalla 4 pentuetta täyttä jalostustoimikunnan toimintaohjeen 2025.</a:t>
                      </a:r>
                    </a:p>
                  </a:txBody>
                  <a:tcPr marL="9525" marR="9525" marT="9525" marB="0" anchor="ctr"/>
                </a:tc>
                <a:tc hMerge="1">
                  <a:txBody>
                    <a:bodyPr/>
                    <a:lstStyle/>
                    <a:p>
                      <a:pPr algn="r" fontAlgn="ctr">
                        <a:buNone/>
                      </a:pP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10108573"/>
                  </a:ext>
                </a:extLst>
              </a:tr>
              <a:tr h="324093">
                <a:tc>
                  <a:txBody>
                    <a:bodyPr/>
                    <a:lstStyle/>
                    <a:p>
                      <a:pPr algn="l" fontAlgn="ctr">
                        <a:buNone/>
                      </a:pPr>
                      <a:endParaRPr lang="fi-FI"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buNone/>
                      </a:pPr>
                      <a:endParaRPr lang="fi-FI"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70412481"/>
                  </a:ext>
                </a:extLst>
              </a:tr>
            </a:tbl>
          </a:graphicData>
        </a:graphic>
      </p:graphicFrame>
      <p:sp>
        <p:nvSpPr>
          <p:cNvPr id="5" name="Tekstiruutu 4">
            <a:extLst>
              <a:ext uri="{FF2B5EF4-FFF2-40B4-BE49-F238E27FC236}">
                <a16:creationId xmlns:a16="http://schemas.microsoft.com/office/drawing/2014/main" id="{5E75ACAB-213C-021F-3807-ABDE62EFE72D}"/>
              </a:ext>
            </a:extLst>
          </p:cNvPr>
          <p:cNvSpPr txBox="1"/>
          <p:nvPr/>
        </p:nvSpPr>
        <p:spPr>
          <a:xfrm>
            <a:off x="6771564" y="1569691"/>
            <a:ext cx="4478138" cy="2031325"/>
          </a:xfrm>
          <a:prstGeom prst="rect">
            <a:avLst/>
          </a:prstGeom>
          <a:noFill/>
          <a:ln>
            <a:noFill/>
          </a:ln>
        </p:spPr>
        <p:txBody>
          <a:bodyPr wrap="square">
            <a:spAutoFit/>
          </a:bodyPr>
          <a:lstStyle/>
          <a:p>
            <a:pPr algn="l">
              <a:buNone/>
            </a:pPr>
            <a:r>
              <a:rPr lang="fi-FI" sz="1400" dirty="0"/>
              <a:t>Tietolähteet: </a:t>
            </a:r>
          </a:p>
          <a:p>
            <a:pPr algn="l">
              <a:buNone/>
            </a:pPr>
            <a:endParaRPr lang="fi-FI" sz="1400" dirty="0"/>
          </a:p>
          <a:p>
            <a:pPr algn="l">
              <a:buNone/>
            </a:pPr>
            <a:r>
              <a:rPr lang="fi-FI" sz="1400" dirty="0"/>
              <a:t>Koiranet</a:t>
            </a:r>
          </a:p>
          <a:p>
            <a:pPr algn="l">
              <a:buNone/>
            </a:pPr>
            <a:r>
              <a:rPr lang="fi-FI" sz="1400" dirty="0"/>
              <a:t>Jalostuksen toimintaohje 2025</a:t>
            </a:r>
          </a:p>
          <a:p>
            <a:pPr algn="l">
              <a:buNone/>
            </a:pPr>
            <a:r>
              <a:rPr lang="fi-FI" sz="1400" dirty="0"/>
              <a:t>Cockerspanielit ry:n kotisivut/ jalostustoimikunta/ geenitestitulokset</a:t>
            </a:r>
          </a:p>
          <a:p>
            <a:pPr algn="l">
              <a:buNone/>
            </a:pPr>
            <a:endParaRPr lang="fi-FI" sz="1400" dirty="0"/>
          </a:p>
          <a:p>
            <a:pPr algn="l">
              <a:buNone/>
            </a:pPr>
            <a:r>
              <a:rPr lang="fi-FI" sz="1400" dirty="0"/>
              <a:t>Mukana ei ole toimintaohjeen 2025 suosituksia.</a:t>
            </a:r>
          </a:p>
          <a:p>
            <a:pPr algn="l">
              <a:buNone/>
            </a:pPr>
            <a:endParaRPr lang="fi-FI" sz="1400" dirty="0"/>
          </a:p>
        </p:txBody>
      </p:sp>
    </p:spTree>
    <p:extLst>
      <p:ext uri="{BB962C8B-B14F-4D97-AF65-F5344CB8AC3E}">
        <p14:creationId xmlns:p14="http://schemas.microsoft.com/office/powerpoint/2010/main" val="3713486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2D2E4-4E64-66B9-D8B3-A7F5E3F85591}"/>
            </a:ext>
          </a:extLst>
        </p:cNvPr>
        <p:cNvGrpSpPr/>
        <p:nvPr/>
      </p:nvGrpSpPr>
      <p:grpSpPr>
        <a:xfrm>
          <a:off x="0" y="0"/>
          <a:ext cx="0" cy="0"/>
          <a:chOff x="0" y="0"/>
          <a:chExt cx="0" cy="0"/>
        </a:xfrm>
      </p:grpSpPr>
      <p:graphicFrame>
        <p:nvGraphicFramePr>
          <p:cNvPr id="3" name="Taulukko 2">
            <a:extLst>
              <a:ext uri="{FF2B5EF4-FFF2-40B4-BE49-F238E27FC236}">
                <a16:creationId xmlns:a16="http://schemas.microsoft.com/office/drawing/2014/main" id="{B36F9F43-E74E-3DB5-8BC2-8406555DCA7A}"/>
              </a:ext>
            </a:extLst>
          </p:cNvPr>
          <p:cNvGraphicFramePr>
            <a:graphicFrameLocks noGrp="1"/>
          </p:cNvGraphicFramePr>
          <p:nvPr/>
        </p:nvGraphicFramePr>
        <p:xfrm>
          <a:off x="1030608" y="1257910"/>
          <a:ext cx="4538294" cy="4971006"/>
        </p:xfrm>
        <a:graphic>
          <a:graphicData uri="http://schemas.openxmlformats.org/drawingml/2006/table">
            <a:tbl>
              <a:tblPr>
                <a:tableStyleId>{8799B23B-EC83-4686-B30A-512413B5E67A}</a:tableStyleId>
              </a:tblPr>
              <a:tblGrid>
                <a:gridCol w="3183336">
                  <a:extLst>
                    <a:ext uri="{9D8B030D-6E8A-4147-A177-3AD203B41FA5}">
                      <a16:colId xmlns:a16="http://schemas.microsoft.com/office/drawing/2014/main" val="2854430969"/>
                    </a:ext>
                  </a:extLst>
                </a:gridCol>
                <a:gridCol w="1354958">
                  <a:extLst>
                    <a:ext uri="{9D8B030D-6E8A-4147-A177-3AD203B41FA5}">
                      <a16:colId xmlns:a16="http://schemas.microsoft.com/office/drawing/2014/main" val="3046083942"/>
                    </a:ext>
                  </a:extLst>
                </a:gridCol>
              </a:tblGrid>
              <a:tr h="302684">
                <a:tc gridSpan="2">
                  <a:txBody>
                    <a:bodyPr/>
                    <a:lstStyle/>
                    <a:p>
                      <a:pPr algn="l" fontAlgn="ctr">
                        <a:buNone/>
                      </a:pPr>
                      <a:r>
                        <a:rPr lang="fi-FI" sz="1400" b="1" u="none" strike="noStrike" dirty="0">
                          <a:effectLst/>
                        </a:rPr>
                        <a:t>Vuositilasto - rekisteröinnit 2025</a:t>
                      </a:r>
                      <a:endParaRPr lang="fi-FI"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fi-FI"/>
                    </a:p>
                  </a:txBody>
                  <a:tcPr/>
                </a:tc>
                <a:extLst>
                  <a:ext uri="{0D108BD9-81ED-4DB2-BD59-A6C34878D82A}">
                    <a16:rowId xmlns:a16="http://schemas.microsoft.com/office/drawing/2014/main" val="43051236"/>
                  </a:ext>
                </a:extLst>
              </a:tr>
              <a:tr h="232834">
                <a:tc>
                  <a:txBody>
                    <a:bodyPr/>
                    <a:lstStyle/>
                    <a:p>
                      <a:pPr algn="l" fontAlgn="ctr">
                        <a:buNone/>
                      </a:pPr>
                      <a:r>
                        <a:rPr lang="fi-FI" sz="1100" u="none" strike="noStrike">
                          <a:effectLst/>
                        </a:rPr>
                        <a:t>Pennut (kotimaiset)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640</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32381658"/>
                  </a:ext>
                </a:extLst>
              </a:tr>
              <a:tr h="232834">
                <a:tc>
                  <a:txBody>
                    <a:bodyPr/>
                    <a:lstStyle/>
                    <a:p>
                      <a:pPr algn="l" fontAlgn="ctr">
                        <a:buNone/>
                      </a:pPr>
                      <a:r>
                        <a:rPr lang="fi-FI" sz="1100" u="none" strike="noStrike">
                          <a:effectLst/>
                        </a:rPr>
                        <a:t>Tuonnit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35</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25762096"/>
                  </a:ext>
                </a:extLst>
              </a:tr>
              <a:tr h="232834">
                <a:tc>
                  <a:txBody>
                    <a:bodyPr/>
                    <a:lstStyle/>
                    <a:p>
                      <a:pPr algn="l" fontAlgn="ctr">
                        <a:buNone/>
                      </a:pPr>
                      <a:r>
                        <a:rPr lang="fi-FI" sz="1100" u="none" strike="noStrike">
                          <a:effectLst/>
                        </a:rPr>
                        <a:t>Rekisteröinnit yht.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675</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83617726"/>
                  </a:ext>
                </a:extLst>
              </a:tr>
              <a:tr h="232834">
                <a:tc>
                  <a:txBody>
                    <a:bodyPr/>
                    <a:lstStyle/>
                    <a:p>
                      <a:pPr algn="l" fontAlgn="ctr">
                        <a:buNone/>
                      </a:pPr>
                      <a:r>
                        <a:rPr lang="fi-FI" sz="1100" u="none" strike="noStrike">
                          <a:effectLst/>
                        </a:rPr>
                        <a:t>Pentueet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129</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35974345"/>
                  </a:ext>
                </a:extLst>
              </a:tr>
              <a:tr h="232834">
                <a:tc>
                  <a:txBody>
                    <a:bodyPr/>
                    <a:lstStyle/>
                    <a:p>
                      <a:pPr algn="l" fontAlgn="ctr">
                        <a:buNone/>
                      </a:pPr>
                      <a:r>
                        <a:rPr lang="fi-FI" sz="1100" u="none" strike="noStrike">
                          <a:effectLst/>
                        </a:rPr>
                        <a:t>Pentuekoko</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5</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57269021"/>
                  </a:ext>
                </a:extLst>
              </a:tr>
              <a:tr h="232834">
                <a:tc>
                  <a:txBody>
                    <a:bodyPr/>
                    <a:lstStyle/>
                    <a:p>
                      <a:pPr algn="l" fontAlgn="ctr">
                        <a:buNone/>
                      </a:pPr>
                      <a:r>
                        <a:rPr lang="fi-FI" sz="1100" u="none" strike="noStrike">
                          <a:effectLst/>
                        </a:rPr>
                        <a:t>Kasvattajat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73</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27396890"/>
                  </a:ext>
                </a:extLst>
              </a:tr>
              <a:tr h="232834">
                <a:tc>
                  <a:txBody>
                    <a:bodyPr/>
                    <a:lstStyle/>
                    <a:p>
                      <a:pPr algn="l" fontAlgn="ctr">
                        <a:buNone/>
                      </a:pPr>
                      <a:r>
                        <a:rPr lang="fi-FI" sz="1100" u="none" strike="noStrike">
                          <a:effectLst/>
                        </a:rPr>
                        <a:t>jalostukseen käytetyt eri urokset</a:t>
                      </a:r>
                      <a:endParaRPr lang="fi-FI" sz="11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dirty="0">
                          <a:effectLst/>
                        </a:rPr>
                        <a:t> </a:t>
                      </a: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64155284"/>
                  </a:ext>
                </a:extLst>
              </a:tr>
              <a:tr h="232834">
                <a:tc>
                  <a:txBody>
                    <a:bodyPr/>
                    <a:lstStyle/>
                    <a:p>
                      <a:pPr algn="l" fontAlgn="ctr">
                        <a:buNone/>
                      </a:pPr>
                      <a:r>
                        <a:rPr lang="fi-FI" sz="1100" u="none" strike="noStrike">
                          <a:effectLst/>
                        </a:rPr>
                        <a:t>- kaikki</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77</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13277679"/>
                  </a:ext>
                </a:extLst>
              </a:tr>
              <a:tr h="232834">
                <a:tc>
                  <a:txBody>
                    <a:bodyPr/>
                    <a:lstStyle/>
                    <a:p>
                      <a:pPr algn="l" fontAlgn="ctr">
                        <a:buNone/>
                      </a:pPr>
                      <a:r>
                        <a:rPr lang="fi-FI" sz="1100" u="none" strike="noStrike">
                          <a:effectLst/>
                        </a:rPr>
                        <a:t>- kotimaiset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44</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39355681"/>
                  </a:ext>
                </a:extLst>
              </a:tr>
              <a:tr h="232834">
                <a:tc>
                  <a:txBody>
                    <a:bodyPr/>
                    <a:lstStyle/>
                    <a:p>
                      <a:pPr algn="l" fontAlgn="ctr">
                        <a:buNone/>
                      </a:pPr>
                      <a:r>
                        <a:rPr lang="fi-FI" sz="1100" u="none" strike="noStrike">
                          <a:effectLst/>
                        </a:rPr>
                        <a:t>- tuonnit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24</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92100819"/>
                  </a:ext>
                </a:extLst>
              </a:tr>
              <a:tr h="232834">
                <a:tc>
                  <a:txBody>
                    <a:bodyPr/>
                    <a:lstStyle/>
                    <a:p>
                      <a:pPr algn="l" fontAlgn="ctr">
                        <a:buNone/>
                      </a:pPr>
                      <a:r>
                        <a:rPr lang="fi-FI" sz="1100" u="none" strike="noStrike">
                          <a:effectLst/>
                        </a:rPr>
                        <a:t>- ulkomaiset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9</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93371716"/>
                  </a:ext>
                </a:extLst>
              </a:tr>
              <a:tr h="232834">
                <a:tc>
                  <a:txBody>
                    <a:bodyPr/>
                    <a:lstStyle/>
                    <a:p>
                      <a:pPr algn="l" fontAlgn="ctr">
                        <a:buNone/>
                      </a:pPr>
                      <a:r>
                        <a:rPr lang="fi-FI" sz="1100" u="none" strike="noStrike">
                          <a:effectLst/>
                        </a:rPr>
                        <a:t>- keskimääräinen jalostuskäytön ikä</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4 v 7 kk</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21177641"/>
                  </a:ext>
                </a:extLst>
              </a:tr>
              <a:tr h="232834">
                <a:tc>
                  <a:txBody>
                    <a:bodyPr/>
                    <a:lstStyle/>
                    <a:p>
                      <a:pPr algn="l" fontAlgn="ctr">
                        <a:buNone/>
                      </a:pPr>
                      <a:r>
                        <a:rPr lang="fi-FI" sz="1100" u="none" strike="noStrike">
                          <a:effectLst/>
                        </a:rPr>
                        <a:t>jalostukseen käytetyt eri nartut</a:t>
                      </a:r>
                      <a:endParaRPr lang="fi-FI" sz="11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10108573"/>
                  </a:ext>
                </a:extLst>
              </a:tr>
              <a:tr h="232834">
                <a:tc>
                  <a:txBody>
                    <a:bodyPr/>
                    <a:lstStyle/>
                    <a:p>
                      <a:pPr algn="l" fontAlgn="ctr">
                        <a:buNone/>
                      </a:pPr>
                      <a:r>
                        <a:rPr lang="fi-FI" sz="1100" u="none" strike="noStrike">
                          <a:effectLst/>
                        </a:rPr>
                        <a:t>- kaikki</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124</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70412481"/>
                  </a:ext>
                </a:extLst>
              </a:tr>
              <a:tr h="232834">
                <a:tc>
                  <a:txBody>
                    <a:bodyPr/>
                    <a:lstStyle/>
                    <a:p>
                      <a:pPr algn="l" fontAlgn="ctr">
                        <a:buNone/>
                      </a:pPr>
                      <a:r>
                        <a:rPr lang="fi-FI" sz="1100" u="none" strike="noStrike">
                          <a:effectLst/>
                        </a:rPr>
                        <a:t>- kotimaiset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113</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17286077"/>
                  </a:ext>
                </a:extLst>
              </a:tr>
              <a:tr h="232834">
                <a:tc>
                  <a:txBody>
                    <a:bodyPr/>
                    <a:lstStyle/>
                    <a:p>
                      <a:pPr algn="l" fontAlgn="ctr">
                        <a:buNone/>
                      </a:pPr>
                      <a:r>
                        <a:rPr lang="fi-FI" sz="1100" u="none" strike="noStrike">
                          <a:effectLst/>
                        </a:rPr>
                        <a:t>- tuonnit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11</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62666556"/>
                  </a:ext>
                </a:extLst>
              </a:tr>
              <a:tr h="232834">
                <a:tc>
                  <a:txBody>
                    <a:bodyPr/>
                    <a:lstStyle/>
                    <a:p>
                      <a:pPr algn="l" fontAlgn="ctr">
                        <a:buNone/>
                      </a:pPr>
                      <a:r>
                        <a:rPr lang="fi-FI" sz="1100" u="none" strike="noStrike">
                          <a:effectLst/>
                        </a:rPr>
                        <a:t>- keskimääräinen jalostuskäytön ikä</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3 v 9 kk</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18728638"/>
                  </a:ext>
                </a:extLst>
              </a:tr>
              <a:tr h="232834">
                <a:tc>
                  <a:txBody>
                    <a:bodyPr/>
                    <a:lstStyle/>
                    <a:p>
                      <a:pPr algn="l" fontAlgn="ctr">
                        <a:buNone/>
                      </a:pPr>
                      <a:r>
                        <a:rPr lang="fi-FI" sz="1100" u="none" strike="noStrike">
                          <a:effectLst/>
                        </a:rPr>
                        <a:t>Isoisät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129</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31095372"/>
                  </a:ext>
                </a:extLst>
              </a:tr>
              <a:tr h="232834">
                <a:tc>
                  <a:txBody>
                    <a:bodyPr/>
                    <a:lstStyle/>
                    <a:p>
                      <a:pPr algn="l" fontAlgn="ctr">
                        <a:buNone/>
                      </a:pPr>
                      <a:r>
                        <a:rPr lang="fi-FI" sz="1100" u="none" strike="noStrike">
                          <a:effectLst/>
                        </a:rPr>
                        <a:t>Isoäidit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173</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92327738"/>
                  </a:ext>
                </a:extLst>
              </a:tr>
              <a:tr h="244476">
                <a:tc>
                  <a:txBody>
                    <a:bodyPr/>
                    <a:lstStyle/>
                    <a:p>
                      <a:pPr algn="l" fontAlgn="ctr">
                        <a:buNone/>
                      </a:pPr>
                      <a:r>
                        <a:rPr lang="fi-FI" sz="1100" u="none" strike="noStrike">
                          <a:effectLst/>
                        </a:rPr>
                        <a:t>Sukusiitosprosentti</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dirty="0">
                          <a:effectLst/>
                        </a:rPr>
                        <a:t>1,21 %</a:t>
                      </a: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88559627"/>
                  </a:ext>
                </a:extLst>
              </a:tr>
            </a:tbl>
          </a:graphicData>
        </a:graphic>
      </p:graphicFrame>
      <p:graphicFrame>
        <p:nvGraphicFramePr>
          <p:cNvPr id="4" name="Taulukko 3">
            <a:extLst>
              <a:ext uri="{FF2B5EF4-FFF2-40B4-BE49-F238E27FC236}">
                <a16:creationId xmlns:a16="http://schemas.microsoft.com/office/drawing/2014/main" id="{5D63E308-DEEF-359A-C9C9-D2E7558EDB6D}"/>
              </a:ext>
            </a:extLst>
          </p:cNvPr>
          <p:cNvGraphicFramePr>
            <a:graphicFrameLocks noGrp="1"/>
          </p:cNvGraphicFramePr>
          <p:nvPr/>
        </p:nvGraphicFramePr>
        <p:xfrm>
          <a:off x="6096000" y="1257910"/>
          <a:ext cx="5001892" cy="4586003"/>
        </p:xfrm>
        <a:graphic>
          <a:graphicData uri="http://schemas.openxmlformats.org/drawingml/2006/table">
            <a:tbl>
              <a:tblPr>
                <a:tableStyleId>{8799B23B-EC83-4686-B30A-512413B5E67A}</a:tableStyleId>
              </a:tblPr>
              <a:tblGrid>
                <a:gridCol w="3508522">
                  <a:extLst>
                    <a:ext uri="{9D8B030D-6E8A-4147-A177-3AD203B41FA5}">
                      <a16:colId xmlns:a16="http://schemas.microsoft.com/office/drawing/2014/main" val="741414027"/>
                    </a:ext>
                  </a:extLst>
                </a:gridCol>
                <a:gridCol w="1493370">
                  <a:extLst>
                    <a:ext uri="{9D8B030D-6E8A-4147-A177-3AD203B41FA5}">
                      <a16:colId xmlns:a16="http://schemas.microsoft.com/office/drawing/2014/main" val="2818219262"/>
                    </a:ext>
                  </a:extLst>
                </a:gridCol>
              </a:tblGrid>
              <a:tr h="343620">
                <a:tc gridSpan="2">
                  <a:txBody>
                    <a:bodyPr/>
                    <a:lstStyle/>
                    <a:p>
                      <a:pPr algn="l" fontAlgn="ctr">
                        <a:buNone/>
                      </a:pPr>
                      <a:r>
                        <a:rPr lang="fi-FI" sz="1400" b="1" u="none" strike="noStrike" dirty="0">
                          <a:effectLst/>
                        </a:rPr>
                        <a:t>Vuositilasto - jalostuspohja 2025</a:t>
                      </a:r>
                      <a:endParaRPr lang="fi-FI"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fi-FI"/>
                    </a:p>
                  </a:txBody>
                  <a:tcPr/>
                </a:tc>
                <a:extLst>
                  <a:ext uri="{0D108BD9-81ED-4DB2-BD59-A6C34878D82A}">
                    <a16:rowId xmlns:a16="http://schemas.microsoft.com/office/drawing/2014/main" val="1134012233"/>
                  </a:ext>
                </a:extLst>
              </a:tr>
              <a:tr h="264323">
                <a:tc>
                  <a:txBody>
                    <a:bodyPr/>
                    <a:lstStyle/>
                    <a:p>
                      <a:pPr algn="l" fontAlgn="ctr">
                        <a:buNone/>
                      </a:pPr>
                      <a:r>
                        <a:rPr lang="fi-FI" sz="1100" u="none" strike="noStrike">
                          <a:effectLst/>
                        </a:rPr>
                        <a:t>Per vuosi</a:t>
                      </a:r>
                      <a:endParaRPr lang="fi-FI" sz="11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04703550"/>
                  </a:ext>
                </a:extLst>
              </a:tr>
              <a:tr h="264323">
                <a:tc>
                  <a:txBody>
                    <a:bodyPr/>
                    <a:lstStyle/>
                    <a:p>
                      <a:pPr algn="l" fontAlgn="ctr">
                        <a:buNone/>
                      </a:pPr>
                      <a:r>
                        <a:rPr lang="fi-FI" sz="1100" u="none" strike="noStrike">
                          <a:effectLst/>
                        </a:rPr>
                        <a:t>- pentueet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129</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10532614"/>
                  </a:ext>
                </a:extLst>
              </a:tr>
              <a:tr h="264323">
                <a:tc>
                  <a:txBody>
                    <a:bodyPr/>
                    <a:lstStyle/>
                    <a:p>
                      <a:pPr algn="l" fontAlgn="ctr">
                        <a:buNone/>
                      </a:pPr>
                      <a:r>
                        <a:rPr lang="fi-FI" sz="1100" u="none" strike="noStrike">
                          <a:effectLst/>
                        </a:rPr>
                        <a:t>- jalostukseen käytetyt eri urokset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77</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2838582"/>
                  </a:ext>
                </a:extLst>
              </a:tr>
              <a:tr h="264323">
                <a:tc>
                  <a:txBody>
                    <a:bodyPr/>
                    <a:lstStyle/>
                    <a:p>
                      <a:pPr algn="l" fontAlgn="ctr">
                        <a:buNone/>
                      </a:pPr>
                      <a:r>
                        <a:rPr lang="fi-FI" sz="1100" u="none" strike="noStrike">
                          <a:effectLst/>
                        </a:rPr>
                        <a:t>- jalostukseen käytetyt eri nartut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124</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5958651"/>
                  </a:ext>
                </a:extLst>
              </a:tr>
              <a:tr h="264323">
                <a:tc>
                  <a:txBody>
                    <a:bodyPr/>
                    <a:lstStyle/>
                    <a:p>
                      <a:pPr algn="l" fontAlgn="ctr">
                        <a:buNone/>
                      </a:pPr>
                      <a:r>
                        <a:rPr lang="fi-FI" sz="1100" u="none" strike="noStrike">
                          <a:effectLst/>
                        </a:rPr>
                        <a:t>- isät/emät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0,62</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50526815"/>
                  </a:ext>
                </a:extLst>
              </a:tr>
              <a:tr h="264323">
                <a:tc>
                  <a:txBody>
                    <a:bodyPr/>
                    <a:lstStyle/>
                    <a:p>
                      <a:pPr algn="l" fontAlgn="ctr">
                        <a:buNone/>
                      </a:pPr>
                      <a:r>
                        <a:rPr lang="fi-FI" sz="1100" u="none" strike="noStrike">
                          <a:effectLst/>
                        </a:rPr>
                        <a:t>- tehollinen populaatio</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137 (53%)</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73372078"/>
                  </a:ext>
                </a:extLst>
              </a:tr>
              <a:tr h="264323">
                <a:tc>
                  <a:txBody>
                    <a:bodyPr/>
                    <a:lstStyle/>
                    <a:p>
                      <a:pPr algn="l" fontAlgn="ctr">
                        <a:buNone/>
                      </a:pPr>
                      <a:r>
                        <a:rPr lang="fi-FI" sz="1100" u="none" strike="noStrike">
                          <a:effectLst/>
                        </a:rPr>
                        <a:t>- uroksista käytetty jalostukseen</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0 %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14593254"/>
                  </a:ext>
                </a:extLst>
              </a:tr>
              <a:tr h="264323">
                <a:tc>
                  <a:txBody>
                    <a:bodyPr/>
                    <a:lstStyle/>
                    <a:p>
                      <a:pPr algn="l" fontAlgn="ctr">
                        <a:buNone/>
                      </a:pPr>
                      <a:r>
                        <a:rPr lang="fi-FI" sz="1100" u="none" strike="noStrike">
                          <a:effectLst/>
                        </a:rPr>
                        <a:t>- nartuista käytetty jalostukseen</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1 %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17210234"/>
                  </a:ext>
                </a:extLst>
              </a:tr>
              <a:tr h="264323">
                <a:tc>
                  <a:txBody>
                    <a:bodyPr/>
                    <a:lstStyle/>
                    <a:p>
                      <a:pPr algn="l" fontAlgn="ctr">
                        <a:buNone/>
                      </a:pPr>
                      <a:r>
                        <a:rPr lang="fi-FI" sz="1100" u="none" strike="noStrike">
                          <a:effectLst/>
                        </a:rPr>
                        <a:t>Per sukupolvi (4 vuotta)</a:t>
                      </a:r>
                      <a:endParaRPr lang="fi-FI" sz="1100" b="1"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2831177"/>
                  </a:ext>
                </a:extLst>
              </a:tr>
              <a:tr h="264323">
                <a:tc>
                  <a:txBody>
                    <a:bodyPr/>
                    <a:lstStyle/>
                    <a:p>
                      <a:pPr algn="l" fontAlgn="ctr">
                        <a:buNone/>
                      </a:pPr>
                      <a:r>
                        <a:rPr lang="fi-FI" sz="1100" u="none" strike="noStrike">
                          <a:effectLst/>
                        </a:rPr>
                        <a:t>- pentueet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537</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0310784"/>
                  </a:ext>
                </a:extLst>
              </a:tr>
              <a:tr h="264323">
                <a:tc>
                  <a:txBody>
                    <a:bodyPr/>
                    <a:lstStyle/>
                    <a:p>
                      <a:pPr algn="l" fontAlgn="ctr">
                        <a:buNone/>
                      </a:pPr>
                      <a:r>
                        <a:rPr lang="fi-FI" sz="1100" u="none" strike="noStrike">
                          <a:effectLst/>
                        </a:rPr>
                        <a:t>- jalostukseen käytetyt eri urokset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dirty="0">
                          <a:effectLst/>
                        </a:rPr>
                        <a:t>183</a:t>
                      </a: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37421970"/>
                  </a:ext>
                </a:extLst>
              </a:tr>
              <a:tr h="264323">
                <a:tc>
                  <a:txBody>
                    <a:bodyPr/>
                    <a:lstStyle/>
                    <a:p>
                      <a:pPr algn="l" fontAlgn="ctr">
                        <a:buNone/>
                      </a:pPr>
                      <a:r>
                        <a:rPr lang="fi-FI" sz="1100" u="none" strike="noStrike">
                          <a:effectLst/>
                        </a:rPr>
                        <a:t>- jalostukseen käytetyt eri nartut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386</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17347958"/>
                  </a:ext>
                </a:extLst>
              </a:tr>
              <a:tr h="264323">
                <a:tc>
                  <a:txBody>
                    <a:bodyPr/>
                    <a:lstStyle/>
                    <a:p>
                      <a:pPr algn="l" fontAlgn="ctr">
                        <a:buNone/>
                      </a:pPr>
                      <a:r>
                        <a:rPr lang="fi-FI" sz="1100" u="none" strike="noStrike">
                          <a:effectLst/>
                        </a:rPr>
                        <a:t>- isät/emät</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0,47</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5822901"/>
                  </a:ext>
                </a:extLst>
              </a:tr>
              <a:tr h="264323">
                <a:tc>
                  <a:txBody>
                    <a:bodyPr/>
                    <a:lstStyle/>
                    <a:p>
                      <a:pPr algn="l" fontAlgn="ctr">
                        <a:buNone/>
                      </a:pPr>
                      <a:r>
                        <a:rPr lang="fi-FI" sz="1100" u="none" strike="noStrike">
                          <a:effectLst/>
                        </a:rPr>
                        <a:t>- tehollinen populaatio</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dirty="0">
                          <a:effectLst/>
                        </a:rPr>
                        <a:t>376 (35%)</a:t>
                      </a: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39288056"/>
                  </a:ext>
                </a:extLst>
              </a:tr>
              <a:tr h="264323">
                <a:tc>
                  <a:txBody>
                    <a:bodyPr/>
                    <a:lstStyle/>
                    <a:p>
                      <a:pPr algn="l" fontAlgn="ctr">
                        <a:buNone/>
                      </a:pPr>
                      <a:r>
                        <a:rPr lang="fi-FI" sz="1100" u="none" strike="noStrike">
                          <a:effectLst/>
                        </a:rPr>
                        <a:t>- uroksista käytetty jalostukseen</a:t>
                      </a:r>
                      <a:endParaRPr lang="fi-FI" sz="11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a:effectLst/>
                        </a:rPr>
                        <a:t>3 %</a:t>
                      </a:r>
                      <a:endParaRPr lang="fi-FI"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3221548"/>
                  </a:ext>
                </a:extLst>
              </a:tr>
              <a:tr h="277538">
                <a:tc>
                  <a:txBody>
                    <a:bodyPr/>
                    <a:lstStyle/>
                    <a:p>
                      <a:pPr algn="l" fontAlgn="ctr">
                        <a:buNone/>
                      </a:pPr>
                      <a:r>
                        <a:rPr lang="fi-FI" sz="1100" u="none" strike="noStrike" dirty="0">
                          <a:effectLst/>
                        </a:rPr>
                        <a:t>- nartuista käytetty jalostukseen</a:t>
                      </a:r>
                      <a:endParaRPr lang="fi-FI"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buNone/>
                      </a:pPr>
                      <a:r>
                        <a:rPr lang="fi-FI" sz="1100" u="none" strike="noStrike" dirty="0">
                          <a:effectLst/>
                        </a:rPr>
                        <a:t>5 %</a:t>
                      </a:r>
                      <a:endParaRPr lang="fi-FI"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0682579"/>
                  </a:ext>
                </a:extLst>
              </a:tr>
            </a:tbl>
          </a:graphicData>
        </a:graphic>
      </p:graphicFrame>
    </p:spTree>
    <p:extLst>
      <p:ext uri="{BB962C8B-B14F-4D97-AF65-F5344CB8AC3E}">
        <p14:creationId xmlns:p14="http://schemas.microsoft.com/office/powerpoint/2010/main" val="13190596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63323-7ABB-58A8-77DC-38C1C7629F22}"/>
            </a:ext>
          </a:extLst>
        </p:cNvPr>
        <p:cNvGrpSpPr/>
        <p:nvPr/>
      </p:nvGrpSpPr>
      <p:grpSpPr>
        <a:xfrm>
          <a:off x="0" y="0"/>
          <a:ext cx="0" cy="0"/>
          <a:chOff x="0" y="0"/>
          <a:chExt cx="0" cy="0"/>
        </a:xfrm>
      </p:grpSpPr>
      <p:graphicFrame>
        <p:nvGraphicFramePr>
          <p:cNvPr id="3" name="Taulukko 2">
            <a:extLst>
              <a:ext uri="{FF2B5EF4-FFF2-40B4-BE49-F238E27FC236}">
                <a16:creationId xmlns:a16="http://schemas.microsoft.com/office/drawing/2014/main" id="{50143DC7-C256-D89E-E425-46897C5FE0A4}"/>
              </a:ext>
            </a:extLst>
          </p:cNvPr>
          <p:cNvGraphicFramePr>
            <a:graphicFrameLocks noGrp="1"/>
          </p:cNvGraphicFramePr>
          <p:nvPr>
            <p:extLst>
              <p:ext uri="{D42A27DB-BD31-4B8C-83A1-F6EECF244321}">
                <p14:modId xmlns:p14="http://schemas.microsoft.com/office/powerpoint/2010/main" val="1040771952"/>
              </p:ext>
            </p:extLst>
          </p:nvPr>
        </p:nvGraphicFramePr>
        <p:xfrm>
          <a:off x="1709738" y="1165225"/>
          <a:ext cx="8773080" cy="4851621"/>
        </p:xfrm>
        <a:graphic>
          <a:graphicData uri="http://schemas.openxmlformats.org/drawingml/2006/table">
            <a:tbl>
              <a:tblPr>
                <a:tableStyleId>{8799B23B-EC83-4686-B30A-512413B5E67A}</a:tableStyleId>
              </a:tblPr>
              <a:tblGrid>
                <a:gridCol w="1027008">
                  <a:extLst>
                    <a:ext uri="{9D8B030D-6E8A-4147-A177-3AD203B41FA5}">
                      <a16:colId xmlns:a16="http://schemas.microsoft.com/office/drawing/2014/main" val="848584397"/>
                    </a:ext>
                  </a:extLst>
                </a:gridCol>
                <a:gridCol w="1061821">
                  <a:extLst>
                    <a:ext uri="{9D8B030D-6E8A-4147-A177-3AD203B41FA5}">
                      <a16:colId xmlns:a16="http://schemas.microsoft.com/office/drawing/2014/main" val="3507129678"/>
                    </a:ext>
                  </a:extLst>
                </a:gridCol>
                <a:gridCol w="557021">
                  <a:extLst>
                    <a:ext uri="{9D8B030D-6E8A-4147-A177-3AD203B41FA5}">
                      <a16:colId xmlns:a16="http://schemas.microsoft.com/office/drawing/2014/main" val="1979251327"/>
                    </a:ext>
                  </a:extLst>
                </a:gridCol>
                <a:gridCol w="739793">
                  <a:extLst>
                    <a:ext uri="{9D8B030D-6E8A-4147-A177-3AD203B41FA5}">
                      <a16:colId xmlns:a16="http://schemas.microsoft.com/office/drawing/2014/main" val="2399578825"/>
                    </a:ext>
                  </a:extLst>
                </a:gridCol>
                <a:gridCol w="931269">
                  <a:extLst>
                    <a:ext uri="{9D8B030D-6E8A-4147-A177-3AD203B41FA5}">
                      <a16:colId xmlns:a16="http://schemas.microsoft.com/office/drawing/2014/main" val="4002581204"/>
                    </a:ext>
                  </a:extLst>
                </a:gridCol>
                <a:gridCol w="557021">
                  <a:extLst>
                    <a:ext uri="{9D8B030D-6E8A-4147-A177-3AD203B41FA5}">
                      <a16:colId xmlns:a16="http://schemas.microsoft.com/office/drawing/2014/main" val="2076335034"/>
                    </a:ext>
                  </a:extLst>
                </a:gridCol>
                <a:gridCol w="557021">
                  <a:extLst>
                    <a:ext uri="{9D8B030D-6E8A-4147-A177-3AD203B41FA5}">
                      <a16:colId xmlns:a16="http://schemas.microsoft.com/office/drawing/2014/main" val="2607513163"/>
                    </a:ext>
                  </a:extLst>
                </a:gridCol>
                <a:gridCol w="557021">
                  <a:extLst>
                    <a:ext uri="{9D8B030D-6E8A-4147-A177-3AD203B41FA5}">
                      <a16:colId xmlns:a16="http://schemas.microsoft.com/office/drawing/2014/main" val="184483832"/>
                    </a:ext>
                  </a:extLst>
                </a:gridCol>
                <a:gridCol w="557021">
                  <a:extLst>
                    <a:ext uri="{9D8B030D-6E8A-4147-A177-3AD203B41FA5}">
                      <a16:colId xmlns:a16="http://schemas.microsoft.com/office/drawing/2014/main" val="828510881"/>
                    </a:ext>
                  </a:extLst>
                </a:gridCol>
                <a:gridCol w="557021">
                  <a:extLst>
                    <a:ext uri="{9D8B030D-6E8A-4147-A177-3AD203B41FA5}">
                      <a16:colId xmlns:a16="http://schemas.microsoft.com/office/drawing/2014/main" val="3504664058"/>
                    </a:ext>
                  </a:extLst>
                </a:gridCol>
                <a:gridCol w="557021">
                  <a:extLst>
                    <a:ext uri="{9D8B030D-6E8A-4147-A177-3AD203B41FA5}">
                      <a16:colId xmlns:a16="http://schemas.microsoft.com/office/drawing/2014/main" val="2542132640"/>
                    </a:ext>
                  </a:extLst>
                </a:gridCol>
                <a:gridCol w="557021">
                  <a:extLst>
                    <a:ext uri="{9D8B030D-6E8A-4147-A177-3AD203B41FA5}">
                      <a16:colId xmlns:a16="http://schemas.microsoft.com/office/drawing/2014/main" val="596159410"/>
                    </a:ext>
                  </a:extLst>
                </a:gridCol>
                <a:gridCol w="557021">
                  <a:extLst>
                    <a:ext uri="{9D8B030D-6E8A-4147-A177-3AD203B41FA5}">
                      <a16:colId xmlns:a16="http://schemas.microsoft.com/office/drawing/2014/main" val="1445128674"/>
                    </a:ext>
                  </a:extLst>
                </a:gridCol>
              </a:tblGrid>
              <a:tr h="173839">
                <a:tc gridSpan="5">
                  <a:txBody>
                    <a:bodyPr/>
                    <a:lstStyle/>
                    <a:p>
                      <a:pPr algn="l" fontAlgn="b">
                        <a:buNone/>
                      </a:pPr>
                      <a:r>
                        <a:rPr lang="fi-FI" sz="1600" b="1" u="none" strike="noStrike" dirty="0">
                          <a:effectLst/>
                        </a:rPr>
                        <a:t>Rekisteröityjen </a:t>
                      </a:r>
                      <a:r>
                        <a:rPr lang="fi-FI" sz="1600" b="1" u="none" strike="noStrike" dirty="0" err="1">
                          <a:effectLst/>
                        </a:rPr>
                        <a:t>cockereiden</a:t>
                      </a:r>
                      <a:r>
                        <a:rPr lang="fi-FI" sz="1600" b="1" u="none" strike="noStrike" dirty="0">
                          <a:effectLst/>
                        </a:rPr>
                        <a:t> värit vuosina 2015-2024</a:t>
                      </a:r>
                      <a:endParaRPr lang="fi-FI" sz="1600" b="1" i="0" u="none" strike="noStrike" dirty="0">
                        <a:solidFill>
                          <a:srgbClr val="000000"/>
                        </a:solidFill>
                        <a:effectLst/>
                        <a:latin typeface="Aptos Narrow" panose="020B0004020202020204" pitchFamily="34" charset="0"/>
                      </a:endParaRPr>
                    </a:p>
                  </a:txBody>
                  <a:tcPr marL="8692" marR="8692" marT="8692" marB="0" anchor="b"/>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pPr algn="l" fontAlgn="b">
                        <a:buNone/>
                      </a:pPr>
                      <a:endParaRPr lang="fi-FI" sz="1000" b="0" i="0" u="none" strike="noStrike" dirty="0">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1691779865"/>
                  </a:ext>
                </a:extLst>
              </a:tr>
              <a:tr h="182531">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815316488"/>
                  </a:ext>
                </a:extLst>
              </a:tr>
              <a:tr h="182531">
                <a:tc>
                  <a:txBody>
                    <a:bodyPr/>
                    <a:lstStyle/>
                    <a:p>
                      <a:pPr algn="l" fontAlgn="b">
                        <a:buNone/>
                      </a:pPr>
                      <a:r>
                        <a:rPr lang="fi-FI" sz="1000" u="none" strike="noStrike">
                          <a:effectLst/>
                        </a:rPr>
                        <a:t> </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2015</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2016</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2017</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2018</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2019</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2020</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2021</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2022</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2023</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2024</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100" b="1" u="none" strike="noStrike" dirty="0">
                          <a:effectLst/>
                        </a:rPr>
                        <a:t>2025</a:t>
                      </a:r>
                      <a:endParaRPr lang="fi-FI" sz="1100" b="1" i="0" u="none" strike="noStrike" dirty="0">
                        <a:solidFill>
                          <a:srgbClr val="000000"/>
                        </a:solidFill>
                        <a:effectLst/>
                        <a:latin typeface="Aptos Narrow" panose="020B0004020202020204" pitchFamily="34" charset="0"/>
                      </a:endParaRPr>
                    </a:p>
                  </a:txBody>
                  <a:tcPr marL="8692" marR="8692" marT="8692" marB="0" anchor="b"/>
                </a:tc>
                <a:tc>
                  <a:txBody>
                    <a:bodyPr/>
                    <a:lstStyle/>
                    <a:p>
                      <a:pPr algn="l" fontAlgn="b">
                        <a:buNone/>
                      </a:pPr>
                      <a:r>
                        <a:rPr lang="fi-FI" sz="1100" u="none" strike="noStrike" dirty="0">
                          <a:effectLst/>
                        </a:rPr>
                        <a:t> </a:t>
                      </a:r>
                      <a:endParaRPr lang="fi-FI" sz="11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4276083104"/>
                  </a:ext>
                </a:extLst>
              </a:tr>
              <a:tr h="173839">
                <a:tc>
                  <a:txBody>
                    <a:bodyPr/>
                    <a:lstStyle/>
                    <a:p>
                      <a:pPr algn="l" fontAlgn="b">
                        <a:buNone/>
                      </a:pPr>
                      <a:r>
                        <a:rPr lang="fi-FI" sz="1000" u="none" strike="noStrike">
                          <a:effectLst/>
                        </a:rPr>
                        <a:t>black &amp; tan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402</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1742962652"/>
                  </a:ext>
                </a:extLst>
              </a:tr>
              <a:tr h="173839">
                <a:tc>
                  <a:txBody>
                    <a:bodyPr/>
                    <a:lstStyle/>
                    <a:p>
                      <a:pPr algn="l" fontAlgn="b">
                        <a:buNone/>
                      </a:pPr>
                      <a:r>
                        <a:rPr lang="fi-FI" sz="1000" u="none" strike="noStrike">
                          <a:effectLst/>
                        </a:rPr>
                        <a:t>blue roan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241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217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159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257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237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207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201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179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2228</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70151639"/>
                  </a:ext>
                </a:extLst>
              </a:tr>
              <a:tr h="173839">
                <a:tc>
                  <a:txBody>
                    <a:bodyPr/>
                    <a:lstStyle/>
                    <a:p>
                      <a:pPr algn="l" fontAlgn="b">
                        <a:buNone/>
                      </a:pPr>
                      <a:r>
                        <a:rPr lang="fi-FI" sz="1000" u="none" strike="noStrike">
                          <a:effectLst/>
                        </a:rPr>
                        <a:t>blue roan soopeli</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7</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131923103"/>
                  </a:ext>
                </a:extLst>
              </a:tr>
              <a:tr h="173839">
                <a:tc>
                  <a:txBody>
                    <a:bodyPr/>
                    <a:lstStyle/>
                    <a:p>
                      <a:pPr algn="l" fontAlgn="b">
                        <a:buNone/>
                      </a:pPr>
                      <a:r>
                        <a:rPr lang="fi-FI" sz="1000" u="none" strike="noStrike">
                          <a:effectLst/>
                        </a:rPr>
                        <a:t>blue roan tan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109</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528302508"/>
                  </a:ext>
                </a:extLst>
              </a:tr>
              <a:tr h="173839">
                <a:tc>
                  <a:txBody>
                    <a:bodyPr/>
                    <a:lstStyle/>
                    <a:p>
                      <a:pPr algn="l" fontAlgn="b">
                        <a:buNone/>
                      </a:pPr>
                      <a:r>
                        <a:rPr lang="fi-FI" sz="1000" u="none" strike="noStrike">
                          <a:effectLst/>
                        </a:rPr>
                        <a:t>golden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103</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2515990889"/>
                  </a:ext>
                </a:extLst>
              </a:tr>
              <a:tr h="173839">
                <a:tc>
                  <a:txBody>
                    <a:bodyPr/>
                    <a:lstStyle/>
                    <a:p>
                      <a:pPr algn="l" fontAlgn="b">
                        <a:buNone/>
                      </a:pPr>
                      <a:r>
                        <a:rPr lang="fi-FI" sz="1000" u="none" strike="noStrike">
                          <a:effectLst/>
                        </a:rPr>
                        <a:t>keltavalkoinen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0</a:t>
                      </a:r>
                      <a:endParaRPr lang="fi-FI" sz="1000" b="0" i="0" u="none" strike="noStrike" dirty="0">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8</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443163547"/>
                  </a:ext>
                </a:extLst>
              </a:tr>
              <a:tr h="173839">
                <a:tc>
                  <a:txBody>
                    <a:bodyPr/>
                    <a:lstStyle/>
                    <a:p>
                      <a:pPr algn="l" fontAlgn="b">
                        <a:buNone/>
                      </a:pPr>
                      <a:r>
                        <a:rPr lang="fi-FI" sz="1000" u="none" strike="noStrike">
                          <a:effectLst/>
                        </a:rPr>
                        <a:t>lemon roan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13</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702152318"/>
                  </a:ext>
                </a:extLst>
              </a:tr>
              <a:tr h="173839">
                <a:tc>
                  <a:txBody>
                    <a:bodyPr/>
                    <a:lstStyle/>
                    <a:p>
                      <a:pPr algn="l" fontAlgn="b">
                        <a:buNone/>
                      </a:pPr>
                      <a:r>
                        <a:rPr lang="fi-FI" sz="1000" u="none" strike="noStrike">
                          <a:effectLst/>
                        </a:rPr>
                        <a:t>liver</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166</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935947166"/>
                  </a:ext>
                </a:extLst>
              </a:tr>
              <a:tr h="173839">
                <a:tc>
                  <a:txBody>
                    <a:bodyPr/>
                    <a:lstStyle/>
                    <a:p>
                      <a:pPr algn="l" fontAlgn="b">
                        <a:buNone/>
                      </a:pPr>
                      <a:r>
                        <a:rPr lang="fi-FI" sz="1000" u="none" strike="noStrike">
                          <a:effectLst/>
                        </a:rPr>
                        <a:t>liver &amp; tan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54</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454695466"/>
                  </a:ext>
                </a:extLst>
              </a:tr>
              <a:tr h="173839">
                <a:tc>
                  <a:txBody>
                    <a:bodyPr/>
                    <a:lstStyle/>
                    <a:p>
                      <a:pPr algn="l" fontAlgn="b">
                        <a:buNone/>
                      </a:pPr>
                      <a:r>
                        <a:rPr lang="fi-FI" sz="1000" u="none" strike="noStrike">
                          <a:effectLst/>
                        </a:rPr>
                        <a:t>liver roan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112</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843824573"/>
                  </a:ext>
                </a:extLst>
              </a:tr>
              <a:tr h="173839">
                <a:tc>
                  <a:txBody>
                    <a:bodyPr/>
                    <a:lstStyle/>
                    <a:p>
                      <a:pPr algn="l" fontAlgn="b">
                        <a:buNone/>
                      </a:pPr>
                      <a:r>
                        <a:rPr lang="fi-FI" sz="1000" u="none" strike="noStrike">
                          <a:effectLst/>
                        </a:rPr>
                        <a:t>liver roan tan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10</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4096045716"/>
                  </a:ext>
                </a:extLst>
              </a:tr>
              <a:tr h="173839">
                <a:tc>
                  <a:txBody>
                    <a:bodyPr/>
                    <a:lstStyle/>
                    <a:p>
                      <a:pPr algn="l" fontAlgn="b">
                        <a:buNone/>
                      </a:pPr>
                      <a:r>
                        <a:rPr lang="fi-FI" sz="1000" u="none" strike="noStrike">
                          <a:effectLst/>
                        </a:rPr>
                        <a:t>maksa-valkoinen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45</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2490699189"/>
                  </a:ext>
                </a:extLst>
              </a:tr>
              <a:tr h="173839">
                <a:tc>
                  <a:txBody>
                    <a:bodyPr/>
                    <a:lstStyle/>
                    <a:p>
                      <a:pPr algn="l" fontAlgn="b">
                        <a:buNone/>
                      </a:pPr>
                      <a:r>
                        <a:rPr lang="fi-FI" sz="1000" u="none" strike="noStrike">
                          <a:effectLst/>
                        </a:rPr>
                        <a:t>maksa-valko-tan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4264824436"/>
                  </a:ext>
                </a:extLst>
              </a:tr>
              <a:tr h="173839">
                <a:tc>
                  <a:txBody>
                    <a:bodyPr/>
                    <a:lstStyle/>
                    <a:p>
                      <a:pPr algn="l" fontAlgn="b">
                        <a:buNone/>
                      </a:pPr>
                      <a:r>
                        <a:rPr lang="fi-FI" sz="1000" u="none" strike="noStrike">
                          <a:effectLst/>
                        </a:rPr>
                        <a:t>musta</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202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210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206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236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176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140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141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dirty="0">
                          <a:effectLst/>
                        </a:rPr>
                        <a:t>1899</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245994164"/>
                  </a:ext>
                </a:extLst>
              </a:tr>
              <a:tr h="173839">
                <a:tc>
                  <a:txBody>
                    <a:bodyPr/>
                    <a:lstStyle/>
                    <a:p>
                      <a:pPr algn="l" fontAlgn="b">
                        <a:buNone/>
                      </a:pPr>
                      <a:r>
                        <a:rPr lang="fi-FI" sz="1000" u="none" strike="noStrike">
                          <a:effectLst/>
                        </a:rPr>
                        <a:t>mustavalkoinen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310</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636032150"/>
                  </a:ext>
                </a:extLst>
              </a:tr>
              <a:tr h="173839">
                <a:tc>
                  <a:txBody>
                    <a:bodyPr/>
                    <a:lstStyle/>
                    <a:p>
                      <a:pPr algn="l" fontAlgn="b">
                        <a:buNone/>
                      </a:pPr>
                      <a:r>
                        <a:rPr lang="fi-FI" sz="1000" u="none" strike="noStrike">
                          <a:effectLst/>
                        </a:rPr>
                        <a:t>orange roan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90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68</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569</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1182565901"/>
                  </a:ext>
                </a:extLst>
              </a:tr>
              <a:tr h="173839">
                <a:tc>
                  <a:txBody>
                    <a:bodyPr/>
                    <a:lstStyle/>
                    <a:p>
                      <a:pPr algn="l" fontAlgn="b">
                        <a:buNone/>
                      </a:pPr>
                      <a:r>
                        <a:rPr lang="fi-FI" sz="1000" u="none" strike="noStrike">
                          <a:effectLst/>
                        </a:rPr>
                        <a:t>orange roan soopeli</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1966207303"/>
                  </a:ext>
                </a:extLst>
              </a:tr>
              <a:tr h="173839">
                <a:tc>
                  <a:txBody>
                    <a:bodyPr/>
                    <a:lstStyle/>
                    <a:p>
                      <a:pPr algn="l" fontAlgn="b">
                        <a:buNone/>
                      </a:pPr>
                      <a:r>
                        <a:rPr lang="fi-FI" sz="1000" u="none" strike="noStrike">
                          <a:effectLst/>
                        </a:rPr>
                        <a:t>punainen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126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152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134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143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1469</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1651782569"/>
                  </a:ext>
                </a:extLst>
              </a:tr>
              <a:tr h="173839">
                <a:tc>
                  <a:txBody>
                    <a:bodyPr/>
                    <a:lstStyle/>
                    <a:p>
                      <a:pPr algn="l" fontAlgn="b">
                        <a:buNone/>
                      </a:pPr>
                      <a:r>
                        <a:rPr lang="fi-FI" sz="1000" u="none" strike="noStrike">
                          <a:effectLst/>
                        </a:rPr>
                        <a:t>punavalkoinen</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126</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2733412304"/>
                  </a:ext>
                </a:extLst>
              </a:tr>
              <a:tr h="173839">
                <a:tc>
                  <a:txBody>
                    <a:bodyPr/>
                    <a:lstStyle/>
                    <a:p>
                      <a:pPr algn="l" fontAlgn="b">
                        <a:buNone/>
                      </a:pPr>
                      <a:r>
                        <a:rPr lang="fi-FI" sz="1000" u="none" strike="noStrike">
                          <a:effectLst/>
                        </a:rPr>
                        <a:t>soopeli</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3</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19</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3105443459"/>
                  </a:ext>
                </a:extLst>
              </a:tr>
              <a:tr h="182531">
                <a:tc>
                  <a:txBody>
                    <a:bodyPr/>
                    <a:lstStyle/>
                    <a:p>
                      <a:pPr algn="l" fontAlgn="b">
                        <a:buNone/>
                      </a:pPr>
                      <a:r>
                        <a:rPr lang="fi-FI" sz="1000" u="none" strike="noStrike">
                          <a:effectLst/>
                        </a:rPr>
                        <a:t>tricolour</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2</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10</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9</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45</a:t>
                      </a:r>
                      <a:endParaRPr lang="fi-FI" sz="1000" b="0" i="0" u="none" strike="noStrike">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536731100"/>
                  </a:ext>
                </a:extLst>
              </a:tr>
              <a:tr h="191223">
                <a:tc>
                  <a:txBody>
                    <a:bodyPr/>
                    <a:lstStyle/>
                    <a:p>
                      <a:pPr algn="l" fontAlgn="b">
                        <a:buNone/>
                      </a:pPr>
                      <a:r>
                        <a:rPr lang="fi-FI" sz="1000" u="none" strike="noStrike">
                          <a:effectLst/>
                        </a:rPr>
                        <a:t> </a:t>
                      </a:r>
                      <a:endParaRPr lang="fi-FI" sz="1000" b="0"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747</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631</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744</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595</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604</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789</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732</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699</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748</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732</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r" fontAlgn="b">
                        <a:buNone/>
                      </a:pPr>
                      <a:r>
                        <a:rPr lang="fi-FI" sz="1000" u="none" strike="noStrike">
                          <a:effectLst/>
                        </a:rPr>
                        <a:t>675</a:t>
                      </a:r>
                      <a:endParaRPr lang="fi-FI" sz="1000" b="1" i="0" u="none" strike="noStrike">
                        <a:solidFill>
                          <a:srgbClr val="000000"/>
                        </a:solidFill>
                        <a:effectLst/>
                        <a:latin typeface="Aptos Narrow" panose="020B0004020202020204" pitchFamily="34" charset="0"/>
                      </a:endParaRPr>
                    </a:p>
                  </a:txBody>
                  <a:tcPr marL="8692" marR="8692" marT="8692" marB="0" anchor="b"/>
                </a:tc>
                <a:tc>
                  <a:txBody>
                    <a:bodyPr/>
                    <a:lstStyle/>
                    <a:p>
                      <a:pPr algn="l" fontAlgn="b">
                        <a:buNone/>
                      </a:pPr>
                      <a:r>
                        <a:rPr lang="fi-FI" sz="1000" u="none" strike="noStrike" dirty="0">
                          <a:effectLst/>
                        </a:rPr>
                        <a:t> </a:t>
                      </a:r>
                      <a:endParaRPr lang="fi-FI" sz="1000" b="0" i="0" u="none" strike="noStrike" dirty="0">
                        <a:solidFill>
                          <a:srgbClr val="000000"/>
                        </a:solidFill>
                        <a:effectLst/>
                        <a:latin typeface="Aptos Narrow" panose="020B0004020202020204" pitchFamily="34" charset="0"/>
                      </a:endParaRPr>
                    </a:p>
                  </a:txBody>
                  <a:tcPr marL="8692" marR="8692" marT="8692" marB="0" anchor="b"/>
                </a:tc>
                <a:extLst>
                  <a:ext uri="{0D108BD9-81ED-4DB2-BD59-A6C34878D82A}">
                    <a16:rowId xmlns:a16="http://schemas.microsoft.com/office/drawing/2014/main" val="294585736"/>
                  </a:ext>
                </a:extLst>
              </a:tr>
            </a:tbl>
          </a:graphicData>
        </a:graphic>
      </p:graphicFrame>
    </p:spTree>
    <p:extLst>
      <p:ext uri="{BB962C8B-B14F-4D97-AF65-F5344CB8AC3E}">
        <p14:creationId xmlns:p14="http://schemas.microsoft.com/office/powerpoint/2010/main" val="284225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57963928-5937-D33F-1CE9-911F059DB4C9}"/>
              </a:ext>
            </a:extLst>
          </p:cNvPr>
          <p:cNvSpPr>
            <a:spLocks noGrp="1"/>
          </p:cNvSpPr>
          <p:nvPr>
            <p:ph type="title"/>
          </p:nvPr>
        </p:nvSpPr>
        <p:spPr>
          <a:xfrm>
            <a:off x="609600" y="704088"/>
            <a:ext cx="10064496" cy="838200"/>
          </a:xfrm>
        </p:spPr>
        <p:txBody>
          <a:bodyPr/>
          <a:lstStyle/>
          <a:p>
            <a:r>
              <a:rPr lang="en-US" dirty="0"/>
              <a:t>Tilastot 2025</a:t>
            </a:r>
            <a:endParaRPr lang="fi-FI" dirty="0"/>
          </a:p>
        </p:txBody>
      </p:sp>
      <p:graphicFrame>
        <p:nvGraphicFramePr>
          <p:cNvPr id="11" name="Kaavio 10">
            <a:extLst>
              <a:ext uri="{FF2B5EF4-FFF2-40B4-BE49-F238E27FC236}">
                <a16:creationId xmlns:a16="http://schemas.microsoft.com/office/drawing/2014/main" id="{346D11C6-D1BD-DDA1-A46F-0CBC14718F43}"/>
              </a:ext>
            </a:extLst>
          </p:cNvPr>
          <p:cNvGraphicFramePr>
            <a:graphicFrameLocks/>
          </p:cNvGraphicFramePr>
          <p:nvPr>
            <p:extLst>
              <p:ext uri="{D42A27DB-BD31-4B8C-83A1-F6EECF244321}">
                <p14:modId xmlns:p14="http://schemas.microsoft.com/office/powerpoint/2010/main" val="1989024392"/>
              </p:ext>
            </p:extLst>
          </p:nvPr>
        </p:nvGraphicFramePr>
        <p:xfrm>
          <a:off x="2664686" y="1542288"/>
          <a:ext cx="6472439" cy="49753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39554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C1FD1-C647-5221-2F67-1B5860A43941}"/>
            </a:ext>
          </a:extLst>
        </p:cNvPr>
        <p:cNvGrpSpPr/>
        <p:nvPr/>
      </p:nvGrpSpPr>
      <p:grpSpPr>
        <a:xfrm>
          <a:off x="0" y="0"/>
          <a:ext cx="0" cy="0"/>
          <a:chOff x="0" y="0"/>
          <a:chExt cx="0" cy="0"/>
        </a:xfrm>
      </p:grpSpPr>
      <p:graphicFrame>
        <p:nvGraphicFramePr>
          <p:cNvPr id="2" name="Kaavio 10">
            <a:extLst>
              <a:ext uri="{FF2B5EF4-FFF2-40B4-BE49-F238E27FC236}">
                <a16:creationId xmlns:a16="http://schemas.microsoft.com/office/drawing/2014/main" id="{D28123E4-DF69-740F-2EBD-323DC6DABBD2}"/>
              </a:ext>
            </a:extLst>
          </p:cNvPr>
          <p:cNvGraphicFramePr>
            <a:graphicFrameLocks/>
          </p:cNvGraphicFramePr>
          <p:nvPr>
            <p:extLst>
              <p:ext uri="{D42A27DB-BD31-4B8C-83A1-F6EECF244321}">
                <p14:modId xmlns:p14="http://schemas.microsoft.com/office/powerpoint/2010/main" val="2683358582"/>
              </p:ext>
            </p:extLst>
          </p:nvPr>
        </p:nvGraphicFramePr>
        <p:xfrm>
          <a:off x="1964723" y="858795"/>
          <a:ext cx="7661189" cy="56717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5099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7558B-0280-5AC2-C804-F9C74C3C8CD3}"/>
            </a:ext>
          </a:extLst>
        </p:cNvPr>
        <p:cNvGrpSpPr/>
        <p:nvPr/>
      </p:nvGrpSpPr>
      <p:grpSpPr>
        <a:xfrm>
          <a:off x="0" y="0"/>
          <a:ext cx="0" cy="0"/>
          <a:chOff x="0" y="0"/>
          <a:chExt cx="0" cy="0"/>
        </a:xfrm>
      </p:grpSpPr>
      <p:graphicFrame>
        <p:nvGraphicFramePr>
          <p:cNvPr id="2" name="Kaavio 8">
            <a:extLst>
              <a:ext uri="{FF2B5EF4-FFF2-40B4-BE49-F238E27FC236}">
                <a16:creationId xmlns:a16="http://schemas.microsoft.com/office/drawing/2014/main" id="{DF198ED6-D8A3-45C5-9E0B-820B5A84DBD8}"/>
              </a:ext>
            </a:extLst>
          </p:cNvPr>
          <p:cNvGraphicFramePr>
            <a:graphicFrameLocks/>
          </p:cNvGraphicFramePr>
          <p:nvPr>
            <p:extLst>
              <p:ext uri="{D42A27DB-BD31-4B8C-83A1-F6EECF244321}">
                <p14:modId xmlns:p14="http://schemas.microsoft.com/office/powerpoint/2010/main" val="2946249340"/>
              </p:ext>
            </p:extLst>
          </p:nvPr>
        </p:nvGraphicFramePr>
        <p:xfrm>
          <a:off x="1901468" y="1029457"/>
          <a:ext cx="7733038" cy="53168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9985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662316-AAD8-C15E-D398-9647BCF2F542}"/>
            </a:ext>
          </a:extLst>
        </p:cNvPr>
        <p:cNvGrpSpPr/>
        <p:nvPr/>
      </p:nvGrpSpPr>
      <p:grpSpPr>
        <a:xfrm>
          <a:off x="0" y="0"/>
          <a:ext cx="0" cy="0"/>
          <a:chOff x="0" y="0"/>
          <a:chExt cx="0" cy="0"/>
        </a:xfrm>
      </p:grpSpPr>
      <p:graphicFrame>
        <p:nvGraphicFramePr>
          <p:cNvPr id="5" name="Kaavio 4">
            <a:extLst>
              <a:ext uri="{FF2B5EF4-FFF2-40B4-BE49-F238E27FC236}">
                <a16:creationId xmlns:a16="http://schemas.microsoft.com/office/drawing/2014/main" id="{12534019-4BB1-4995-46AE-77B97274AC31}"/>
              </a:ext>
            </a:extLst>
          </p:cNvPr>
          <p:cNvGraphicFramePr>
            <a:graphicFrameLocks/>
          </p:cNvGraphicFramePr>
          <p:nvPr>
            <p:extLst>
              <p:ext uri="{D42A27DB-BD31-4B8C-83A1-F6EECF244321}">
                <p14:modId xmlns:p14="http://schemas.microsoft.com/office/powerpoint/2010/main" val="800304826"/>
              </p:ext>
            </p:extLst>
          </p:nvPr>
        </p:nvGraphicFramePr>
        <p:xfrm>
          <a:off x="2227562" y="976277"/>
          <a:ext cx="7308324" cy="54176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4524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CA77F-ECE6-92E2-C5D4-C7FEB97EADC4}"/>
              </a:ext>
            </a:extLst>
          </p:cNvPr>
          <p:cNvSpPr>
            <a:spLocks noGrp="1"/>
          </p:cNvSpPr>
          <p:nvPr>
            <p:ph type="title"/>
          </p:nvPr>
        </p:nvSpPr>
        <p:spPr/>
        <p:txBody>
          <a:bodyPr/>
          <a:lstStyle/>
          <a:p>
            <a:r>
              <a:rPr lang="fi-FI" dirty="0"/>
              <a:t>Kennelliiton uusi kasvattajasitoumus</a:t>
            </a:r>
          </a:p>
        </p:txBody>
      </p:sp>
      <p:sp>
        <p:nvSpPr>
          <p:cNvPr id="3" name="Content Placeholder 2">
            <a:extLst>
              <a:ext uri="{FF2B5EF4-FFF2-40B4-BE49-F238E27FC236}">
                <a16:creationId xmlns:a16="http://schemas.microsoft.com/office/drawing/2014/main" id="{DA7CF6C5-A0CD-6972-374E-C62F735397D5}"/>
              </a:ext>
            </a:extLst>
          </p:cNvPr>
          <p:cNvSpPr>
            <a:spLocks noGrp="1"/>
          </p:cNvSpPr>
          <p:nvPr>
            <p:ph idx="1"/>
          </p:nvPr>
        </p:nvSpPr>
        <p:spPr/>
        <p:txBody>
          <a:bodyPr/>
          <a:lstStyle/>
          <a:p>
            <a:r>
              <a:rPr lang="fi-FI" dirty="0"/>
              <a:t>Hyväksymisen voi tehdä heti 1.1.2026 alkaen. Siirtymäaika uuden </a:t>
            </a:r>
            <a:r>
              <a:rPr lang="fi-FI" dirty="0">
                <a:hlinkClick r:id="rId2"/>
              </a:rPr>
              <a:t>kasvattajasitoumuksen</a:t>
            </a:r>
            <a:r>
              <a:rPr lang="fi-FI" dirty="0"/>
              <a:t> hyväksymiselle jatkuu </a:t>
            </a:r>
            <a:r>
              <a:rPr lang="fi-FI" b="1" dirty="0"/>
              <a:t>31.5.2026</a:t>
            </a:r>
            <a:r>
              <a:rPr lang="fi-FI" dirty="0"/>
              <a:t> </a:t>
            </a:r>
            <a:r>
              <a:rPr lang="fi-FI" b="1" dirty="0"/>
              <a:t>saakka</a:t>
            </a:r>
            <a:r>
              <a:rPr lang="fi-FI" dirty="0"/>
              <a:t>.</a:t>
            </a:r>
          </a:p>
        </p:txBody>
      </p:sp>
      <p:pic>
        <p:nvPicPr>
          <p:cNvPr id="5" name="Picture 4">
            <a:extLst>
              <a:ext uri="{FF2B5EF4-FFF2-40B4-BE49-F238E27FC236}">
                <a16:creationId xmlns:a16="http://schemas.microsoft.com/office/drawing/2014/main" id="{1E424F0F-0E85-3988-2914-B8CE0C7DF1C4}"/>
              </a:ext>
            </a:extLst>
          </p:cNvPr>
          <p:cNvPicPr>
            <a:picLocks noChangeAspect="1"/>
          </p:cNvPicPr>
          <p:nvPr/>
        </p:nvPicPr>
        <p:blipFill>
          <a:blip r:embed="rId3"/>
          <a:stretch>
            <a:fillRect/>
          </a:stretch>
        </p:blipFill>
        <p:spPr>
          <a:xfrm>
            <a:off x="2506518" y="3138376"/>
            <a:ext cx="6782149" cy="857294"/>
          </a:xfrm>
          <a:prstGeom prst="rect">
            <a:avLst/>
          </a:prstGeom>
          <a:ln w="38100">
            <a:solidFill>
              <a:srgbClr val="FF0000"/>
            </a:solidFill>
          </a:ln>
        </p:spPr>
      </p:pic>
      <p:sp>
        <p:nvSpPr>
          <p:cNvPr id="6" name="Arrow: Down 5">
            <a:extLst>
              <a:ext uri="{FF2B5EF4-FFF2-40B4-BE49-F238E27FC236}">
                <a16:creationId xmlns:a16="http://schemas.microsoft.com/office/drawing/2014/main" id="{A96CCC73-F505-F5E1-D8B0-BEAF25061937}"/>
              </a:ext>
            </a:extLst>
          </p:cNvPr>
          <p:cNvSpPr/>
          <p:nvPr/>
        </p:nvSpPr>
        <p:spPr>
          <a:xfrm>
            <a:off x="5469147" y="4084062"/>
            <a:ext cx="733245" cy="810883"/>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i-FI"/>
          </a:p>
        </p:txBody>
      </p:sp>
      <p:pic>
        <p:nvPicPr>
          <p:cNvPr id="10" name="Picture 9">
            <a:extLst>
              <a:ext uri="{FF2B5EF4-FFF2-40B4-BE49-F238E27FC236}">
                <a16:creationId xmlns:a16="http://schemas.microsoft.com/office/drawing/2014/main" id="{9888F6BF-A40E-5872-1575-5F2254366167}"/>
              </a:ext>
            </a:extLst>
          </p:cNvPr>
          <p:cNvPicPr>
            <a:picLocks noChangeAspect="1"/>
          </p:cNvPicPr>
          <p:nvPr/>
        </p:nvPicPr>
        <p:blipFill>
          <a:blip r:embed="rId4"/>
          <a:stretch>
            <a:fillRect/>
          </a:stretch>
        </p:blipFill>
        <p:spPr>
          <a:xfrm>
            <a:off x="3473447" y="4983337"/>
            <a:ext cx="4724643" cy="1505027"/>
          </a:xfrm>
          <a:prstGeom prst="rect">
            <a:avLst/>
          </a:prstGeom>
          <a:ln w="38100">
            <a:solidFill>
              <a:schemeClr val="accent1"/>
            </a:solidFill>
          </a:ln>
        </p:spPr>
      </p:pic>
    </p:spTree>
    <p:extLst>
      <p:ext uri="{BB962C8B-B14F-4D97-AF65-F5344CB8AC3E}">
        <p14:creationId xmlns:p14="http://schemas.microsoft.com/office/powerpoint/2010/main" val="3016340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EEFB3-61B6-C5CA-05D8-7BA752FA9CA4}"/>
              </a:ext>
            </a:extLst>
          </p:cNvPr>
          <p:cNvSpPr>
            <a:spLocks noGrp="1"/>
          </p:cNvSpPr>
          <p:nvPr>
            <p:ph type="title"/>
          </p:nvPr>
        </p:nvSpPr>
        <p:spPr/>
        <p:txBody>
          <a:bodyPr>
            <a:normAutofit/>
          </a:bodyPr>
          <a:lstStyle/>
          <a:p>
            <a:r>
              <a:rPr lang="fi-FI" dirty="0"/>
              <a:t>Jalostuksen toimintaohje</a:t>
            </a:r>
          </a:p>
        </p:txBody>
      </p:sp>
      <p:sp>
        <p:nvSpPr>
          <p:cNvPr id="3" name="Content Placeholder 2">
            <a:extLst>
              <a:ext uri="{FF2B5EF4-FFF2-40B4-BE49-F238E27FC236}">
                <a16:creationId xmlns:a16="http://schemas.microsoft.com/office/drawing/2014/main" id="{D4F94841-44FF-688F-ED59-E81229ED70B4}"/>
              </a:ext>
            </a:extLst>
          </p:cNvPr>
          <p:cNvSpPr>
            <a:spLocks noGrp="1"/>
          </p:cNvSpPr>
          <p:nvPr>
            <p:ph idx="1"/>
          </p:nvPr>
        </p:nvSpPr>
        <p:spPr/>
        <p:txBody>
          <a:bodyPr/>
          <a:lstStyle/>
          <a:p>
            <a:endParaRPr lang="fi-FI" dirty="0"/>
          </a:p>
          <a:p>
            <a:r>
              <a:rPr lang="fi-FI" dirty="0"/>
              <a:t>Voimassa vuoden kerrallaan. </a:t>
            </a:r>
          </a:p>
          <a:p>
            <a:pPr marL="0" indent="0">
              <a:buNone/>
            </a:pPr>
            <a:endParaRPr lang="fi-FI" dirty="0"/>
          </a:p>
          <a:p>
            <a:r>
              <a:rPr lang="fi-FI" dirty="0"/>
              <a:t>Päivitys syksyn rotukohtaisessa neuvottelussa, josta menee tiedoksi yhdistyksen syyskokoukseen.</a:t>
            </a:r>
          </a:p>
          <a:p>
            <a:pPr marL="0" indent="0">
              <a:buNone/>
            </a:pPr>
            <a:endParaRPr lang="fi-FI" dirty="0"/>
          </a:p>
          <a:p>
            <a:r>
              <a:rPr lang="fi-FI" dirty="0"/>
              <a:t>Päivitetään </a:t>
            </a:r>
            <a:r>
              <a:rPr lang="fi-FI" dirty="0" err="1"/>
              <a:t>JTO:hon</a:t>
            </a:r>
            <a:r>
              <a:rPr lang="fi-FI" dirty="0"/>
              <a:t>.</a:t>
            </a:r>
          </a:p>
        </p:txBody>
      </p:sp>
      <p:sp>
        <p:nvSpPr>
          <p:cNvPr id="4" name="Arrow: Down 3">
            <a:extLst>
              <a:ext uri="{FF2B5EF4-FFF2-40B4-BE49-F238E27FC236}">
                <a16:creationId xmlns:a16="http://schemas.microsoft.com/office/drawing/2014/main" id="{52AEF1DD-CBA8-626C-75E8-0AE0B07856BF}"/>
              </a:ext>
            </a:extLst>
          </p:cNvPr>
          <p:cNvSpPr/>
          <p:nvPr/>
        </p:nvSpPr>
        <p:spPr>
          <a:xfrm>
            <a:off x="2204113" y="2859207"/>
            <a:ext cx="477672" cy="569794"/>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i-FI"/>
          </a:p>
        </p:txBody>
      </p:sp>
      <p:sp>
        <p:nvSpPr>
          <p:cNvPr id="7" name="Arrow: Down 6">
            <a:extLst>
              <a:ext uri="{FF2B5EF4-FFF2-40B4-BE49-F238E27FC236}">
                <a16:creationId xmlns:a16="http://schemas.microsoft.com/office/drawing/2014/main" id="{F265D229-489D-571B-067B-241AB58BED7E}"/>
              </a:ext>
            </a:extLst>
          </p:cNvPr>
          <p:cNvSpPr/>
          <p:nvPr/>
        </p:nvSpPr>
        <p:spPr>
          <a:xfrm>
            <a:off x="2190465" y="4198962"/>
            <a:ext cx="477672" cy="569794"/>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i-FI"/>
          </a:p>
        </p:txBody>
      </p:sp>
    </p:spTree>
    <p:extLst>
      <p:ext uri="{BB962C8B-B14F-4D97-AF65-F5344CB8AC3E}">
        <p14:creationId xmlns:p14="http://schemas.microsoft.com/office/powerpoint/2010/main" val="743905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D8EE5A3-B89E-D711-6411-C93118805E5F}"/>
              </a:ext>
            </a:extLst>
          </p:cNvPr>
          <p:cNvPicPr>
            <a:picLocks noChangeAspect="1"/>
          </p:cNvPicPr>
          <p:nvPr/>
        </p:nvPicPr>
        <p:blipFill>
          <a:blip r:embed="rId2"/>
          <a:stretch>
            <a:fillRect/>
          </a:stretch>
        </p:blipFill>
        <p:spPr>
          <a:xfrm>
            <a:off x="811128" y="942962"/>
            <a:ext cx="10175319" cy="5532968"/>
          </a:xfrm>
          <a:prstGeom prst="rect">
            <a:avLst/>
          </a:prstGeom>
        </p:spPr>
      </p:pic>
    </p:spTree>
    <p:extLst>
      <p:ext uri="{BB962C8B-B14F-4D97-AF65-F5344CB8AC3E}">
        <p14:creationId xmlns:p14="http://schemas.microsoft.com/office/powerpoint/2010/main" val="3686753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4AEA4-02D5-14E0-AB4E-C94A6EF64F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FCF35B-10EB-4EA1-4D25-9EDD4D218F22}"/>
              </a:ext>
            </a:extLst>
          </p:cNvPr>
          <p:cNvSpPr>
            <a:spLocks noGrp="1"/>
          </p:cNvSpPr>
          <p:nvPr>
            <p:ph type="title"/>
          </p:nvPr>
        </p:nvSpPr>
        <p:spPr>
          <a:xfrm>
            <a:off x="609600" y="704088"/>
            <a:ext cx="10972800" cy="736294"/>
          </a:xfrm>
        </p:spPr>
        <p:txBody>
          <a:bodyPr>
            <a:normAutofit fontScale="90000"/>
          </a:bodyPr>
          <a:lstStyle/>
          <a:p>
            <a:r>
              <a:rPr lang="fi-FI" dirty="0"/>
              <a:t>Jalostuksen toimintaohje			1/5</a:t>
            </a:r>
          </a:p>
        </p:txBody>
      </p:sp>
      <p:sp>
        <p:nvSpPr>
          <p:cNvPr id="3" name="Content Placeholder 2">
            <a:extLst>
              <a:ext uri="{FF2B5EF4-FFF2-40B4-BE49-F238E27FC236}">
                <a16:creationId xmlns:a16="http://schemas.microsoft.com/office/drawing/2014/main" id="{6C23D1B8-7C16-B0E9-B45A-BEE07D130D61}"/>
              </a:ext>
            </a:extLst>
          </p:cNvPr>
          <p:cNvSpPr>
            <a:spLocks noGrp="1"/>
          </p:cNvSpPr>
          <p:nvPr>
            <p:ph idx="1"/>
          </p:nvPr>
        </p:nvSpPr>
        <p:spPr>
          <a:xfrm>
            <a:off x="609600" y="1505119"/>
            <a:ext cx="10972800" cy="4819481"/>
          </a:xfrm>
        </p:spPr>
        <p:txBody>
          <a:bodyPr>
            <a:normAutofit/>
          </a:bodyPr>
          <a:lstStyle/>
          <a:p>
            <a:pPr marL="0" indent="0">
              <a:spcBef>
                <a:spcPts val="0"/>
              </a:spcBef>
              <a:buNone/>
            </a:pPr>
            <a:endParaRPr lang="fi-FI" sz="1400" dirty="0">
              <a:solidFill>
                <a:srgbClr val="000000"/>
              </a:solidFill>
            </a:endParaRPr>
          </a:p>
          <a:p>
            <a:pPr marL="0" indent="0">
              <a:spcBef>
                <a:spcPts val="0"/>
              </a:spcBef>
              <a:buNone/>
            </a:pPr>
            <a:r>
              <a:rPr lang="fi-FI" sz="1400" dirty="0">
                <a:solidFill>
                  <a:srgbClr val="000000"/>
                </a:solidFill>
              </a:rPr>
              <a:t>Jalostukseen käytetään mahdollisimman korkealuokkaisia cockerspanieleita ja yhdistelmää suunniteltaessa otetaan huomioon yksilöiden luonne ja käyttöominaisuudet, ulkomuodolliset seikat sekä perinnölliset sairaudet ja viat. Jalostusarvoa määritettäessä kiinnitetään huomiota koiran oman laadun lisäksi myös sen sukulaisten ja erityisesti sen jälkeläisten laatuun. Toimintaohjeen yleisperiaatteet ovat runkona jalostustoiminnalle, jonka tavoitteena on terve ja rodunomainen cockerspanieli.</a:t>
            </a:r>
            <a:endParaRPr lang="fi-FI" sz="1400" dirty="0"/>
          </a:p>
          <a:p>
            <a:pPr marL="0" indent="0">
              <a:spcBef>
                <a:spcPts val="0"/>
              </a:spcBef>
              <a:buNone/>
            </a:pPr>
            <a:br>
              <a:rPr lang="fi-FI" sz="1400" dirty="0"/>
            </a:br>
            <a:r>
              <a:rPr lang="fi-FI" sz="1400" dirty="0">
                <a:solidFill>
                  <a:srgbClr val="000000"/>
                </a:solidFill>
              </a:rPr>
              <a:t>Jalostukseen käytetään hyväluonteisia, terveitä, terverakenteisia ja rotutyypillisiä yksilöitä. Arkaa, aggressiivista tai muuten luonteeltaan rodulle epätyypillistä koiraa ei saa käyttää jalostukseen. Koiralla ei saa olla näyttelystä hylättyä laatuarvosanaa luonteen takia tai merkintää rodulle epätyypillisestä käyttäytymisestä, taipumuskokeesta sosiaalisen käyttäytymisen osiosta hylättyä arvosanaa, MH-kuvauksessa kuvaajien keskeytystä tai luonnetestistä miinusmerkkistä tulosta tai keskeytystä taikka hylättyä käyttäytymisen jalostustarkastusta.</a:t>
            </a:r>
          </a:p>
          <a:p>
            <a:pPr marL="0" indent="0">
              <a:spcBef>
                <a:spcPts val="0"/>
              </a:spcBef>
              <a:buNone/>
            </a:pPr>
            <a:endParaRPr lang="fi-FI" sz="1400" dirty="0">
              <a:solidFill>
                <a:srgbClr val="000000"/>
              </a:solidFill>
            </a:endParaRPr>
          </a:p>
          <a:p>
            <a:pPr marL="0" indent="0">
              <a:spcBef>
                <a:spcPts val="0"/>
              </a:spcBef>
              <a:buNone/>
            </a:pPr>
            <a:endParaRPr lang="fi-FI" sz="1400" dirty="0">
              <a:solidFill>
                <a:srgbClr val="000000"/>
              </a:solidFill>
            </a:endParaRPr>
          </a:p>
          <a:p>
            <a:pPr marL="0" indent="0">
              <a:spcBef>
                <a:spcPts val="0"/>
              </a:spcBef>
              <a:spcAft>
                <a:spcPts val="800"/>
              </a:spcAft>
              <a:buNone/>
            </a:pPr>
            <a:r>
              <a:rPr lang="fi-FI" sz="1400" b="1" dirty="0">
                <a:solidFill>
                  <a:srgbClr val="000000"/>
                </a:solidFill>
              </a:rPr>
              <a:t>Cockerspanielit ry:n jalostuksen toimintaohje </a:t>
            </a:r>
            <a:r>
              <a:rPr lang="fi-FI" sz="1400" b="1" dirty="0" err="1">
                <a:solidFill>
                  <a:srgbClr val="000000"/>
                </a:solidFill>
              </a:rPr>
              <a:t>PEVISA:n</a:t>
            </a:r>
            <a:r>
              <a:rPr lang="fi-FI" sz="1400" b="1" dirty="0">
                <a:solidFill>
                  <a:srgbClr val="000000"/>
                </a:solidFill>
              </a:rPr>
              <a:t> lisäksi:</a:t>
            </a:r>
            <a:endParaRPr lang="fi-FI" sz="1400" dirty="0"/>
          </a:p>
          <a:p>
            <a:pPr marL="0" indent="0">
              <a:spcBef>
                <a:spcPts val="0"/>
              </a:spcBef>
              <a:spcAft>
                <a:spcPts val="800"/>
              </a:spcAft>
              <a:buNone/>
            </a:pPr>
            <a:r>
              <a:rPr lang="fi-FI" sz="1400" dirty="0">
                <a:solidFill>
                  <a:srgbClr val="000000"/>
                </a:solidFill>
              </a:rPr>
              <a:t>Jalostuksen toimintaohje perustuu jalostuksen tavoiteohjelmaan (JTO), joka on hyväksytty Cockerspanielit ry:n vuosikokouksessa </a:t>
            </a:r>
            <a:r>
              <a:rPr lang="fi-FI" sz="1400" b="1" dirty="0"/>
              <a:t>26.3.2025</a:t>
            </a:r>
            <a:r>
              <a:rPr lang="fi-FI" sz="1400" dirty="0"/>
              <a:t> ja Suomen Kennelliiton jalostustieteellisessä toimikunnassa </a:t>
            </a:r>
            <a:r>
              <a:rPr lang="fi-FI" sz="1400" b="1" dirty="0"/>
              <a:t>22.4.2025</a:t>
            </a:r>
            <a:r>
              <a:rPr lang="fi-FI" sz="1400" dirty="0"/>
              <a:t>.</a:t>
            </a:r>
          </a:p>
          <a:p>
            <a:pPr marL="0" indent="0">
              <a:spcBef>
                <a:spcPts val="0"/>
              </a:spcBef>
              <a:spcAft>
                <a:spcPts val="800"/>
              </a:spcAft>
              <a:buNone/>
            </a:pPr>
            <a:r>
              <a:rPr lang="fi-FI" sz="1400" dirty="0">
                <a:solidFill>
                  <a:srgbClr val="000000"/>
                </a:solidFill>
              </a:rPr>
              <a:t>Jalostukseen käytettävien koirien tulee täyttää Kennelliiton yleisessä jalostusstrategiassa olevat vaatimukset.</a:t>
            </a:r>
            <a:endParaRPr lang="fi-FI" sz="1400" dirty="0"/>
          </a:p>
        </p:txBody>
      </p:sp>
    </p:spTree>
    <p:extLst>
      <p:ext uri="{BB962C8B-B14F-4D97-AF65-F5344CB8AC3E}">
        <p14:creationId xmlns:p14="http://schemas.microsoft.com/office/powerpoint/2010/main" val="862972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BA6A1-5909-C94B-2B52-E4242D777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127FA6-8B47-EC7B-353D-52CD94204054}"/>
              </a:ext>
            </a:extLst>
          </p:cNvPr>
          <p:cNvSpPr>
            <a:spLocks noGrp="1"/>
          </p:cNvSpPr>
          <p:nvPr>
            <p:ph type="title"/>
          </p:nvPr>
        </p:nvSpPr>
        <p:spPr>
          <a:xfrm>
            <a:off x="609600" y="704088"/>
            <a:ext cx="10972800" cy="736294"/>
          </a:xfrm>
        </p:spPr>
        <p:txBody>
          <a:bodyPr>
            <a:normAutofit fontScale="90000"/>
          </a:bodyPr>
          <a:lstStyle/>
          <a:p>
            <a:r>
              <a:rPr lang="fi-FI" dirty="0"/>
              <a:t>										2/5</a:t>
            </a:r>
          </a:p>
        </p:txBody>
      </p:sp>
      <p:sp>
        <p:nvSpPr>
          <p:cNvPr id="3" name="Content Placeholder 2">
            <a:extLst>
              <a:ext uri="{FF2B5EF4-FFF2-40B4-BE49-F238E27FC236}">
                <a16:creationId xmlns:a16="http://schemas.microsoft.com/office/drawing/2014/main" id="{67A0E169-F157-6B6D-DF3D-59C933ADAFF2}"/>
              </a:ext>
            </a:extLst>
          </p:cNvPr>
          <p:cNvSpPr>
            <a:spLocks noGrp="1"/>
          </p:cNvSpPr>
          <p:nvPr>
            <p:ph idx="1"/>
          </p:nvPr>
        </p:nvSpPr>
        <p:spPr>
          <a:xfrm>
            <a:off x="609600" y="1521303"/>
            <a:ext cx="10972800" cy="4970937"/>
          </a:xfrm>
        </p:spPr>
        <p:txBody>
          <a:bodyPr>
            <a:normAutofit lnSpcReduction="10000"/>
          </a:bodyPr>
          <a:lstStyle/>
          <a:p>
            <a:pPr marL="0" indent="0">
              <a:spcBef>
                <a:spcPts val="0"/>
              </a:spcBef>
              <a:buNone/>
            </a:pPr>
            <a:endParaRPr lang="fi-FI" sz="800" dirty="0">
              <a:solidFill>
                <a:srgbClr val="000000"/>
              </a:solidFill>
            </a:endParaRPr>
          </a:p>
          <a:p>
            <a:pPr marL="0" indent="0">
              <a:spcBef>
                <a:spcPts val="0"/>
              </a:spcBef>
              <a:spcAft>
                <a:spcPts val="800"/>
              </a:spcAft>
              <a:buNone/>
            </a:pPr>
            <a:r>
              <a:rPr lang="fi-FI" sz="1800" b="1" dirty="0">
                <a:solidFill>
                  <a:srgbClr val="000000"/>
                </a:solidFill>
                <a:ea typeface="Calibri" panose="020F0502020204030204" pitchFamily="34" charset="0"/>
                <a:cs typeface="Calibri" panose="020F0502020204030204" pitchFamily="34" charset="0"/>
              </a:rPr>
              <a:t>TERVEYS</a:t>
            </a:r>
          </a:p>
          <a:p>
            <a:pPr marL="0" indent="0" fontAlgn="base">
              <a:buNone/>
            </a:pPr>
            <a:r>
              <a:rPr lang="fi-FI" sz="1400" b="1" dirty="0"/>
              <a:t>Silmät</a:t>
            </a:r>
          </a:p>
          <a:p>
            <a:pPr fontAlgn="base"/>
            <a:r>
              <a:rPr lang="fi-FI" sz="1400" dirty="0"/>
              <a:t>Jalostukseen käytettävien koirien tulee olla perinnöllisten silmäsairauksien osalta kliinisesti terveitä. Virallinen silmätarkastuslausunto on voimassa 24 kk, ja sen tulee olla voimassa astutushetkellä.</a:t>
            </a:r>
          </a:p>
          <a:p>
            <a:pPr marL="914400" lvl="1" indent="-457200" fontAlgn="base">
              <a:buFont typeface="+mj-lt"/>
              <a:buAutoNum type="arabicPeriod"/>
            </a:pPr>
            <a:r>
              <a:rPr lang="fi-FI" sz="1200" dirty="0"/>
              <a:t>Jalostuskoiralla tulee olla geenitestitulos, jos se on </a:t>
            </a:r>
            <a:r>
              <a:rPr lang="fi-FI" sz="1200" dirty="0" err="1"/>
              <a:t>prcd-PRA:ta</a:t>
            </a:r>
            <a:r>
              <a:rPr lang="fi-FI" sz="1200" dirty="0"/>
              <a:t> kliinisesti sairastavan koiran jälkeläinen tai se on itse sellaisen tuottanut. Paitsi, jos koiran status on suoraan pääteltävissä vanhempien silmätutkimus- tai geenitestituloksen perusteella (esimerkiksi sairas/</a:t>
            </a:r>
            <a:r>
              <a:rPr lang="fi-FI" sz="1200" dirty="0" err="1"/>
              <a:t>affected</a:t>
            </a:r>
            <a:r>
              <a:rPr lang="fi-FI" sz="1200" dirty="0"/>
              <a:t>-</a:t>
            </a:r>
            <a:r>
              <a:rPr lang="fi-FI" sz="1200" dirty="0" err="1"/>
              <a:t>clear</a:t>
            </a:r>
            <a:r>
              <a:rPr lang="fi-FI" sz="1200" dirty="0"/>
              <a:t>-yhdistelmä). Jalostukseen käytettävät koirat on tutkittava joka tapauksessa joka kolmannessa polvessa. Geenitestillä kantajaksi tai sairaaksi</a:t>
            </a:r>
            <a:br>
              <a:rPr lang="fi-FI" sz="1200" dirty="0"/>
            </a:br>
            <a:r>
              <a:rPr lang="fi-FI" sz="1200" dirty="0"/>
              <a:t>todetun tai tutkimattoman koiran kumppanin tulee olla geenitestillä terveeksi todettu.</a:t>
            </a:r>
          </a:p>
          <a:p>
            <a:pPr marL="914400" lvl="1" indent="-457200" fontAlgn="base">
              <a:buFont typeface="+mj-lt"/>
              <a:buAutoNum type="arabicPeriod"/>
            </a:pPr>
            <a:r>
              <a:rPr lang="fi-FI" sz="1200" dirty="0"/>
              <a:t>Jalostukseen käytettävällä koiralla ei saa olla todettu seuraavia perinnöllisiä silmäsairauksia: </a:t>
            </a:r>
            <a:r>
              <a:rPr lang="fi-FI" sz="1200" dirty="0" err="1"/>
              <a:t>entropium</a:t>
            </a:r>
            <a:r>
              <a:rPr lang="fi-FI" sz="1200" dirty="0"/>
              <a:t> tai</a:t>
            </a:r>
            <a:br>
              <a:rPr lang="fi-FI" sz="1200" dirty="0"/>
            </a:br>
            <a:r>
              <a:rPr lang="fi-FI" sz="1200" dirty="0" err="1"/>
              <a:t>ektropium</a:t>
            </a:r>
            <a:r>
              <a:rPr lang="fi-FI" sz="1200" dirty="0"/>
              <a:t>, </a:t>
            </a:r>
            <a:r>
              <a:rPr lang="fi-FI" sz="1200" dirty="0" err="1"/>
              <a:t>makroblepharon</a:t>
            </a:r>
            <a:r>
              <a:rPr lang="fi-FI" sz="1200" dirty="0"/>
              <a:t>, TRD, HC, PPM </a:t>
            </a:r>
            <a:r>
              <a:rPr lang="fi-FI" sz="1200" dirty="0" err="1"/>
              <a:t>iris-kornea</a:t>
            </a:r>
            <a:r>
              <a:rPr lang="fi-FI" sz="1200" dirty="0"/>
              <a:t>, PRA. Jalostukseen ei hyväksytä käytettäväksi koiraa, joka sairastaa vakavampaa kuin 1. asteen PHTVL/</a:t>
            </a:r>
            <a:r>
              <a:rPr lang="fi-FI" sz="1200" dirty="0" err="1"/>
              <a:t>PHPV:tä</a:t>
            </a:r>
            <a:r>
              <a:rPr lang="fi-FI" sz="1200" dirty="0"/>
              <a:t>.</a:t>
            </a:r>
          </a:p>
          <a:p>
            <a:pPr marL="914400" lvl="1" indent="-457200" fontAlgn="base">
              <a:buFont typeface="+mj-lt"/>
              <a:buAutoNum type="arabicPeriod"/>
            </a:pPr>
            <a:r>
              <a:rPr lang="fi-FI" sz="1200" dirty="0"/>
              <a:t>Jos jalostukseen käytettävän koiran silmälausunnossa on merkintä ylimääräisistä ripsistä (</a:t>
            </a:r>
            <a:r>
              <a:rPr lang="fi-FI" sz="1200" dirty="0" err="1"/>
              <a:t>distichiasis</a:t>
            </a:r>
            <a:r>
              <a:rPr lang="fi-FI" sz="1200" dirty="0"/>
              <a:t>, </a:t>
            </a:r>
            <a:r>
              <a:rPr lang="fi-FI" sz="1200" dirty="0" err="1"/>
              <a:t>trichiatis</a:t>
            </a:r>
            <a:r>
              <a:rPr lang="fi-FI" sz="1200" dirty="0"/>
              <a:t>, </a:t>
            </a:r>
            <a:r>
              <a:rPr lang="fi-FI" sz="1200" dirty="0" err="1"/>
              <a:t>ektooppinen</a:t>
            </a:r>
            <a:r>
              <a:rPr lang="fi-FI" sz="1200" dirty="0"/>
              <a:t> </a:t>
            </a:r>
            <a:r>
              <a:rPr lang="fi-FI" sz="1200" dirty="0" err="1"/>
              <a:t>cilia</a:t>
            </a:r>
            <a:r>
              <a:rPr lang="fi-FI" sz="1200" dirty="0"/>
              <a:t>), puutteellisesta kyynelkanavan aukosta, GRD, PPM </a:t>
            </a:r>
            <a:r>
              <a:rPr lang="fi-FI" sz="1200" dirty="0" err="1"/>
              <a:t>iris-iris</a:t>
            </a:r>
            <a:r>
              <a:rPr lang="fi-FI" sz="1200" dirty="0"/>
              <a:t> tai </a:t>
            </a:r>
            <a:r>
              <a:rPr lang="fi-FI" sz="1200" dirty="0" err="1"/>
              <a:t>MRD:stä</a:t>
            </a:r>
            <a:r>
              <a:rPr lang="fi-FI" sz="1200" dirty="0"/>
              <a:t>, on toisen osapuolen oltava terve tältä osin.</a:t>
            </a:r>
          </a:p>
          <a:p>
            <a:pPr marL="0" indent="0" fontAlgn="base">
              <a:buNone/>
            </a:pPr>
            <a:r>
              <a:rPr lang="fi-FI" sz="1400" b="1" dirty="0"/>
              <a:t>Lonkat</a:t>
            </a:r>
          </a:p>
          <a:p>
            <a:pPr lvl="1" fontAlgn="base"/>
            <a:r>
              <a:rPr lang="fi-FI" sz="1200" dirty="0"/>
              <a:t>Yhdistelmän BLUP-indeksin odotusarvo astutushetkellä on oltava vähintään 101. Ennen rekisteröintiä Suomeen, lonkkakuvatun ulkomaisen koiran BLUP-indeksi on 100. </a:t>
            </a:r>
          </a:p>
          <a:p>
            <a:pPr marL="0" indent="0" fontAlgn="base">
              <a:buNone/>
            </a:pPr>
            <a:r>
              <a:rPr lang="fi-FI" sz="1400" b="1" dirty="0"/>
              <a:t>Selkä</a:t>
            </a:r>
          </a:p>
          <a:p>
            <a:pPr lvl="1" fontAlgn="base"/>
            <a:r>
              <a:rPr lang="fi-FI" sz="1200" dirty="0"/>
              <a:t>Jalostukseen käytettäville koirille tulee tehdä viralliset laajat selkätutkimukset (IDD, LTV, SP, VA). Kahta IDD3- tuloksen saanutta koiraa ei suositella yhdistettävän.</a:t>
            </a:r>
          </a:p>
          <a:p>
            <a:pPr marL="0" indent="0" fontAlgn="base">
              <a:buNone/>
            </a:pPr>
            <a:r>
              <a:rPr lang="fi-FI" sz="1400" b="1" dirty="0"/>
              <a:t>Geenitesti</a:t>
            </a:r>
          </a:p>
          <a:p>
            <a:pPr lvl="1" fontAlgn="base"/>
            <a:r>
              <a:rPr lang="fi-FI" sz="1200" dirty="0"/>
              <a:t>Kaikille jalostukseen suunnitelluille koirille tehdään geenitesti, johon sisältyy CDDY- retrogeenitesti. CDDY-tulos ei rajoita yhdistelmän käyttöä. Jalostuskoiralla tulee olla geenitestitulos paitsi, jos koiran status on suoraan pääteltävissä vanhempien geenitestituloksen perusteella. Jalostukseen käytettävät koirat on tutkittava joka tapauksessa joka kolmannessa polvessa.</a:t>
            </a:r>
            <a:endParaRPr lang="fi-FI" sz="800" dirty="0">
              <a:ea typeface="Calibri" panose="020F0502020204030204" pitchFamily="34" charset="0"/>
              <a:cs typeface="Calibri" panose="020F0502020204030204" pitchFamily="34" charset="0"/>
            </a:endParaRPr>
          </a:p>
          <a:p>
            <a:pPr marL="0" indent="0">
              <a:spcBef>
                <a:spcPts val="0"/>
              </a:spcBef>
              <a:buNone/>
            </a:pPr>
            <a:endParaRPr lang="fi-FI" sz="800" dirty="0"/>
          </a:p>
        </p:txBody>
      </p:sp>
    </p:spTree>
    <p:extLst>
      <p:ext uri="{BB962C8B-B14F-4D97-AF65-F5344CB8AC3E}">
        <p14:creationId xmlns:p14="http://schemas.microsoft.com/office/powerpoint/2010/main" val="149370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29EF3-1201-5A9F-B7E4-62D0EEC65E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EF1E3-201A-5779-D8F9-19226C109AEA}"/>
              </a:ext>
            </a:extLst>
          </p:cNvPr>
          <p:cNvSpPr>
            <a:spLocks noGrp="1"/>
          </p:cNvSpPr>
          <p:nvPr>
            <p:ph type="title"/>
          </p:nvPr>
        </p:nvSpPr>
        <p:spPr>
          <a:xfrm>
            <a:off x="609600" y="704088"/>
            <a:ext cx="10972800" cy="712018"/>
          </a:xfrm>
        </p:spPr>
        <p:txBody>
          <a:bodyPr>
            <a:normAutofit fontScale="90000"/>
          </a:bodyPr>
          <a:lstStyle/>
          <a:p>
            <a:r>
              <a:rPr lang="fi-FI" dirty="0"/>
              <a:t>										3/5</a:t>
            </a:r>
          </a:p>
        </p:txBody>
      </p:sp>
      <p:sp>
        <p:nvSpPr>
          <p:cNvPr id="3" name="Content Placeholder 2">
            <a:extLst>
              <a:ext uri="{FF2B5EF4-FFF2-40B4-BE49-F238E27FC236}">
                <a16:creationId xmlns:a16="http://schemas.microsoft.com/office/drawing/2014/main" id="{C3FDACB8-024E-8E00-5A19-214F516E20D7}"/>
              </a:ext>
            </a:extLst>
          </p:cNvPr>
          <p:cNvSpPr>
            <a:spLocks noGrp="1"/>
          </p:cNvSpPr>
          <p:nvPr>
            <p:ph idx="1"/>
          </p:nvPr>
        </p:nvSpPr>
        <p:spPr>
          <a:xfrm>
            <a:off x="609600" y="1537487"/>
            <a:ext cx="10972800" cy="4954753"/>
          </a:xfrm>
        </p:spPr>
        <p:txBody>
          <a:bodyPr>
            <a:normAutofit/>
          </a:bodyPr>
          <a:lstStyle/>
          <a:p>
            <a:pPr marL="0" indent="0">
              <a:spcBef>
                <a:spcPts val="0"/>
              </a:spcBef>
              <a:buNone/>
            </a:pPr>
            <a:endParaRPr lang="fi-FI" sz="1600" dirty="0">
              <a:solidFill>
                <a:srgbClr val="000000"/>
              </a:solidFill>
            </a:endParaRPr>
          </a:p>
          <a:p>
            <a:pPr marL="0" indent="0" fontAlgn="base">
              <a:buNone/>
            </a:pPr>
            <a:r>
              <a:rPr lang="fi-FI" sz="1600" b="1" dirty="0"/>
              <a:t>Rodun populaation rakenne ja sukusiitosaste</a:t>
            </a:r>
          </a:p>
          <a:p>
            <a:pPr fontAlgn="base"/>
            <a:r>
              <a:rPr lang="fi-FI" sz="1600" dirty="0"/>
              <a:t>Yhdistelmän sukusiitosaste ei Suomen Kennelliiton jalostustietokannan tietojen mukaan ylitä 6,25 %</a:t>
            </a:r>
            <a:br>
              <a:rPr lang="fi-FI" sz="1600" dirty="0"/>
            </a:br>
            <a:r>
              <a:rPr lang="fi-FI" sz="1600" dirty="0"/>
              <a:t>kuudella polvella laskettuna. Koiran ensimmäisen polven jälkeläismäärä ei saa ylittää 90.</a:t>
            </a:r>
          </a:p>
          <a:p>
            <a:pPr marL="0" indent="0" fontAlgn="base">
              <a:buNone/>
            </a:pPr>
            <a:r>
              <a:rPr lang="fi-FI" sz="1600" b="1" dirty="0"/>
              <a:t>Ulkomuoto</a:t>
            </a:r>
          </a:p>
          <a:p>
            <a:pPr fontAlgn="base"/>
            <a:r>
              <a:rPr lang="fi-FI" sz="1600" dirty="0"/>
              <a:t>Jalostukseen käytettävällä koiralla on koiranäyttelystä vähintään arvosana EH (erittäin hyvä), jos sillä ei ole tulosta rodunomaisesta kokeesta. Jos jalostukseen käytettävällä koiralla on rodunomaisesta kokeesta vähintään tulos, tulee sillä olla koiranäyttelystä vähintään laatuarvostelun arvosana H (hyvä) tai sen tulee olla jalostustarkastuksessa hyväksytty jalostukseen käytettäväksi.</a:t>
            </a:r>
          </a:p>
          <a:p>
            <a:pPr marL="0" indent="0" fontAlgn="base">
              <a:buNone/>
            </a:pPr>
            <a:r>
              <a:rPr lang="fi-FI" sz="1600" b="1" dirty="0"/>
              <a:t>Ikä</a:t>
            </a:r>
          </a:p>
          <a:p>
            <a:pPr fontAlgn="base"/>
            <a:r>
              <a:rPr lang="fi-FI" sz="1600" dirty="0"/>
              <a:t>Narttu on astutushetkellä iältään vähintään 24 kk ja enintään 7-vuotias. Ensimmäistä kertaa astutettavan nartun tulee olla astutushetkellä alle 5-vuotias. Nartulla voidaan teettää enintään neljä pentuetta siten, että nartun edellisestä penikoimisesta on pentueen syntyessä kulunut vähintään 10 kuukautta.</a:t>
            </a:r>
          </a:p>
          <a:p>
            <a:pPr marL="0" indent="0" fontAlgn="base">
              <a:buNone/>
            </a:pPr>
            <a:r>
              <a:rPr lang="fi-FI" sz="1600" b="1" dirty="0"/>
              <a:t>Tiheä </a:t>
            </a:r>
            <a:r>
              <a:rPr lang="fi-FI" sz="1600" b="1" dirty="0" err="1"/>
              <a:t>pennuttaminen</a:t>
            </a:r>
            <a:endParaRPr lang="fi-FI" sz="1600" b="1" dirty="0"/>
          </a:p>
          <a:p>
            <a:pPr fontAlgn="base"/>
            <a:r>
              <a:rPr lang="fi-FI" sz="1600" dirty="0"/>
              <a:t>Tiheä </a:t>
            </a:r>
            <a:r>
              <a:rPr lang="fi-FI" sz="1600" dirty="0" err="1"/>
              <a:t>pennuttaminen</a:t>
            </a:r>
            <a:r>
              <a:rPr lang="fi-FI" sz="1600" dirty="0"/>
              <a:t>: Suomen Kennelliiton silloisen voimassa olevan koirarekisteriohjeen mukaan.</a:t>
            </a:r>
          </a:p>
          <a:p>
            <a:pPr marL="0" indent="0">
              <a:spcBef>
                <a:spcPts val="0"/>
              </a:spcBef>
              <a:buNone/>
            </a:pPr>
            <a:endParaRPr lang="fi-FI" sz="1600" dirty="0"/>
          </a:p>
        </p:txBody>
      </p:sp>
    </p:spTree>
    <p:extLst>
      <p:ext uri="{BB962C8B-B14F-4D97-AF65-F5344CB8AC3E}">
        <p14:creationId xmlns:p14="http://schemas.microsoft.com/office/powerpoint/2010/main" val="589565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46B28-245B-129E-95B4-07E3ADB8A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2C4385-70BA-58C2-9A4A-12F1979CC524}"/>
              </a:ext>
            </a:extLst>
          </p:cNvPr>
          <p:cNvSpPr>
            <a:spLocks noGrp="1"/>
          </p:cNvSpPr>
          <p:nvPr>
            <p:ph type="title"/>
          </p:nvPr>
        </p:nvSpPr>
        <p:spPr>
          <a:xfrm>
            <a:off x="609600" y="704088"/>
            <a:ext cx="10972800" cy="679650"/>
          </a:xfrm>
        </p:spPr>
        <p:txBody>
          <a:bodyPr>
            <a:normAutofit fontScale="90000"/>
          </a:bodyPr>
          <a:lstStyle/>
          <a:p>
            <a:r>
              <a:rPr lang="fi-FI" dirty="0"/>
              <a:t>										4/5</a:t>
            </a:r>
          </a:p>
        </p:txBody>
      </p:sp>
      <p:sp>
        <p:nvSpPr>
          <p:cNvPr id="3" name="Content Placeholder 2">
            <a:extLst>
              <a:ext uri="{FF2B5EF4-FFF2-40B4-BE49-F238E27FC236}">
                <a16:creationId xmlns:a16="http://schemas.microsoft.com/office/drawing/2014/main" id="{CD71EB53-854E-B716-057E-D217727FAE44}"/>
              </a:ext>
            </a:extLst>
          </p:cNvPr>
          <p:cNvSpPr>
            <a:spLocks noGrp="1"/>
          </p:cNvSpPr>
          <p:nvPr>
            <p:ph idx="1"/>
          </p:nvPr>
        </p:nvSpPr>
        <p:spPr>
          <a:xfrm>
            <a:off x="609600" y="1497027"/>
            <a:ext cx="10972800" cy="4995213"/>
          </a:xfrm>
        </p:spPr>
        <p:txBody>
          <a:bodyPr>
            <a:normAutofit/>
          </a:bodyPr>
          <a:lstStyle/>
          <a:p>
            <a:pPr marL="0" indent="0">
              <a:spcBef>
                <a:spcPts val="0"/>
              </a:spcBef>
              <a:buNone/>
            </a:pPr>
            <a:endParaRPr lang="fi-FI" sz="1800" dirty="0">
              <a:solidFill>
                <a:srgbClr val="000000"/>
              </a:solidFill>
            </a:endParaRPr>
          </a:p>
          <a:p>
            <a:pPr marL="0" indent="0">
              <a:spcBef>
                <a:spcPts val="0"/>
              </a:spcBef>
              <a:spcAft>
                <a:spcPts val="800"/>
              </a:spcAft>
              <a:buNone/>
            </a:pPr>
            <a:r>
              <a:rPr lang="fi-FI" sz="1600" b="1" dirty="0">
                <a:solidFill>
                  <a:srgbClr val="000000"/>
                </a:solidFill>
              </a:rPr>
              <a:t>SUOSITUKSET TOIMINTAOHJEESSA</a:t>
            </a:r>
            <a:br>
              <a:rPr lang="fi-FI" sz="1600" b="1" dirty="0">
                <a:solidFill>
                  <a:srgbClr val="000000"/>
                </a:solidFill>
              </a:rPr>
            </a:br>
            <a:endParaRPr lang="fi-FI" sz="1600" b="1" dirty="0">
              <a:solidFill>
                <a:srgbClr val="000000"/>
              </a:solidFill>
            </a:endParaRPr>
          </a:p>
          <a:p>
            <a:pPr marL="0" indent="0">
              <a:spcBef>
                <a:spcPts val="0"/>
              </a:spcBef>
              <a:spcAft>
                <a:spcPts val="800"/>
              </a:spcAft>
              <a:buNone/>
            </a:pPr>
            <a:r>
              <a:rPr lang="fi-FI" sz="1800" b="1" dirty="0">
                <a:solidFill>
                  <a:srgbClr val="000000"/>
                </a:solidFill>
              </a:rPr>
              <a:t>Polvet</a:t>
            </a:r>
            <a:endParaRPr lang="fi-FI" sz="1800" dirty="0">
              <a:solidFill>
                <a:srgbClr val="000000"/>
              </a:solidFill>
            </a:endParaRPr>
          </a:p>
          <a:p>
            <a:pPr>
              <a:spcBef>
                <a:spcPts val="0"/>
              </a:spcBef>
              <a:spcAft>
                <a:spcPts val="800"/>
              </a:spcAft>
            </a:pPr>
            <a:r>
              <a:rPr lang="fi-FI" sz="1800" dirty="0">
                <a:solidFill>
                  <a:srgbClr val="000000"/>
                </a:solidFill>
              </a:rPr>
              <a:t>Jalostukseen käytettäville koirille suositellaan virallista polvitutkimusta.</a:t>
            </a:r>
            <a:endParaRPr lang="fi-FI" sz="1800" dirty="0"/>
          </a:p>
          <a:p>
            <a:pPr marL="0" indent="0">
              <a:spcBef>
                <a:spcPts val="0"/>
              </a:spcBef>
              <a:spcAft>
                <a:spcPts val="800"/>
              </a:spcAft>
              <a:buNone/>
            </a:pPr>
            <a:r>
              <a:rPr lang="fi-FI" sz="1800" b="1" dirty="0">
                <a:solidFill>
                  <a:srgbClr val="000000"/>
                </a:solidFill>
              </a:rPr>
              <a:t>Kyynärät</a:t>
            </a:r>
          </a:p>
          <a:p>
            <a:pPr>
              <a:spcBef>
                <a:spcPts val="0"/>
              </a:spcBef>
              <a:spcAft>
                <a:spcPts val="800"/>
              </a:spcAft>
            </a:pPr>
            <a:r>
              <a:rPr lang="fi-FI" sz="1800" dirty="0">
                <a:solidFill>
                  <a:srgbClr val="000000"/>
                </a:solidFill>
              </a:rPr>
              <a:t>Jalostukseen käytettäville koirille suositellaan kyynärien virallista kuvaamista sekä kyynärnivelen kasvuhäiriön (ED) että inkongruenssin (INC) osalta. </a:t>
            </a:r>
            <a:endParaRPr lang="fi-FI" sz="1800" dirty="0"/>
          </a:p>
          <a:p>
            <a:pPr marL="0" indent="0">
              <a:spcBef>
                <a:spcPts val="0"/>
              </a:spcBef>
              <a:spcAft>
                <a:spcPts val="800"/>
              </a:spcAft>
              <a:buNone/>
            </a:pPr>
            <a:r>
              <a:rPr lang="fi-FI" sz="1800" b="1" dirty="0"/>
              <a:t>Sydän</a:t>
            </a:r>
            <a:endParaRPr lang="fi-FI" sz="1800" dirty="0"/>
          </a:p>
          <a:p>
            <a:pPr>
              <a:spcBef>
                <a:spcPts val="0"/>
              </a:spcBef>
              <a:spcAft>
                <a:spcPts val="800"/>
              </a:spcAft>
            </a:pPr>
            <a:r>
              <a:rPr lang="fi-FI" sz="1800" dirty="0"/>
              <a:t>Kaikille jalostukseen käytettäville koirille suositellaan sydämen virallista auskultaatiotutkimusta.</a:t>
            </a:r>
          </a:p>
          <a:p>
            <a:pPr marL="0" indent="0">
              <a:spcBef>
                <a:spcPts val="0"/>
              </a:spcBef>
              <a:spcAft>
                <a:spcPts val="800"/>
              </a:spcAft>
              <a:buNone/>
            </a:pPr>
            <a:r>
              <a:rPr lang="fi-FI" sz="1800" b="1" dirty="0"/>
              <a:t>Uusintayhdistelmät</a:t>
            </a:r>
          </a:p>
          <a:p>
            <a:pPr>
              <a:spcBef>
                <a:spcPts val="0"/>
              </a:spcBef>
              <a:spcAft>
                <a:spcPts val="800"/>
              </a:spcAft>
            </a:pPr>
            <a:r>
              <a:rPr lang="fi-FI" sz="1800" dirty="0"/>
              <a:t>Samaa yhdistelmää ei suositella uusittavan kolmatta kertaa.</a:t>
            </a:r>
          </a:p>
        </p:txBody>
      </p:sp>
    </p:spTree>
    <p:extLst>
      <p:ext uri="{BB962C8B-B14F-4D97-AF65-F5344CB8AC3E}">
        <p14:creationId xmlns:p14="http://schemas.microsoft.com/office/powerpoint/2010/main" val="7372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59383-8459-59B7-17D0-0BA7B3ABFA68}"/>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B9BD2A71-CD37-7A4E-0A1E-B914ECC31C92}"/>
              </a:ext>
            </a:extLst>
          </p:cNvPr>
          <p:cNvGraphicFramePr>
            <a:graphicFrameLocks/>
          </p:cNvGraphicFramePr>
          <p:nvPr>
            <p:extLst>
              <p:ext uri="{D42A27DB-BD31-4B8C-83A1-F6EECF244321}">
                <p14:modId xmlns:p14="http://schemas.microsoft.com/office/powerpoint/2010/main" val="503262681"/>
              </p:ext>
            </p:extLst>
          </p:nvPr>
        </p:nvGraphicFramePr>
        <p:xfrm>
          <a:off x="1773798" y="1017529"/>
          <a:ext cx="8078346" cy="54313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81746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E7564-DFB8-C8F9-FF18-C4A5C29E84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C6FEF0-5BE9-6C68-F5FB-4C8178565BC2}"/>
              </a:ext>
            </a:extLst>
          </p:cNvPr>
          <p:cNvSpPr>
            <a:spLocks noGrp="1"/>
          </p:cNvSpPr>
          <p:nvPr>
            <p:ph type="title"/>
          </p:nvPr>
        </p:nvSpPr>
        <p:spPr>
          <a:xfrm>
            <a:off x="609600" y="704088"/>
            <a:ext cx="10972800" cy="655374"/>
          </a:xfrm>
        </p:spPr>
        <p:txBody>
          <a:bodyPr>
            <a:normAutofit fontScale="90000"/>
          </a:bodyPr>
          <a:lstStyle/>
          <a:p>
            <a:r>
              <a:rPr lang="fi-FI" dirty="0"/>
              <a:t>										5/5</a:t>
            </a:r>
          </a:p>
        </p:txBody>
      </p:sp>
      <p:sp>
        <p:nvSpPr>
          <p:cNvPr id="3" name="Content Placeholder 2">
            <a:extLst>
              <a:ext uri="{FF2B5EF4-FFF2-40B4-BE49-F238E27FC236}">
                <a16:creationId xmlns:a16="http://schemas.microsoft.com/office/drawing/2014/main" id="{DA6CF8ED-2AE7-3AD2-139A-6687C9C5A420}"/>
              </a:ext>
            </a:extLst>
          </p:cNvPr>
          <p:cNvSpPr>
            <a:spLocks noGrp="1"/>
          </p:cNvSpPr>
          <p:nvPr>
            <p:ph idx="1"/>
          </p:nvPr>
        </p:nvSpPr>
        <p:spPr>
          <a:xfrm>
            <a:off x="609600" y="1448474"/>
            <a:ext cx="10972800" cy="5043766"/>
          </a:xfrm>
        </p:spPr>
        <p:txBody>
          <a:bodyPr>
            <a:normAutofit/>
          </a:bodyPr>
          <a:lstStyle/>
          <a:p>
            <a:pPr marL="0" indent="0">
              <a:spcBef>
                <a:spcPts val="0"/>
              </a:spcBef>
              <a:buNone/>
            </a:pPr>
            <a:endParaRPr lang="fi-FI" sz="1800" dirty="0">
              <a:solidFill>
                <a:srgbClr val="000000"/>
              </a:solidFill>
            </a:endParaRPr>
          </a:p>
          <a:p>
            <a:pPr marL="0" indent="0">
              <a:spcBef>
                <a:spcPts val="0"/>
              </a:spcBef>
              <a:spcAft>
                <a:spcPts val="800"/>
              </a:spcAft>
              <a:buNone/>
            </a:pPr>
            <a:r>
              <a:rPr lang="fi-FI" sz="1800" b="1" dirty="0">
                <a:solidFill>
                  <a:srgbClr val="000000"/>
                </a:solidFill>
              </a:rPr>
              <a:t>Muita suositeltavia geenitestejä</a:t>
            </a:r>
            <a:endParaRPr lang="fi-FI" sz="1050" dirty="0"/>
          </a:p>
          <a:p>
            <a:pPr marL="0" indent="0">
              <a:spcBef>
                <a:spcPts val="0"/>
              </a:spcBef>
              <a:spcAft>
                <a:spcPts val="800"/>
              </a:spcAft>
              <a:buNone/>
            </a:pPr>
            <a:r>
              <a:rPr lang="fi-FI" sz="1800" dirty="0">
                <a:solidFill>
                  <a:srgbClr val="000000"/>
                </a:solidFill>
              </a:rPr>
              <a:t>Seuraavien geenitestien teettämistä suositellaan jalostukseen käytettäville koirille:</a:t>
            </a:r>
          </a:p>
          <a:p>
            <a:pPr>
              <a:spcBef>
                <a:spcPts val="0"/>
              </a:spcBef>
              <a:spcAft>
                <a:spcPts val="800"/>
              </a:spcAft>
            </a:pPr>
            <a:r>
              <a:rPr lang="fi-FI" sz="1800" dirty="0">
                <a:solidFill>
                  <a:srgbClr val="000000"/>
                </a:solidFill>
              </a:rPr>
              <a:t>FN (familiaarinen </a:t>
            </a:r>
            <a:r>
              <a:rPr lang="fi-FI" sz="1800" dirty="0" err="1">
                <a:solidFill>
                  <a:srgbClr val="000000"/>
                </a:solidFill>
              </a:rPr>
              <a:t>nefropatia</a:t>
            </a:r>
            <a:r>
              <a:rPr lang="fi-FI" sz="1800" dirty="0">
                <a:solidFill>
                  <a:srgbClr val="000000"/>
                </a:solidFill>
              </a:rPr>
              <a:t>),</a:t>
            </a:r>
          </a:p>
          <a:p>
            <a:pPr>
              <a:spcBef>
                <a:spcPts val="0"/>
              </a:spcBef>
              <a:spcAft>
                <a:spcPts val="800"/>
              </a:spcAft>
            </a:pPr>
            <a:r>
              <a:rPr lang="fi-FI" sz="1800" dirty="0">
                <a:solidFill>
                  <a:srgbClr val="000000"/>
                </a:solidFill>
              </a:rPr>
              <a:t>AON (</a:t>
            </a:r>
            <a:r>
              <a:rPr lang="fi-FI" sz="1800" dirty="0" err="1">
                <a:solidFill>
                  <a:srgbClr val="000000"/>
                </a:solidFill>
              </a:rPr>
              <a:t>adult</a:t>
            </a:r>
            <a:r>
              <a:rPr lang="fi-FI" sz="1800" dirty="0">
                <a:solidFill>
                  <a:srgbClr val="000000"/>
                </a:solidFill>
              </a:rPr>
              <a:t> </a:t>
            </a:r>
            <a:r>
              <a:rPr lang="fi-FI" sz="1800" dirty="0" err="1">
                <a:solidFill>
                  <a:srgbClr val="000000"/>
                </a:solidFill>
              </a:rPr>
              <a:t>onset</a:t>
            </a:r>
            <a:r>
              <a:rPr lang="fi-FI" sz="1800" dirty="0">
                <a:solidFill>
                  <a:srgbClr val="000000"/>
                </a:solidFill>
              </a:rPr>
              <a:t> </a:t>
            </a:r>
            <a:r>
              <a:rPr lang="fi-FI" sz="1800" dirty="0" err="1">
                <a:solidFill>
                  <a:srgbClr val="000000"/>
                </a:solidFill>
              </a:rPr>
              <a:t>neuropathy</a:t>
            </a:r>
            <a:r>
              <a:rPr lang="fi-FI" sz="1800" dirty="0">
                <a:solidFill>
                  <a:srgbClr val="000000"/>
                </a:solidFill>
              </a:rPr>
              <a:t>)</a:t>
            </a:r>
          </a:p>
          <a:p>
            <a:pPr>
              <a:spcBef>
                <a:spcPts val="0"/>
              </a:spcBef>
              <a:spcAft>
                <a:spcPts val="800"/>
              </a:spcAft>
            </a:pPr>
            <a:r>
              <a:rPr lang="fi-FI" sz="1800" dirty="0">
                <a:solidFill>
                  <a:srgbClr val="000000"/>
                </a:solidFill>
              </a:rPr>
              <a:t>AMS (</a:t>
            </a:r>
            <a:r>
              <a:rPr lang="fi-FI" sz="1800" dirty="0" err="1">
                <a:solidFill>
                  <a:srgbClr val="000000"/>
                </a:solidFill>
              </a:rPr>
              <a:t>acral</a:t>
            </a:r>
            <a:r>
              <a:rPr lang="fi-FI" sz="1800" dirty="0">
                <a:solidFill>
                  <a:srgbClr val="000000"/>
                </a:solidFill>
              </a:rPr>
              <a:t> </a:t>
            </a:r>
            <a:r>
              <a:rPr lang="fi-FI" sz="1800" dirty="0" err="1">
                <a:solidFill>
                  <a:srgbClr val="000000"/>
                </a:solidFill>
              </a:rPr>
              <a:t>mutilation</a:t>
            </a:r>
            <a:r>
              <a:rPr lang="fi-FI" sz="1800" dirty="0">
                <a:solidFill>
                  <a:srgbClr val="000000"/>
                </a:solidFill>
              </a:rPr>
              <a:t> </a:t>
            </a:r>
            <a:r>
              <a:rPr lang="fi-FI" sz="1800" dirty="0" err="1">
                <a:solidFill>
                  <a:srgbClr val="000000"/>
                </a:solidFill>
              </a:rPr>
              <a:t>syndrome</a:t>
            </a:r>
            <a:r>
              <a:rPr lang="fi-FI" sz="1800" dirty="0">
                <a:solidFill>
                  <a:srgbClr val="000000"/>
                </a:solidFill>
              </a:rPr>
              <a:t>),</a:t>
            </a:r>
          </a:p>
          <a:p>
            <a:pPr>
              <a:spcBef>
                <a:spcPts val="0"/>
              </a:spcBef>
              <a:spcAft>
                <a:spcPts val="800"/>
              </a:spcAft>
            </a:pPr>
            <a:r>
              <a:rPr lang="fi-FI" sz="1800" dirty="0" err="1"/>
              <a:t>Paradoxaalinen</a:t>
            </a:r>
            <a:r>
              <a:rPr lang="fi-FI" sz="1800" dirty="0"/>
              <a:t> pseudomyotonia,</a:t>
            </a:r>
          </a:p>
          <a:p>
            <a:pPr>
              <a:spcBef>
                <a:spcPts val="0"/>
              </a:spcBef>
              <a:spcAft>
                <a:spcPts val="800"/>
              </a:spcAft>
            </a:pPr>
            <a:r>
              <a:rPr lang="fi-FI" sz="1800" dirty="0"/>
              <a:t>RVED (</a:t>
            </a:r>
            <a:r>
              <a:rPr lang="fi-FI" sz="1800" dirty="0" err="1"/>
              <a:t>Retinopathy</a:t>
            </a:r>
            <a:r>
              <a:rPr lang="fi-FI" sz="1800" dirty="0"/>
              <a:t> </a:t>
            </a:r>
            <a:r>
              <a:rPr lang="fi-FI" sz="1800" dirty="0" err="1"/>
              <a:t>with</a:t>
            </a:r>
            <a:r>
              <a:rPr lang="fi-FI" sz="1800" dirty="0"/>
              <a:t> </a:t>
            </a:r>
            <a:r>
              <a:rPr lang="fi-FI" sz="1800" dirty="0" err="1"/>
              <a:t>Vitamin</a:t>
            </a:r>
            <a:r>
              <a:rPr lang="fi-FI" sz="1800" dirty="0"/>
              <a:t> E </a:t>
            </a:r>
            <a:r>
              <a:rPr lang="fi-FI" sz="1800" dirty="0" err="1"/>
              <a:t>Deficiency</a:t>
            </a:r>
            <a:r>
              <a:rPr lang="fi-FI" sz="1800" dirty="0"/>
              <a:t>)</a:t>
            </a:r>
          </a:p>
          <a:p>
            <a:pPr>
              <a:spcBef>
                <a:spcPts val="0"/>
              </a:spcBef>
              <a:spcAft>
                <a:spcPts val="800"/>
              </a:spcAft>
            </a:pPr>
            <a:endParaRPr lang="fi-FI" sz="1800" dirty="0"/>
          </a:p>
          <a:p>
            <a:pPr>
              <a:spcBef>
                <a:spcPts val="0"/>
              </a:spcBef>
              <a:spcAft>
                <a:spcPts val="800"/>
              </a:spcAft>
            </a:pPr>
            <a:endParaRPr lang="fi-FI" sz="1800" dirty="0"/>
          </a:p>
          <a:p>
            <a:pPr marL="0" indent="0">
              <a:spcBef>
                <a:spcPts val="0"/>
              </a:spcBef>
              <a:spcAft>
                <a:spcPts val="800"/>
              </a:spcAft>
              <a:buNone/>
            </a:pPr>
            <a:r>
              <a:rPr lang="fi-FI" sz="1800" dirty="0"/>
              <a:t>Jalostuksen toimintaohje on hyväksytty 6.9.2025 </a:t>
            </a:r>
            <a:r>
              <a:rPr lang="fi-FI" sz="1800" dirty="0" err="1"/>
              <a:t>Teams</a:t>
            </a:r>
            <a:r>
              <a:rPr lang="fi-FI" sz="1800" dirty="0"/>
              <a:t>-pidetyssä rotukohtaisessa neuvottelussa ja viety tiedoksi Cockerspanielit ry:n vuosikokoukseen 11.10.2025.</a:t>
            </a:r>
          </a:p>
        </p:txBody>
      </p:sp>
    </p:spTree>
    <p:extLst>
      <p:ext uri="{BB962C8B-B14F-4D97-AF65-F5344CB8AC3E}">
        <p14:creationId xmlns:p14="http://schemas.microsoft.com/office/powerpoint/2010/main" val="393037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A8F6F-EBDD-C06D-1041-76A3F59DAF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9AA88-AF06-0726-AA4C-4762B82BB689}"/>
              </a:ext>
            </a:extLst>
          </p:cNvPr>
          <p:cNvSpPr>
            <a:spLocks noGrp="1"/>
          </p:cNvSpPr>
          <p:nvPr>
            <p:ph type="title"/>
          </p:nvPr>
        </p:nvSpPr>
        <p:spPr>
          <a:xfrm>
            <a:off x="609600" y="704088"/>
            <a:ext cx="10972800" cy="792939"/>
          </a:xfrm>
        </p:spPr>
        <p:txBody>
          <a:bodyPr>
            <a:normAutofit fontScale="90000"/>
          </a:bodyPr>
          <a:lstStyle/>
          <a:p>
            <a:r>
              <a:rPr lang="fi-FI" dirty="0" err="1"/>
              <a:t>Cockereiden</a:t>
            </a:r>
            <a:r>
              <a:rPr lang="fi-FI" dirty="0"/>
              <a:t> värit</a:t>
            </a:r>
          </a:p>
        </p:txBody>
      </p:sp>
      <p:sp>
        <p:nvSpPr>
          <p:cNvPr id="3" name="Content Placeholder 2">
            <a:extLst>
              <a:ext uri="{FF2B5EF4-FFF2-40B4-BE49-F238E27FC236}">
                <a16:creationId xmlns:a16="http://schemas.microsoft.com/office/drawing/2014/main" id="{45A98E47-C3D1-4B4D-7B19-EAF6570F3F63}"/>
              </a:ext>
            </a:extLst>
          </p:cNvPr>
          <p:cNvSpPr>
            <a:spLocks noGrp="1"/>
          </p:cNvSpPr>
          <p:nvPr>
            <p:ph idx="1"/>
          </p:nvPr>
        </p:nvSpPr>
        <p:spPr>
          <a:xfrm>
            <a:off x="609600" y="1594131"/>
            <a:ext cx="10972800" cy="4730469"/>
          </a:xfrm>
        </p:spPr>
        <p:txBody>
          <a:bodyPr>
            <a:normAutofit lnSpcReduction="10000"/>
          </a:bodyPr>
          <a:lstStyle/>
          <a:p>
            <a:pPr marL="0" indent="0">
              <a:spcBef>
                <a:spcPts val="0"/>
              </a:spcBef>
              <a:buNone/>
            </a:pPr>
            <a:r>
              <a:rPr lang="fi-FI" sz="1400" dirty="0"/>
              <a:t>musta</a:t>
            </a:r>
          </a:p>
          <a:p>
            <a:pPr marL="0" indent="0">
              <a:spcBef>
                <a:spcPts val="0"/>
              </a:spcBef>
              <a:buNone/>
            </a:pPr>
            <a:r>
              <a:rPr lang="fi-FI" sz="1400" dirty="0"/>
              <a:t>punainen </a:t>
            </a:r>
          </a:p>
          <a:p>
            <a:pPr marL="0" indent="0">
              <a:spcBef>
                <a:spcPts val="0"/>
              </a:spcBef>
              <a:buNone/>
            </a:pPr>
            <a:r>
              <a:rPr lang="fi-FI" sz="1400" dirty="0" err="1"/>
              <a:t>golden</a:t>
            </a:r>
            <a:endParaRPr lang="fi-FI" sz="1400" dirty="0"/>
          </a:p>
          <a:p>
            <a:pPr marL="0" indent="0">
              <a:spcBef>
                <a:spcPts val="0"/>
              </a:spcBef>
              <a:buNone/>
            </a:pPr>
            <a:r>
              <a:rPr lang="fi-FI" sz="1400" dirty="0" err="1"/>
              <a:t>liver</a:t>
            </a:r>
            <a:endParaRPr lang="fi-FI" sz="1400" dirty="0"/>
          </a:p>
          <a:p>
            <a:pPr marL="0" indent="0">
              <a:spcBef>
                <a:spcPts val="0"/>
              </a:spcBef>
              <a:buNone/>
            </a:pPr>
            <a:r>
              <a:rPr lang="fi-FI" sz="1400" dirty="0" err="1"/>
              <a:t>black</a:t>
            </a:r>
            <a:r>
              <a:rPr lang="fi-FI" sz="1400" dirty="0"/>
              <a:t> &amp; </a:t>
            </a:r>
            <a:r>
              <a:rPr lang="fi-FI" sz="1400" dirty="0" err="1"/>
              <a:t>tan</a:t>
            </a:r>
            <a:endParaRPr lang="fi-FI" sz="1400" dirty="0"/>
          </a:p>
          <a:p>
            <a:pPr marL="0" indent="0">
              <a:spcBef>
                <a:spcPts val="0"/>
              </a:spcBef>
              <a:buNone/>
            </a:pPr>
            <a:r>
              <a:rPr lang="fi-FI" sz="1400" dirty="0" err="1"/>
              <a:t>liver</a:t>
            </a:r>
            <a:r>
              <a:rPr lang="fi-FI" sz="1400" dirty="0"/>
              <a:t> &amp; </a:t>
            </a:r>
            <a:r>
              <a:rPr lang="fi-FI" sz="1400" dirty="0" err="1"/>
              <a:t>tan</a:t>
            </a:r>
            <a:endParaRPr lang="fi-FI" sz="1400" dirty="0"/>
          </a:p>
          <a:p>
            <a:pPr marL="0" indent="0">
              <a:spcBef>
                <a:spcPts val="0"/>
              </a:spcBef>
              <a:buNone/>
            </a:pPr>
            <a:endParaRPr lang="fi-FI" sz="1400" dirty="0"/>
          </a:p>
          <a:p>
            <a:pPr marL="0" indent="0">
              <a:spcBef>
                <a:spcPts val="0"/>
              </a:spcBef>
              <a:buNone/>
            </a:pPr>
            <a:r>
              <a:rPr lang="fi-FI" sz="1400" dirty="0" err="1"/>
              <a:t>blue</a:t>
            </a:r>
            <a:r>
              <a:rPr lang="fi-FI" sz="1400" dirty="0"/>
              <a:t> </a:t>
            </a:r>
            <a:r>
              <a:rPr lang="fi-FI" sz="1400" dirty="0" err="1"/>
              <a:t>roan</a:t>
            </a:r>
            <a:endParaRPr lang="fi-FI" sz="1400" dirty="0"/>
          </a:p>
          <a:p>
            <a:pPr marL="0" indent="0">
              <a:spcBef>
                <a:spcPts val="0"/>
              </a:spcBef>
              <a:buNone/>
            </a:pPr>
            <a:r>
              <a:rPr lang="fi-FI" sz="1400" dirty="0" err="1"/>
              <a:t>orange</a:t>
            </a:r>
            <a:r>
              <a:rPr lang="fi-FI" sz="1400" dirty="0"/>
              <a:t> </a:t>
            </a:r>
            <a:r>
              <a:rPr lang="fi-FI" sz="1400" dirty="0" err="1"/>
              <a:t>roan</a:t>
            </a:r>
            <a:endParaRPr lang="fi-FI" sz="1400" dirty="0"/>
          </a:p>
          <a:p>
            <a:pPr marL="0" indent="0">
              <a:spcBef>
                <a:spcPts val="0"/>
              </a:spcBef>
              <a:buNone/>
            </a:pPr>
            <a:r>
              <a:rPr lang="fi-FI" sz="1400" dirty="0" err="1"/>
              <a:t>lemon</a:t>
            </a:r>
            <a:r>
              <a:rPr lang="fi-FI" sz="1400" dirty="0"/>
              <a:t> </a:t>
            </a:r>
            <a:r>
              <a:rPr lang="fi-FI" sz="1400" dirty="0" err="1"/>
              <a:t>roan</a:t>
            </a:r>
            <a:endParaRPr lang="fi-FI" sz="1400" dirty="0"/>
          </a:p>
          <a:p>
            <a:pPr marL="0" indent="0">
              <a:spcBef>
                <a:spcPts val="0"/>
              </a:spcBef>
              <a:buNone/>
            </a:pPr>
            <a:r>
              <a:rPr lang="fi-FI" sz="1400" dirty="0" err="1"/>
              <a:t>liver</a:t>
            </a:r>
            <a:r>
              <a:rPr lang="fi-FI" sz="1400" dirty="0"/>
              <a:t> </a:t>
            </a:r>
            <a:r>
              <a:rPr lang="fi-FI" sz="1400" dirty="0" err="1"/>
              <a:t>roan</a:t>
            </a:r>
            <a:endParaRPr lang="fi-FI" sz="1400" dirty="0"/>
          </a:p>
          <a:p>
            <a:pPr marL="0" indent="0">
              <a:spcBef>
                <a:spcPts val="0"/>
              </a:spcBef>
              <a:buNone/>
            </a:pPr>
            <a:r>
              <a:rPr lang="fi-FI" sz="1400" dirty="0" err="1"/>
              <a:t>blue</a:t>
            </a:r>
            <a:r>
              <a:rPr lang="fi-FI" sz="1400" dirty="0"/>
              <a:t> </a:t>
            </a:r>
            <a:r>
              <a:rPr lang="fi-FI" sz="1400" dirty="0" err="1"/>
              <a:t>roan</a:t>
            </a:r>
            <a:r>
              <a:rPr lang="fi-FI" sz="1400" dirty="0"/>
              <a:t> </a:t>
            </a:r>
            <a:r>
              <a:rPr lang="fi-FI" sz="1400" dirty="0" err="1"/>
              <a:t>tan</a:t>
            </a:r>
            <a:endParaRPr lang="fi-FI" sz="1400" dirty="0"/>
          </a:p>
          <a:p>
            <a:pPr marL="0" indent="0">
              <a:spcBef>
                <a:spcPts val="0"/>
              </a:spcBef>
              <a:buNone/>
            </a:pPr>
            <a:r>
              <a:rPr lang="fi-FI" sz="1400" dirty="0" err="1"/>
              <a:t>liver</a:t>
            </a:r>
            <a:r>
              <a:rPr lang="fi-FI" sz="1400" dirty="0"/>
              <a:t> </a:t>
            </a:r>
            <a:r>
              <a:rPr lang="fi-FI" sz="1400" dirty="0" err="1"/>
              <a:t>roan</a:t>
            </a:r>
            <a:r>
              <a:rPr lang="fi-FI" sz="1400" dirty="0"/>
              <a:t> </a:t>
            </a:r>
            <a:r>
              <a:rPr lang="fi-FI" sz="1400" dirty="0" err="1"/>
              <a:t>tan</a:t>
            </a:r>
            <a:endParaRPr lang="fi-FI" sz="1400" dirty="0"/>
          </a:p>
          <a:p>
            <a:pPr marL="0" indent="0">
              <a:spcBef>
                <a:spcPts val="0"/>
              </a:spcBef>
              <a:buNone/>
            </a:pPr>
            <a:endParaRPr lang="fi-FI" sz="1400" dirty="0"/>
          </a:p>
          <a:p>
            <a:pPr marL="0" indent="0">
              <a:spcBef>
                <a:spcPts val="0"/>
              </a:spcBef>
              <a:buNone/>
            </a:pPr>
            <a:r>
              <a:rPr lang="fi-FI" sz="1400" dirty="0"/>
              <a:t>mustavalkoinen</a:t>
            </a:r>
          </a:p>
          <a:p>
            <a:pPr marL="0" indent="0">
              <a:spcBef>
                <a:spcPts val="0"/>
              </a:spcBef>
              <a:buNone/>
            </a:pPr>
            <a:r>
              <a:rPr lang="fi-FI" sz="1400" dirty="0"/>
              <a:t>punavalkoinen</a:t>
            </a:r>
          </a:p>
          <a:p>
            <a:pPr marL="0" indent="0">
              <a:spcBef>
                <a:spcPts val="0"/>
              </a:spcBef>
              <a:buNone/>
            </a:pPr>
            <a:r>
              <a:rPr lang="fi-FI" sz="1400" dirty="0"/>
              <a:t>maksavalkoinen</a:t>
            </a:r>
          </a:p>
          <a:p>
            <a:pPr marL="0" indent="0">
              <a:spcBef>
                <a:spcPts val="0"/>
              </a:spcBef>
              <a:buNone/>
            </a:pPr>
            <a:r>
              <a:rPr lang="fi-FI" sz="1400" dirty="0"/>
              <a:t>keltavalkoinen</a:t>
            </a:r>
          </a:p>
          <a:p>
            <a:pPr marL="0" indent="0">
              <a:spcBef>
                <a:spcPts val="0"/>
              </a:spcBef>
              <a:buNone/>
            </a:pPr>
            <a:endParaRPr lang="fi-FI" sz="1400" dirty="0"/>
          </a:p>
          <a:p>
            <a:pPr marL="0" indent="0">
              <a:spcBef>
                <a:spcPts val="0"/>
              </a:spcBef>
              <a:buNone/>
            </a:pPr>
            <a:r>
              <a:rPr lang="fi-FI" sz="1400" dirty="0"/>
              <a:t>maksa-valko-</a:t>
            </a:r>
            <a:r>
              <a:rPr lang="fi-FI" sz="1400" dirty="0" err="1"/>
              <a:t>tan</a:t>
            </a:r>
            <a:endParaRPr lang="fi-FI" sz="1400" dirty="0"/>
          </a:p>
          <a:p>
            <a:pPr marL="0" indent="0">
              <a:spcBef>
                <a:spcPts val="0"/>
              </a:spcBef>
              <a:buNone/>
            </a:pPr>
            <a:r>
              <a:rPr lang="fi-FI" sz="1400" dirty="0" err="1"/>
              <a:t>tricolor</a:t>
            </a:r>
            <a:endParaRPr lang="fi-FI" sz="1400" dirty="0"/>
          </a:p>
          <a:p>
            <a:pPr marL="0" indent="0">
              <a:spcBef>
                <a:spcPts val="0"/>
              </a:spcBef>
              <a:buNone/>
            </a:pPr>
            <a:endParaRPr lang="fi-FI" sz="1400" dirty="0"/>
          </a:p>
          <a:p>
            <a:pPr marL="0" indent="0">
              <a:spcBef>
                <a:spcPts val="0"/>
              </a:spcBef>
              <a:buNone/>
            </a:pPr>
            <a:r>
              <a:rPr lang="fi-FI" sz="1400" dirty="0"/>
              <a:t>(Soopeli, ei rotumääritelmän mukainen väri. Jätetään valittavaksi seurantaa varten).</a:t>
            </a:r>
          </a:p>
        </p:txBody>
      </p:sp>
    </p:spTree>
    <p:extLst>
      <p:ext uri="{BB962C8B-B14F-4D97-AF65-F5344CB8AC3E}">
        <p14:creationId xmlns:p14="http://schemas.microsoft.com/office/powerpoint/2010/main" val="573430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BD858-5E69-8AAC-59BA-C86CC28FB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1E9D90-05D1-A9BA-ED89-216AC5605831}"/>
              </a:ext>
            </a:extLst>
          </p:cNvPr>
          <p:cNvSpPr>
            <a:spLocks noGrp="1"/>
          </p:cNvSpPr>
          <p:nvPr>
            <p:ph type="title"/>
          </p:nvPr>
        </p:nvSpPr>
        <p:spPr>
          <a:xfrm>
            <a:off x="609600" y="704088"/>
            <a:ext cx="10972800" cy="906227"/>
          </a:xfrm>
        </p:spPr>
        <p:txBody>
          <a:bodyPr>
            <a:normAutofit/>
          </a:bodyPr>
          <a:lstStyle/>
          <a:p>
            <a:r>
              <a:rPr lang="fi-FI" dirty="0"/>
              <a:t>Varvasanomalia</a:t>
            </a:r>
          </a:p>
        </p:txBody>
      </p:sp>
      <p:sp>
        <p:nvSpPr>
          <p:cNvPr id="3" name="Content Placeholder 2">
            <a:extLst>
              <a:ext uri="{FF2B5EF4-FFF2-40B4-BE49-F238E27FC236}">
                <a16:creationId xmlns:a16="http://schemas.microsoft.com/office/drawing/2014/main" id="{B211ED78-658E-5E01-A564-E24587797827}"/>
              </a:ext>
            </a:extLst>
          </p:cNvPr>
          <p:cNvSpPr>
            <a:spLocks noGrp="1"/>
          </p:cNvSpPr>
          <p:nvPr>
            <p:ph idx="1"/>
          </p:nvPr>
        </p:nvSpPr>
        <p:spPr>
          <a:xfrm>
            <a:off x="609600" y="1610315"/>
            <a:ext cx="10972800" cy="4714285"/>
          </a:xfrm>
        </p:spPr>
        <p:txBody>
          <a:bodyPr>
            <a:normAutofit/>
          </a:bodyPr>
          <a:lstStyle/>
          <a:p>
            <a:pPr marL="0" indent="0">
              <a:spcBef>
                <a:spcPts val="0"/>
              </a:spcBef>
              <a:buNone/>
            </a:pPr>
            <a:endParaRPr lang="fi-FI" sz="1400" dirty="0"/>
          </a:p>
          <a:p>
            <a:pPr marL="0" indent="0">
              <a:spcBef>
                <a:spcPts val="0"/>
              </a:spcBef>
              <a:buNone/>
            </a:pPr>
            <a:r>
              <a:rPr lang="fi-FI" sz="1400" dirty="0"/>
              <a:t>Cockerspanielilla tavataan perinnölliseksi katsottavaa varvasanomaliaa, jossa tavallisimmin eturaajan/eturaajojen uloin/uloimmat varpaat surkastuvat nuorena. Surkastunut varvas on tassunpohjaa katsottaessa selvästi muita lyhyempi ja siitä saattaa mahdollisesti puuttua yksi nivelväli. </a:t>
            </a:r>
          </a:p>
          <a:p>
            <a:pPr marL="0" indent="0">
              <a:spcBef>
                <a:spcPts val="0"/>
              </a:spcBef>
              <a:buNone/>
            </a:pPr>
            <a:endParaRPr lang="fi-FI" sz="1400" dirty="0"/>
          </a:p>
          <a:p>
            <a:pPr marL="0" indent="0">
              <a:spcBef>
                <a:spcPts val="0"/>
              </a:spcBef>
              <a:buNone/>
            </a:pPr>
            <a:r>
              <a:rPr lang="fi-FI" sz="1400" dirty="0"/>
              <a:t>Pikkupennulla ei </a:t>
            </a:r>
            <a:r>
              <a:rPr lang="fi-FI" sz="1400" dirty="0" err="1"/>
              <a:t>poikkema</a:t>
            </a:r>
            <a:r>
              <a:rPr lang="fi-FI" sz="1400" dirty="0"/>
              <a:t> ole vielä välttämättä havaittavissa, vaan havaitaan yleensä vasta n. 4-6 kk iässä. Anomalia voi esiintyä myös takaraajoissa sekä myös muissa kuin ulommaisissa varpaissa. Jalostuskoiran tulee olla varvasanomalian suhteen terve.</a:t>
            </a:r>
          </a:p>
          <a:p>
            <a:pPr marL="0" indent="0">
              <a:spcBef>
                <a:spcPts val="0"/>
              </a:spcBef>
              <a:buNone/>
            </a:pPr>
            <a:endParaRPr lang="fi-FI" sz="1400" dirty="0"/>
          </a:p>
          <a:p>
            <a:pPr marL="0" indent="0">
              <a:spcBef>
                <a:spcPts val="0"/>
              </a:spcBef>
              <a:buNone/>
            </a:pPr>
            <a:endParaRPr lang="fi-FI" sz="1400" dirty="0"/>
          </a:p>
          <a:p>
            <a:pPr marL="0" indent="0">
              <a:spcBef>
                <a:spcPts val="0"/>
              </a:spcBef>
              <a:buNone/>
            </a:pPr>
            <a:r>
              <a:rPr lang="fi-FI" sz="1400" dirty="0">
                <a:hlinkClick r:id="rId2"/>
              </a:rPr>
              <a:t>https://ecscahealthandrescue.org/wp-content/uploads/2023/01/ECSCA_Short_toe.pdf</a:t>
            </a:r>
            <a:r>
              <a:rPr lang="fi-FI" sz="1400" dirty="0"/>
              <a:t> </a:t>
            </a:r>
          </a:p>
          <a:p>
            <a:pPr marL="0" indent="0">
              <a:spcBef>
                <a:spcPts val="0"/>
              </a:spcBef>
              <a:buNone/>
            </a:pPr>
            <a:endParaRPr lang="fi-FI" sz="1400" dirty="0"/>
          </a:p>
        </p:txBody>
      </p:sp>
      <p:pic>
        <p:nvPicPr>
          <p:cNvPr id="5" name="Picture 4">
            <a:extLst>
              <a:ext uri="{FF2B5EF4-FFF2-40B4-BE49-F238E27FC236}">
                <a16:creationId xmlns:a16="http://schemas.microsoft.com/office/drawing/2014/main" id="{1A89836E-915A-B902-57C7-48B30CFB8130}"/>
              </a:ext>
            </a:extLst>
          </p:cNvPr>
          <p:cNvPicPr>
            <a:picLocks noChangeAspect="1"/>
          </p:cNvPicPr>
          <p:nvPr/>
        </p:nvPicPr>
        <p:blipFill>
          <a:blip r:embed="rId3"/>
          <a:stretch>
            <a:fillRect/>
          </a:stretch>
        </p:blipFill>
        <p:spPr>
          <a:xfrm>
            <a:off x="8048583" y="3429000"/>
            <a:ext cx="3155444" cy="2750688"/>
          </a:xfrm>
          <a:prstGeom prst="rect">
            <a:avLst/>
          </a:prstGeom>
        </p:spPr>
      </p:pic>
    </p:spTree>
    <p:extLst>
      <p:ext uri="{BB962C8B-B14F-4D97-AF65-F5344CB8AC3E}">
        <p14:creationId xmlns:p14="http://schemas.microsoft.com/office/powerpoint/2010/main" val="103814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0A471-7D00-39FF-C0A9-D3CE67EB6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092251-2E65-C4C7-1000-092F86472A0C}"/>
              </a:ext>
            </a:extLst>
          </p:cNvPr>
          <p:cNvSpPr>
            <a:spLocks noGrp="1"/>
          </p:cNvSpPr>
          <p:nvPr>
            <p:ph type="title"/>
          </p:nvPr>
        </p:nvSpPr>
        <p:spPr>
          <a:xfrm>
            <a:off x="609600" y="704088"/>
            <a:ext cx="10972800" cy="849583"/>
          </a:xfrm>
        </p:spPr>
        <p:txBody>
          <a:bodyPr>
            <a:normAutofit/>
          </a:bodyPr>
          <a:lstStyle/>
          <a:p>
            <a:r>
              <a:rPr lang="fi-FI" dirty="0"/>
              <a:t>Sairaus- ja luonnelistaukset</a:t>
            </a:r>
          </a:p>
        </p:txBody>
      </p:sp>
      <p:sp>
        <p:nvSpPr>
          <p:cNvPr id="3" name="Content Placeholder 2">
            <a:extLst>
              <a:ext uri="{FF2B5EF4-FFF2-40B4-BE49-F238E27FC236}">
                <a16:creationId xmlns:a16="http://schemas.microsoft.com/office/drawing/2014/main" id="{41F4F6EF-2C90-56B8-1B7F-749C34691703}"/>
              </a:ext>
            </a:extLst>
          </p:cNvPr>
          <p:cNvSpPr>
            <a:spLocks noGrp="1"/>
          </p:cNvSpPr>
          <p:nvPr>
            <p:ph idx="1"/>
          </p:nvPr>
        </p:nvSpPr>
        <p:spPr>
          <a:xfrm>
            <a:off x="609600" y="1787766"/>
            <a:ext cx="10972800" cy="4366146"/>
          </a:xfrm>
        </p:spPr>
        <p:txBody>
          <a:bodyPr>
            <a:normAutofit/>
          </a:bodyPr>
          <a:lstStyle/>
          <a:p>
            <a:pPr marL="0" indent="0">
              <a:spcBef>
                <a:spcPts val="0"/>
              </a:spcBef>
              <a:buNone/>
            </a:pPr>
            <a:endParaRPr lang="fi-FI" sz="1600" dirty="0"/>
          </a:p>
          <a:p>
            <a:pPr>
              <a:spcBef>
                <a:spcPts val="0"/>
              </a:spcBef>
            </a:pPr>
            <a:r>
              <a:rPr lang="fi-FI" sz="1800" dirty="0"/>
              <a:t>Kotisivuilla:</a:t>
            </a:r>
          </a:p>
          <a:p>
            <a:pPr>
              <a:spcBef>
                <a:spcPts val="0"/>
              </a:spcBef>
            </a:pPr>
            <a:endParaRPr lang="fi-FI" sz="1800" dirty="0"/>
          </a:p>
          <a:p>
            <a:pPr lvl="1">
              <a:spcBef>
                <a:spcPts val="0"/>
              </a:spcBef>
            </a:pPr>
            <a:r>
              <a:rPr lang="fi-FI" sz="1800" dirty="0">
                <a:hlinkClick r:id="rId2"/>
              </a:rPr>
              <a:t>Sairauslistaus</a:t>
            </a:r>
            <a:endParaRPr lang="fi-FI" sz="1800" dirty="0"/>
          </a:p>
          <a:p>
            <a:pPr lvl="1">
              <a:spcBef>
                <a:spcPts val="0"/>
              </a:spcBef>
            </a:pPr>
            <a:r>
              <a:rPr lang="fi-FI" sz="1800" dirty="0">
                <a:hlinkClick r:id="rId3"/>
              </a:rPr>
              <a:t>Luonnelistaus</a:t>
            </a:r>
            <a:endParaRPr lang="fi-FI" sz="1800" dirty="0"/>
          </a:p>
          <a:p>
            <a:pPr marL="0" indent="0">
              <a:spcBef>
                <a:spcPts val="0"/>
              </a:spcBef>
              <a:buNone/>
            </a:pPr>
            <a:endParaRPr lang="fi-FI" sz="1800" dirty="0"/>
          </a:p>
        </p:txBody>
      </p:sp>
    </p:spTree>
    <p:extLst>
      <p:ext uri="{BB962C8B-B14F-4D97-AF65-F5344CB8AC3E}">
        <p14:creationId xmlns:p14="http://schemas.microsoft.com/office/powerpoint/2010/main" val="4225774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0A3D5-3151-246E-45A9-33AAC59DE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1A71D-E266-F64B-561C-04360BD26971}"/>
              </a:ext>
            </a:extLst>
          </p:cNvPr>
          <p:cNvSpPr>
            <a:spLocks noGrp="1"/>
          </p:cNvSpPr>
          <p:nvPr>
            <p:ph type="title"/>
          </p:nvPr>
        </p:nvSpPr>
        <p:spPr>
          <a:xfrm>
            <a:off x="609600" y="704088"/>
            <a:ext cx="10972800" cy="1003331"/>
          </a:xfrm>
        </p:spPr>
        <p:txBody>
          <a:bodyPr>
            <a:normAutofit/>
          </a:bodyPr>
          <a:lstStyle/>
          <a:p>
            <a:r>
              <a:rPr lang="fi-FI" dirty="0"/>
              <a:t>Geenitestit</a:t>
            </a:r>
          </a:p>
        </p:txBody>
      </p:sp>
      <p:sp>
        <p:nvSpPr>
          <p:cNvPr id="3" name="Content Placeholder 2">
            <a:extLst>
              <a:ext uri="{FF2B5EF4-FFF2-40B4-BE49-F238E27FC236}">
                <a16:creationId xmlns:a16="http://schemas.microsoft.com/office/drawing/2014/main" id="{F6554E80-8805-C8C6-004F-58251B3818E7}"/>
              </a:ext>
            </a:extLst>
          </p:cNvPr>
          <p:cNvSpPr>
            <a:spLocks noGrp="1"/>
          </p:cNvSpPr>
          <p:nvPr>
            <p:ph idx="1"/>
          </p:nvPr>
        </p:nvSpPr>
        <p:spPr>
          <a:xfrm>
            <a:off x="609600" y="1642683"/>
            <a:ext cx="10972800" cy="4681917"/>
          </a:xfrm>
        </p:spPr>
        <p:txBody>
          <a:bodyPr>
            <a:normAutofit/>
          </a:bodyPr>
          <a:lstStyle/>
          <a:p>
            <a:pPr>
              <a:spcBef>
                <a:spcPts val="0"/>
              </a:spcBef>
            </a:pPr>
            <a:endParaRPr lang="fi-FI" sz="1600" dirty="0"/>
          </a:p>
          <a:p>
            <a:pPr>
              <a:spcBef>
                <a:spcPts val="0"/>
              </a:spcBef>
            </a:pPr>
            <a:r>
              <a:rPr lang="fi-FI" sz="1600" dirty="0" err="1"/>
              <a:t>MyDogDNA</a:t>
            </a:r>
            <a:r>
              <a:rPr lang="fi-FI" sz="1600" dirty="0"/>
              <a:t> sisältää nyt myös BSS Bernard-</a:t>
            </a:r>
            <a:r>
              <a:rPr lang="fi-FI" sz="1600" dirty="0" err="1"/>
              <a:t>Soulier</a:t>
            </a:r>
            <a:r>
              <a:rPr lang="fi-FI" sz="1600" dirty="0"/>
              <a:t> syndrooma (resessiivisesti periytyvä verenvuotosairaus).</a:t>
            </a:r>
          </a:p>
          <a:p>
            <a:pPr>
              <a:spcBef>
                <a:spcPts val="0"/>
              </a:spcBef>
            </a:pPr>
            <a:r>
              <a:rPr lang="fi-FI" sz="1600" dirty="0" err="1"/>
              <a:t>MyDogDNA</a:t>
            </a:r>
            <a:r>
              <a:rPr lang="fi-FI" sz="1600" dirty="0"/>
              <a:t> tulokset toimitettava itse Kennelliittoon </a:t>
            </a:r>
            <a:r>
              <a:rPr lang="fi-FI" sz="1600" dirty="0">
                <a:hlinkClick r:id="rId2"/>
              </a:rPr>
              <a:t>terveystulokset@kennelliitto.fi</a:t>
            </a:r>
            <a:r>
              <a:rPr lang="fi-FI" sz="1600" dirty="0"/>
              <a:t> </a:t>
            </a:r>
          </a:p>
          <a:p>
            <a:pPr>
              <a:spcBef>
                <a:spcPts val="0"/>
              </a:spcBef>
            </a:pPr>
            <a:endParaRPr lang="fi-FI" sz="1600" dirty="0"/>
          </a:p>
          <a:p>
            <a:pPr>
              <a:spcBef>
                <a:spcPts val="0"/>
              </a:spcBef>
            </a:pPr>
            <a:r>
              <a:rPr lang="fi-FI" sz="1600" dirty="0"/>
              <a:t>AON testi saatavilla nyt myös </a:t>
            </a:r>
          </a:p>
          <a:p>
            <a:pPr lvl="1">
              <a:spcBef>
                <a:spcPts val="0"/>
              </a:spcBef>
            </a:pPr>
            <a:r>
              <a:rPr lang="fi-FI" sz="1600" dirty="0" err="1">
                <a:hlinkClick r:id="rId3"/>
              </a:rPr>
              <a:t>Canine</a:t>
            </a:r>
            <a:r>
              <a:rPr lang="fi-FI" sz="1600" dirty="0">
                <a:hlinkClick r:id="rId3"/>
              </a:rPr>
              <a:t> </a:t>
            </a:r>
            <a:r>
              <a:rPr lang="fi-FI" sz="1600" dirty="0" err="1">
                <a:hlinkClick r:id="rId3"/>
              </a:rPr>
              <a:t>Genetig</a:t>
            </a:r>
            <a:r>
              <a:rPr lang="fi-FI" sz="1600" dirty="0">
                <a:hlinkClick r:id="rId3"/>
              </a:rPr>
              <a:t> </a:t>
            </a:r>
            <a:r>
              <a:rPr lang="fi-FI" sz="1600" dirty="0" err="1">
                <a:hlinkClick r:id="rId3"/>
              </a:rPr>
              <a:t>Testing</a:t>
            </a:r>
            <a:endParaRPr lang="fi-FI" sz="1600" dirty="0"/>
          </a:p>
          <a:p>
            <a:pPr lvl="1">
              <a:spcBef>
                <a:spcPts val="0"/>
              </a:spcBef>
            </a:pPr>
            <a:r>
              <a:rPr lang="fi-FI" sz="1600" dirty="0">
                <a:hlinkClick r:id="rId4"/>
              </a:rPr>
              <a:t>VHL </a:t>
            </a:r>
            <a:r>
              <a:rPr lang="fi-FI" sz="1600" dirty="0" err="1">
                <a:hlinkClick r:id="rId4"/>
              </a:rPr>
              <a:t>Genetics</a:t>
            </a:r>
            <a:r>
              <a:rPr lang="fi-FI" sz="1600" dirty="0">
                <a:hlinkClick r:id="rId4"/>
              </a:rPr>
              <a:t>, </a:t>
            </a:r>
            <a:r>
              <a:rPr lang="fi-FI" sz="1600" dirty="0" err="1">
                <a:hlinkClick r:id="rId4"/>
              </a:rPr>
              <a:t>CombiBreed</a:t>
            </a:r>
            <a:endParaRPr lang="fi-FI" sz="1600" dirty="0"/>
          </a:p>
          <a:p>
            <a:pPr>
              <a:spcBef>
                <a:spcPts val="0"/>
              </a:spcBef>
            </a:pPr>
            <a:endParaRPr lang="fi-FI" sz="1600" dirty="0"/>
          </a:p>
          <a:p>
            <a:pPr>
              <a:spcBef>
                <a:spcPts val="0"/>
              </a:spcBef>
            </a:pPr>
            <a:r>
              <a:rPr lang="fi-FI" sz="1600" dirty="0"/>
              <a:t>Kotisivuilla lisätietoja </a:t>
            </a:r>
            <a:r>
              <a:rPr lang="fi-FI" sz="1600" dirty="0">
                <a:hlinkClick r:id="rId5"/>
              </a:rPr>
              <a:t>Jalostus-&gt; Geenitestit</a:t>
            </a:r>
            <a:endParaRPr lang="fi-FI" sz="1600" dirty="0"/>
          </a:p>
        </p:txBody>
      </p:sp>
    </p:spTree>
    <p:extLst>
      <p:ext uri="{BB962C8B-B14F-4D97-AF65-F5344CB8AC3E}">
        <p14:creationId xmlns:p14="http://schemas.microsoft.com/office/powerpoint/2010/main" val="4025734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89796-FC91-194A-F8AB-C894FF4F98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71C93-2F5B-72AC-4229-8DA84D5C65AD}"/>
              </a:ext>
            </a:extLst>
          </p:cNvPr>
          <p:cNvSpPr>
            <a:spLocks noGrp="1"/>
          </p:cNvSpPr>
          <p:nvPr>
            <p:ph type="title"/>
          </p:nvPr>
        </p:nvSpPr>
        <p:spPr>
          <a:xfrm>
            <a:off x="609600" y="704088"/>
            <a:ext cx="10972800" cy="930503"/>
          </a:xfrm>
        </p:spPr>
        <p:txBody>
          <a:bodyPr>
            <a:normAutofit/>
          </a:bodyPr>
          <a:lstStyle/>
          <a:p>
            <a:r>
              <a:rPr lang="fi-FI" dirty="0"/>
              <a:t>Webinaarit</a:t>
            </a:r>
          </a:p>
        </p:txBody>
      </p:sp>
      <p:sp>
        <p:nvSpPr>
          <p:cNvPr id="3" name="Content Placeholder 2">
            <a:extLst>
              <a:ext uri="{FF2B5EF4-FFF2-40B4-BE49-F238E27FC236}">
                <a16:creationId xmlns:a16="http://schemas.microsoft.com/office/drawing/2014/main" id="{1A6C82FE-0CA6-1912-AFB6-A582D53C5E5C}"/>
              </a:ext>
            </a:extLst>
          </p:cNvPr>
          <p:cNvSpPr>
            <a:spLocks noGrp="1"/>
          </p:cNvSpPr>
          <p:nvPr>
            <p:ph idx="1"/>
          </p:nvPr>
        </p:nvSpPr>
        <p:spPr/>
        <p:txBody>
          <a:bodyPr>
            <a:normAutofit/>
          </a:bodyPr>
          <a:lstStyle/>
          <a:p>
            <a:pPr marL="0" indent="0">
              <a:spcBef>
                <a:spcPts val="0"/>
              </a:spcBef>
              <a:buNone/>
            </a:pPr>
            <a:r>
              <a:rPr lang="en-US" sz="2000" b="1" dirty="0"/>
              <a:t>Onko </a:t>
            </a:r>
            <a:r>
              <a:rPr lang="en-US" sz="2000" b="1" dirty="0" err="1"/>
              <a:t>kiinnostusta</a:t>
            </a:r>
            <a:r>
              <a:rPr lang="en-US" sz="2000" b="1" dirty="0"/>
              <a:t> </a:t>
            </a:r>
            <a:r>
              <a:rPr lang="fi-FI" sz="2000" b="1" dirty="0"/>
              <a:t>rodulle räätälöityyn geneettisen terveyden webinaariin?</a:t>
            </a:r>
          </a:p>
          <a:p>
            <a:pPr marL="0" indent="0">
              <a:spcBef>
                <a:spcPts val="0"/>
              </a:spcBef>
              <a:buNone/>
            </a:pPr>
            <a:endParaRPr lang="fi-FI" sz="2000" b="1" dirty="0"/>
          </a:p>
          <a:p>
            <a:pPr marL="365760" lvl="1" indent="0">
              <a:spcBef>
                <a:spcPts val="0"/>
              </a:spcBef>
              <a:buNone/>
            </a:pPr>
            <a:endParaRPr lang="fi-FI" sz="1800" dirty="0"/>
          </a:p>
          <a:p>
            <a:pPr marL="365760" lvl="1" indent="0">
              <a:spcBef>
                <a:spcPts val="0"/>
              </a:spcBef>
              <a:buNone/>
            </a:pPr>
            <a:r>
              <a:rPr lang="fi-FI" sz="2000" dirty="0"/>
              <a:t>Joonas Donner / </a:t>
            </a:r>
            <a:r>
              <a:rPr lang="fi-FI" sz="2000" dirty="0" err="1"/>
              <a:t>GenomeTails</a:t>
            </a:r>
            <a:r>
              <a:rPr lang="fi-FI" sz="2000" dirty="0"/>
              <a:t> (</a:t>
            </a:r>
            <a:r>
              <a:rPr lang="fi-FI" sz="2000" dirty="0">
                <a:hlinkClick r:id="rId2"/>
              </a:rPr>
              <a:t>https://genometails.com/fi</a:t>
            </a:r>
            <a:r>
              <a:rPr lang="fi-FI" sz="2000" dirty="0"/>
              <a:t>)</a:t>
            </a:r>
          </a:p>
          <a:p>
            <a:pPr marL="0" indent="0">
              <a:spcBef>
                <a:spcPts val="0"/>
              </a:spcBef>
              <a:buNone/>
            </a:pPr>
            <a:endParaRPr lang="fi-FI" sz="2400" dirty="0"/>
          </a:p>
          <a:p>
            <a:pPr marL="365760" lvl="1" indent="0">
              <a:buNone/>
            </a:pPr>
            <a:r>
              <a:rPr lang="fi-FI" sz="2000" i="1" dirty="0"/>
              <a:t>”Tarjoan mielelläni myös teidän rotuyhdistyksellenne </a:t>
            </a:r>
            <a:r>
              <a:rPr lang="fi-FI" sz="2000" b="1" i="1" dirty="0"/>
              <a:t>rodulle räätälöidyn geneettisen terveyden webinaarin</a:t>
            </a:r>
            <a:r>
              <a:rPr lang="fi-FI" sz="2000" i="1" dirty="0"/>
              <a:t>. Olen liittänyt viestiin ehdotuksen ja tarjouksen, joiden pohjalta jatkan mielelläni keskustelua.</a:t>
            </a:r>
          </a:p>
          <a:p>
            <a:pPr marL="365760" lvl="1" indent="0">
              <a:buNone/>
            </a:pPr>
            <a:r>
              <a:rPr lang="fi-FI" sz="2000" i="1" dirty="0"/>
              <a:t>Lisäksi voin tuottaa luentoja tai artikkeleita jäsenistönne kiinnostuksen mukaan, esimerkiksi:</a:t>
            </a:r>
          </a:p>
          <a:p>
            <a:pPr lvl="1"/>
            <a:r>
              <a:rPr lang="fi-FI" sz="2000" i="1" dirty="0"/>
              <a:t>turkinvärien ja ominaisuuksien genetiikka</a:t>
            </a:r>
          </a:p>
          <a:p>
            <a:pPr lvl="1"/>
            <a:r>
              <a:rPr lang="fi-FI" sz="2000" i="1" dirty="0"/>
              <a:t>käyttäytymisgenetiikka</a:t>
            </a:r>
          </a:p>
          <a:p>
            <a:pPr lvl="1"/>
            <a:r>
              <a:rPr lang="fi-FI" sz="2000" i="1" dirty="0"/>
              <a:t>yksittäisiin sairauksiin keskittyvät katsaukset”</a:t>
            </a:r>
          </a:p>
          <a:p>
            <a:pPr marL="0" indent="0">
              <a:spcBef>
                <a:spcPts val="0"/>
              </a:spcBef>
              <a:buNone/>
            </a:pPr>
            <a:endParaRPr lang="fi-FI" sz="2000" dirty="0"/>
          </a:p>
          <a:p>
            <a:pPr marL="0" indent="0">
              <a:spcBef>
                <a:spcPts val="0"/>
              </a:spcBef>
              <a:buNone/>
            </a:pPr>
            <a:endParaRPr lang="fi-FI" sz="2000" dirty="0"/>
          </a:p>
          <a:p>
            <a:pPr marL="0" indent="0">
              <a:spcBef>
                <a:spcPts val="0"/>
              </a:spcBef>
              <a:buNone/>
            </a:pPr>
            <a:endParaRPr lang="fi-FI" sz="2000" dirty="0"/>
          </a:p>
        </p:txBody>
      </p:sp>
    </p:spTree>
    <p:extLst>
      <p:ext uri="{BB962C8B-B14F-4D97-AF65-F5344CB8AC3E}">
        <p14:creationId xmlns:p14="http://schemas.microsoft.com/office/powerpoint/2010/main" val="2591376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8EF42-ABDC-ADF2-1AB3-914C91AEF3EF}"/>
            </a:ext>
          </a:extLst>
        </p:cNvPr>
        <p:cNvGrpSpPr/>
        <p:nvPr/>
      </p:nvGrpSpPr>
      <p:grpSpPr>
        <a:xfrm>
          <a:off x="0" y="0"/>
          <a:ext cx="0" cy="0"/>
          <a:chOff x="0" y="0"/>
          <a:chExt cx="0" cy="0"/>
        </a:xfrm>
      </p:grpSpPr>
      <p:graphicFrame>
        <p:nvGraphicFramePr>
          <p:cNvPr id="3" name="Kaavio 2">
            <a:extLst>
              <a:ext uri="{FF2B5EF4-FFF2-40B4-BE49-F238E27FC236}">
                <a16:creationId xmlns:a16="http://schemas.microsoft.com/office/drawing/2014/main" id="{E686FF4A-F30D-E7E6-D510-7BFCD66F5BDC}"/>
              </a:ext>
            </a:extLst>
          </p:cNvPr>
          <p:cNvGraphicFramePr>
            <a:graphicFrameLocks/>
          </p:cNvGraphicFramePr>
          <p:nvPr>
            <p:extLst>
              <p:ext uri="{D42A27DB-BD31-4B8C-83A1-F6EECF244321}">
                <p14:modId xmlns:p14="http://schemas.microsoft.com/office/powerpoint/2010/main" val="277634809"/>
              </p:ext>
            </p:extLst>
          </p:nvPr>
        </p:nvGraphicFramePr>
        <p:xfrm>
          <a:off x="1815049" y="886900"/>
          <a:ext cx="7521456" cy="57064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9595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4E247-AD90-D7F9-FD03-9A24729D24AD}"/>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2B773666-BE31-DE80-6C5D-31C9AEDA5427}"/>
              </a:ext>
            </a:extLst>
          </p:cNvPr>
          <p:cNvGraphicFramePr>
            <a:graphicFrameLocks/>
          </p:cNvGraphicFramePr>
          <p:nvPr>
            <p:extLst>
              <p:ext uri="{D42A27DB-BD31-4B8C-83A1-F6EECF244321}">
                <p14:modId xmlns:p14="http://schemas.microsoft.com/office/powerpoint/2010/main" val="2347998463"/>
              </p:ext>
            </p:extLst>
          </p:nvPr>
        </p:nvGraphicFramePr>
        <p:xfrm>
          <a:off x="1512542" y="962528"/>
          <a:ext cx="8552733" cy="5513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56877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2F018-9316-CC47-521A-F328DC22AD79}"/>
            </a:ext>
          </a:extLst>
        </p:cNvPr>
        <p:cNvGrpSpPr/>
        <p:nvPr/>
      </p:nvGrpSpPr>
      <p:grpSpPr>
        <a:xfrm>
          <a:off x="0" y="0"/>
          <a:ext cx="0" cy="0"/>
          <a:chOff x="0" y="0"/>
          <a:chExt cx="0" cy="0"/>
        </a:xfrm>
      </p:grpSpPr>
      <p:graphicFrame>
        <p:nvGraphicFramePr>
          <p:cNvPr id="3" name="Kaavio 2">
            <a:extLst>
              <a:ext uri="{FF2B5EF4-FFF2-40B4-BE49-F238E27FC236}">
                <a16:creationId xmlns:a16="http://schemas.microsoft.com/office/drawing/2014/main" id="{1D34BFBC-D64A-7DB3-14A3-D30D89BF6108}"/>
              </a:ext>
            </a:extLst>
          </p:cNvPr>
          <p:cNvGraphicFramePr>
            <a:graphicFrameLocks/>
          </p:cNvGraphicFramePr>
          <p:nvPr>
            <p:extLst>
              <p:ext uri="{D42A27DB-BD31-4B8C-83A1-F6EECF244321}">
                <p14:modId xmlns:p14="http://schemas.microsoft.com/office/powerpoint/2010/main" val="2334189380"/>
              </p:ext>
            </p:extLst>
          </p:nvPr>
        </p:nvGraphicFramePr>
        <p:xfrm>
          <a:off x="673768" y="900651"/>
          <a:ext cx="7432079" cy="57682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ulukko 4">
            <a:extLst>
              <a:ext uri="{FF2B5EF4-FFF2-40B4-BE49-F238E27FC236}">
                <a16:creationId xmlns:a16="http://schemas.microsoft.com/office/drawing/2014/main" id="{C83B31A2-994E-D9ED-0ED1-8861AE9A1433}"/>
              </a:ext>
            </a:extLst>
          </p:cNvPr>
          <p:cNvGraphicFramePr>
            <a:graphicFrameLocks noGrp="1"/>
          </p:cNvGraphicFramePr>
          <p:nvPr>
            <p:extLst>
              <p:ext uri="{D42A27DB-BD31-4B8C-83A1-F6EECF244321}">
                <p14:modId xmlns:p14="http://schemas.microsoft.com/office/powerpoint/2010/main" val="1214541255"/>
              </p:ext>
            </p:extLst>
          </p:nvPr>
        </p:nvGraphicFramePr>
        <p:xfrm>
          <a:off x="8404771" y="5471883"/>
          <a:ext cx="3787229" cy="658114"/>
        </p:xfrm>
        <a:graphic>
          <a:graphicData uri="http://schemas.openxmlformats.org/drawingml/2006/table">
            <a:tbl>
              <a:tblPr/>
              <a:tblGrid>
                <a:gridCol w="875071">
                  <a:extLst>
                    <a:ext uri="{9D8B030D-6E8A-4147-A177-3AD203B41FA5}">
                      <a16:colId xmlns:a16="http://schemas.microsoft.com/office/drawing/2014/main" val="3226519150"/>
                    </a:ext>
                  </a:extLst>
                </a:gridCol>
                <a:gridCol w="1090874">
                  <a:extLst>
                    <a:ext uri="{9D8B030D-6E8A-4147-A177-3AD203B41FA5}">
                      <a16:colId xmlns:a16="http://schemas.microsoft.com/office/drawing/2014/main" val="2668235485"/>
                    </a:ext>
                  </a:extLst>
                </a:gridCol>
                <a:gridCol w="455321">
                  <a:extLst>
                    <a:ext uri="{9D8B030D-6E8A-4147-A177-3AD203B41FA5}">
                      <a16:colId xmlns:a16="http://schemas.microsoft.com/office/drawing/2014/main" val="990974312"/>
                    </a:ext>
                  </a:extLst>
                </a:gridCol>
                <a:gridCol w="455321">
                  <a:extLst>
                    <a:ext uri="{9D8B030D-6E8A-4147-A177-3AD203B41FA5}">
                      <a16:colId xmlns:a16="http://schemas.microsoft.com/office/drawing/2014/main" val="3267245629"/>
                    </a:ext>
                  </a:extLst>
                </a:gridCol>
                <a:gridCol w="455321">
                  <a:extLst>
                    <a:ext uri="{9D8B030D-6E8A-4147-A177-3AD203B41FA5}">
                      <a16:colId xmlns:a16="http://schemas.microsoft.com/office/drawing/2014/main" val="1583792654"/>
                    </a:ext>
                  </a:extLst>
                </a:gridCol>
                <a:gridCol w="455321">
                  <a:extLst>
                    <a:ext uri="{9D8B030D-6E8A-4147-A177-3AD203B41FA5}">
                      <a16:colId xmlns:a16="http://schemas.microsoft.com/office/drawing/2014/main" val="1039944409"/>
                    </a:ext>
                  </a:extLst>
                </a:gridCol>
              </a:tblGrid>
              <a:tr h="142299">
                <a:tc>
                  <a:txBody>
                    <a:bodyPr/>
                    <a:lstStyle/>
                    <a:p>
                      <a:pPr algn="l" fontAlgn="b">
                        <a:buNone/>
                      </a:pPr>
                      <a:r>
                        <a:rPr lang="fi-FI" sz="800" b="1" i="0" u="none" strike="noStrike">
                          <a:solidFill>
                            <a:srgbClr val="000000"/>
                          </a:solidFill>
                          <a:effectLst/>
                          <a:latin typeface="Aptos Narrow" panose="020B0004020202020204" pitchFamily="34" charset="0"/>
                        </a:rPr>
                        <a:t>IDD0, puhdas </a:t>
                      </a:r>
                    </a:p>
                  </a:txBody>
                  <a:tcPr marL="9525" marR="9525" marT="9525" marB="0" anchor="b">
                    <a:lnL>
                      <a:noFill/>
                    </a:lnL>
                    <a:lnR>
                      <a:noFill/>
                    </a:lnR>
                    <a:lnT>
                      <a:noFill/>
                    </a:lnT>
                    <a:lnB>
                      <a:noFill/>
                    </a:lnB>
                    <a:noFill/>
                  </a:tcPr>
                </a:tc>
                <a:tc>
                  <a:txBody>
                    <a:bodyPr/>
                    <a:lstStyle/>
                    <a:p>
                      <a:pPr algn="l" fontAlgn="b">
                        <a:buNone/>
                      </a:pPr>
                      <a:r>
                        <a:rPr lang="fi-FI" sz="800" b="1" i="0" u="none" strike="noStrike">
                          <a:solidFill>
                            <a:srgbClr val="000000"/>
                          </a:solidFill>
                          <a:effectLst/>
                          <a:latin typeface="Aptos Narrow" panose="020B0004020202020204" pitchFamily="34" charset="0"/>
                        </a:rPr>
                        <a:t>ei muutoksia</a:t>
                      </a:r>
                    </a:p>
                  </a:txBody>
                  <a:tcPr marL="9525" marR="9525" marT="9525" marB="0" anchor="b">
                    <a:lnL>
                      <a:noFill/>
                    </a:lnL>
                    <a:lnR>
                      <a:noFill/>
                    </a:lnR>
                    <a:lnT>
                      <a:noFill/>
                    </a:lnT>
                    <a:lnB>
                      <a:noFill/>
                    </a:lnB>
                    <a:noFill/>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855381261"/>
                  </a:ext>
                </a:extLst>
              </a:tr>
              <a:tr h="142299">
                <a:tc>
                  <a:txBody>
                    <a:bodyPr/>
                    <a:lstStyle/>
                    <a:p>
                      <a:pPr algn="l" fontAlgn="b">
                        <a:buNone/>
                      </a:pPr>
                      <a:r>
                        <a:rPr lang="fi-FI" sz="800" b="1" i="0" u="none" strike="noStrike">
                          <a:solidFill>
                            <a:srgbClr val="000000"/>
                          </a:solidFill>
                          <a:effectLst/>
                          <a:latin typeface="Aptos Narrow" panose="020B0004020202020204" pitchFamily="34" charset="0"/>
                        </a:rPr>
                        <a:t>IDD1, lievä</a:t>
                      </a:r>
                    </a:p>
                  </a:txBody>
                  <a:tcPr marL="9525" marR="9525" marT="9525" marB="0" anchor="b">
                    <a:lnL>
                      <a:noFill/>
                    </a:lnL>
                    <a:lnR>
                      <a:noFill/>
                    </a:lnR>
                    <a:lnT>
                      <a:noFill/>
                    </a:lnT>
                    <a:lnB>
                      <a:noFill/>
                    </a:lnB>
                    <a:noFill/>
                  </a:tcPr>
                </a:tc>
                <a:tc gridSpan="4">
                  <a:txBody>
                    <a:bodyPr/>
                    <a:lstStyle/>
                    <a:p>
                      <a:pPr algn="l" fontAlgn="b">
                        <a:buNone/>
                      </a:pPr>
                      <a:r>
                        <a:rPr lang="fi-FI" sz="800" b="1" i="0" u="none" strike="noStrike" dirty="0">
                          <a:solidFill>
                            <a:srgbClr val="000000"/>
                          </a:solidFill>
                          <a:effectLst/>
                          <a:latin typeface="Aptos Narrow" panose="020B0004020202020204" pitchFamily="34" charset="0"/>
                        </a:rPr>
                        <a:t>1-2 osittain tai kokonaan kalkkeutunutta välilevyä</a:t>
                      </a:r>
                    </a:p>
                  </a:txBody>
                  <a:tcPr marL="9525" marR="9525" marT="9525" marB="0" anchor="b">
                    <a:lnL>
                      <a:noFill/>
                    </a:lnL>
                    <a:lnR>
                      <a:noFill/>
                    </a:lnR>
                    <a:lnT>
                      <a:noFill/>
                    </a:lnT>
                    <a:lnB>
                      <a:noFill/>
                    </a:lnB>
                    <a:noFill/>
                  </a:tcPr>
                </a:tc>
                <a:tc hMerge="1">
                  <a:txBody>
                    <a:bodyPr/>
                    <a:lstStyle/>
                    <a:p>
                      <a:endParaRPr lang="fi-FI"/>
                    </a:p>
                  </a:txBody>
                  <a:tcPr/>
                </a:tc>
                <a:tc hMerge="1">
                  <a:txBody>
                    <a:bodyPr/>
                    <a:lstStyle/>
                    <a:p>
                      <a:endParaRPr lang="fi-FI"/>
                    </a:p>
                  </a:txBody>
                  <a:tcPr/>
                </a:tc>
                <a:tc hMerge="1">
                  <a:txBody>
                    <a:bodyPr/>
                    <a:lstStyle/>
                    <a:p>
                      <a:endParaRPr lang="fi-FI"/>
                    </a:p>
                  </a:txBody>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660270986"/>
                  </a:ext>
                </a:extLst>
              </a:tr>
              <a:tr h="186758">
                <a:tc>
                  <a:txBody>
                    <a:bodyPr/>
                    <a:lstStyle/>
                    <a:p>
                      <a:pPr algn="l" fontAlgn="b">
                        <a:buNone/>
                      </a:pPr>
                      <a:r>
                        <a:rPr lang="fi-FI" sz="800" b="1" i="0" u="none" strike="noStrike" dirty="0">
                          <a:solidFill>
                            <a:srgbClr val="000000"/>
                          </a:solidFill>
                          <a:effectLst/>
                          <a:latin typeface="Aptos Narrow" panose="020B0004020202020204" pitchFamily="34" charset="0"/>
                        </a:rPr>
                        <a:t>IDD2, keskivaikea</a:t>
                      </a:r>
                    </a:p>
                  </a:txBody>
                  <a:tcPr marL="9525" marR="9525" marT="9525" marB="0" anchor="b">
                    <a:lnL>
                      <a:noFill/>
                    </a:lnL>
                    <a:lnR>
                      <a:noFill/>
                    </a:lnR>
                    <a:lnT>
                      <a:noFill/>
                    </a:lnT>
                    <a:lnB>
                      <a:noFill/>
                    </a:lnB>
                    <a:noFill/>
                  </a:tcPr>
                </a:tc>
                <a:tc gridSpan="4">
                  <a:txBody>
                    <a:bodyPr/>
                    <a:lstStyle/>
                    <a:p>
                      <a:pPr algn="l" fontAlgn="b">
                        <a:buNone/>
                      </a:pPr>
                      <a:r>
                        <a:rPr lang="fi-FI" sz="800" b="1" i="0" u="none" strike="noStrike" dirty="0">
                          <a:solidFill>
                            <a:srgbClr val="000000"/>
                          </a:solidFill>
                          <a:effectLst/>
                          <a:latin typeface="Aptos Narrow" panose="020B0004020202020204" pitchFamily="34" charset="0"/>
                        </a:rPr>
                        <a:t>3-4 osittain tai kokonaan kalkkeutunutta välilevyä</a:t>
                      </a:r>
                    </a:p>
                  </a:txBody>
                  <a:tcPr marL="9525" marR="9525" marT="9525" marB="0" anchor="b">
                    <a:lnL>
                      <a:noFill/>
                    </a:lnL>
                    <a:lnR>
                      <a:noFill/>
                    </a:lnR>
                    <a:lnT>
                      <a:noFill/>
                    </a:lnT>
                    <a:lnB>
                      <a:noFill/>
                    </a:lnB>
                    <a:noFill/>
                  </a:tcPr>
                </a:tc>
                <a:tc hMerge="1">
                  <a:txBody>
                    <a:bodyPr/>
                    <a:lstStyle/>
                    <a:p>
                      <a:endParaRPr lang="fi-FI"/>
                    </a:p>
                  </a:txBody>
                  <a:tcPr/>
                </a:tc>
                <a:tc hMerge="1">
                  <a:txBody>
                    <a:bodyPr/>
                    <a:lstStyle/>
                    <a:p>
                      <a:endParaRPr lang="fi-FI"/>
                    </a:p>
                  </a:txBody>
                  <a:tcPr/>
                </a:tc>
                <a:tc hMerge="1">
                  <a:txBody>
                    <a:bodyPr/>
                    <a:lstStyle/>
                    <a:p>
                      <a:endParaRPr lang="fi-FI"/>
                    </a:p>
                  </a:txBody>
                  <a:tcPr/>
                </a:tc>
                <a:tc>
                  <a:txBody>
                    <a:bodyPr/>
                    <a:lstStyle/>
                    <a:p>
                      <a:pPr algn="l" fontAlgn="b">
                        <a:buNone/>
                      </a:pPr>
                      <a:endParaRPr lang="fi-FI" sz="800" b="1"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76938329"/>
                  </a:ext>
                </a:extLst>
              </a:tr>
              <a:tr h="186758">
                <a:tc>
                  <a:txBody>
                    <a:bodyPr/>
                    <a:lstStyle/>
                    <a:p>
                      <a:pPr algn="l" fontAlgn="b">
                        <a:buNone/>
                      </a:pPr>
                      <a:r>
                        <a:rPr lang="fi-FI" sz="800" b="1" i="0" u="none" strike="noStrike">
                          <a:solidFill>
                            <a:srgbClr val="000000"/>
                          </a:solidFill>
                          <a:effectLst/>
                          <a:latin typeface="Aptos Narrow" panose="020B0004020202020204" pitchFamily="34" charset="0"/>
                        </a:rPr>
                        <a:t>IDD3, vaikea</a:t>
                      </a:r>
                    </a:p>
                  </a:txBody>
                  <a:tcPr marL="9525" marR="9525" marT="9525" marB="0" anchor="b">
                    <a:lnL>
                      <a:noFill/>
                    </a:lnL>
                    <a:lnR>
                      <a:noFill/>
                    </a:lnR>
                    <a:lnT>
                      <a:noFill/>
                    </a:lnT>
                    <a:lnB>
                      <a:noFill/>
                    </a:lnB>
                    <a:noFill/>
                  </a:tcPr>
                </a:tc>
                <a:tc gridSpan="5">
                  <a:txBody>
                    <a:bodyPr/>
                    <a:lstStyle/>
                    <a:p>
                      <a:pPr algn="l" fontAlgn="b">
                        <a:buNone/>
                      </a:pPr>
                      <a:r>
                        <a:rPr lang="fi-FI" sz="800" b="1" i="0" u="none" strike="noStrike" dirty="0">
                          <a:solidFill>
                            <a:srgbClr val="000000"/>
                          </a:solidFill>
                          <a:effectLst/>
                          <a:latin typeface="Aptos Narrow" panose="020B0004020202020204" pitchFamily="34" charset="0"/>
                        </a:rPr>
                        <a:t>5 tai enemmän  osittain tai kokonaan kalkkeutunutta välilevyä</a:t>
                      </a:r>
                    </a:p>
                  </a:txBody>
                  <a:tcPr marL="9525" marR="9525" marT="9525" marB="0" anchor="b">
                    <a:lnL>
                      <a:noFill/>
                    </a:lnL>
                    <a:lnR>
                      <a:noFill/>
                    </a:lnR>
                    <a:lnT>
                      <a:noFill/>
                    </a:lnT>
                    <a:lnB>
                      <a:noFill/>
                    </a:lnB>
                    <a:noFill/>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35639627"/>
                  </a:ext>
                </a:extLst>
              </a:tr>
            </a:tbl>
          </a:graphicData>
        </a:graphic>
      </p:graphicFrame>
    </p:spTree>
    <p:extLst>
      <p:ext uri="{BB962C8B-B14F-4D97-AF65-F5344CB8AC3E}">
        <p14:creationId xmlns:p14="http://schemas.microsoft.com/office/powerpoint/2010/main" val="3508578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1FED4-8601-8125-C8B9-7251DE6ADC2E}"/>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57395D1F-BED8-72FA-010D-4991E0A5A9FA}"/>
              </a:ext>
            </a:extLst>
          </p:cNvPr>
          <p:cNvGraphicFramePr>
            <a:graphicFrameLocks/>
          </p:cNvGraphicFramePr>
          <p:nvPr>
            <p:extLst>
              <p:ext uri="{D42A27DB-BD31-4B8C-83A1-F6EECF244321}">
                <p14:modId xmlns:p14="http://schemas.microsoft.com/office/powerpoint/2010/main" val="2841780210"/>
              </p:ext>
            </p:extLst>
          </p:nvPr>
        </p:nvGraphicFramePr>
        <p:xfrm>
          <a:off x="1986929" y="886899"/>
          <a:ext cx="7762087" cy="55276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6756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F181A-302E-3156-3084-99A201B5128D}"/>
            </a:ext>
          </a:extLst>
        </p:cNvPr>
        <p:cNvGrpSpPr/>
        <p:nvPr/>
      </p:nvGrpSpPr>
      <p:grpSpPr>
        <a:xfrm>
          <a:off x="0" y="0"/>
          <a:ext cx="0" cy="0"/>
          <a:chOff x="0" y="0"/>
          <a:chExt cx="0" cy="0"/>
        </a:xfrm>
      </p:grpSpPr>
      <p:graphicFrame>
        <p:nvGraphicFramePr>
          <p:cNvPr id="2" name="Kaavio 1">
            <a:extLst>
              <a:ext uri="{FF2B5EF4-FFF2-40B4-BE49-F238E27FC236}">
                <a16:creationId xmlns:a16="http://schemas.microsoft.com/office/drawing/2014/main" id="{A33950C1-6AB8-15C0-E616-D647680A2562}"/>
              </a:ext>
            </a:extLst>
          </p:cNvPr>
          <p:cNvGraphicFramePr>
            <a:graphicFrameLocks/>
          </p:cNvGraphicFramePr>
          <p:nvPr>
            <p:extLst>
              <p:ext uri="{D42A27DB-BD31-4B8C-83A1-F6EECF244321}">
                <p14:modId xmlns:p14="http://schemas.microsoft.com/office/powerpoint/2010/main" val="2054997798"/>
              </p:ext>
            </p:extLst>
          </p:nvPr>
        </p:nvGraphicFramePr>
        <p:xfrm>
          <a:off x="2062557" y="965964"/>
          <a:ext cx="7913341" cy="54554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950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ivoriihiesitys">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74_TF03460637" id="{00DD086E-1844-48D5-AE5E-77347F4110E8}" vid="{2476EAA0-90A9-4733-B680-6C9166BE8943}"/>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Yrityksen aivoriihiesitys</Template>
  <TotalTime>857</TotalTime>
  <Words>2884</Words>
  <Application>Microsoft Office PowerPoint</Application>
  <PresentationFormat>Laajakuva</PresentationFormat>
  <Paragraphs>1165</Paragraphs>
  <Slides>45</Slides>
  <Notes>32</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45</vt:i4>
      </vt:variant>
    </vt:vector>
  </HeadingPairs>
  <TitlesOfParts>
    <vt:vector size="52" baseType="lpstr">
      <vt:lpstr>Aptos Narrow</vt:lpstr>
      <vt:lpstr>Arial</vt:lpstr>
      <vt:lpstr>Calibri</vt:lpstr>
      <vt:lpstr>Century Gothic</vt:lpstr>
      <vt:lpstr>Palatino Linotype</vt:lpstr>
      <vt:lpstr>Wingdings 2</vt:lpstr>
      <vt:lpstr>Aivoriihiesitys</vt:lpstr>
      <vt:lpstr>Rotukohtainen neuvottelu 11.2.2026</vt:lpstr>
      <vt:lpstr>Aiheita</vt:lpstr>
      <vt:lpstr>Tilastot 2025</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Kennelliiton uusi kasvattajasitoumus</vt:lpstr>
      <vt:lpstr>Jalostuksen toimintaohje</vt:lpstr>
      <vt:lpstr>PowerPoint-esitys</vt:lpstr>
      <vt:lpstr>Jalostuksen toimintaohje   1/5</vt:lpstr>
      <vt:lpstr>          2/5</vt:lpstr>
      <vt:lpstr>          3/5</vt:lpstr>
      <vt:lpstr>          4/5</vt:lpstr>
      <vt:lpstr>          5/5</vt:lpstr>
      <vt:lpstr>Cockereiden värit</vt:lpstr>
      <vt:lpstr>Varvasanomalia</vt:lpstr>
      <vt:lpstr>Sairaus- ja luonnelistaukset</vt:lpstr>
      <vt:lpstr>Geenitestit</vt:lpstr>
      <vt:lpstr>Webinaarit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Nevapuro, Taava</dc:creator>
  <cp:lastModifiedBy>Nevapuro, Taava</cp:lastModifiedBy>
  <cp:revision>27</cp:revision>
  <dcterms:created xsi:type="dcterms:W3CDTF">2026-01-20T06:07:16Z</dcterms:created>
  <dcterms:modified xsi:type="dcterms:W3CDTF">2026-02-16T07:44:35Z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